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Lst>
  <p:sldSz cy="5143500" cx="9144000"/>
  <p:notesSz cx="6858000" cy="9144000"/>
  <p:embeddedFontLst>
    <p:embeddedFont>
      <p:font typeface="Poppins"/>
      <p:regular r:id="rId80"/>
      <p:bold r:id="rId81"/>
      <p:italic r:id="rId82"/>
      <p:boldItalic r:id="rId83"/>
    </p:embeddedFont>
    <p:embeddedFont>
      <p:font typeface="Poppins Light"/>
      <p:regular r:id="rId84"/>
      <p:bold r:id="rId85"/>
      <p:italic r:id="rId86"/>
      <p:boldItalic r:id="rId87"/>
    </p:embeddedFont>
    <p:embeddedFont>
      <p:font typeface="Poppins Medium"/>
      <p:regular r:id="rId88"/>
      <p:bold r:id="rId89"/>
      <p:italic r:id="rId90"/>
      <p:boldItalic r:id="rId91"/>
    </p:embeddedFont>
    <p:embeddedFont>
      <p:font typeface="Poppins SemiBold"/>
      <p:regular r:id="rId92"/>
      <p:bold r:id="rId93"/>
      <p:italic r:id="rId94"/>
      <p:boldItalic r:id="rId95"/>
    </p:embeddedFont>
    <p:embeddedFont>
      <p:font typeface="Archivo"/>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PoppinsSemiBold-boldItalic.fntdata"/><Relationship Id="rId94" Type="http://schemas.openxmlformats.org/officeDocument/2006/relationships/font" Target="fonts/PoppinsSemiBold-italic.fntdata"/><Relationship Id="rId97" Type="http://schemas.openxmlformats.org/officeDocument/2006/relationships/font" Target="fonts/Archivo-bold.fntdata"/><Relationship Id="rId96" Type="http://schemas.openxmlformats.org/officeDocument/2006/relationships/font" Target="fonts/Archivo-regular.fntdata"/><Relationship Id="rId11" Type="http://schemas.openxmlformats.org/officeDocument/2006/relationships/slide" Target="slides/slide5.xml"/><Relationship Id="rId99" Type="http://schemas.openxmlformats.org/officeDocument/2006/relationships/font" Target="fonts/Archivo-boldItalic.fntdata"/><Relationship Id="rId10" Type="http://schemas.openxmlformats.org/officeDocument/2006/relationships/slide" Target="slides/slide4.xml"/><Relationship Id="rId98" Type="http://schemas.openxmlformats.org/officeDocument/2006/relationships/font" Target="fonts/Archivo-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PoppinsMedium-boldItalic.fntdata"/><Relationship Id="rId90" Type="http://schemas.openxmlformats.org/officeDocument/2006/relationships/font" Target="fonts/PoppinsMedium-italic.fntdata"/><Relationship Id="rId93" Type="http://schemas.openxmlformats.org/officeDocument/2006/relationships/font" Target="fonts/PoppinsSemiBold-bold.fntdata"/><Relationship Id="rId92" Type="http://schemas.openxmlformats.org/officeDocument/2006/relationships/font" Target="fonts/PoppinsSemiBold-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PoppinsLight-regular.fntdata"/><Relationship Id="rId83" Type="http://schemas.openxmlformats.org/officeDocument/2006/relationships/font" Target="fonts/Poppins-boldItalic.fntdata"/><Relationship Id="rId86" Type="http://schemas.openxmlformats.org/officeDocument/2006/relationships/font" Target="fonts/PoppinsLight-italic.fntdata"/><Relationship Id="rId85" Type="http://schemas.openxmlformats.org/officeDocument/2006/relationships/font" Target="fonts/PoppinsLight-bold.fntdata"/><Relationship Id="rId88" Type="http://schemas.openxmlformats.org/officeDocument/2006/relationships/font" Target="fonts/PoppinsMedium-regular.fntdata"/><Relationship Id="rId87" Type="http://schemas.openxmlformats.org/officeDocument/2006/relationships/font" Target="fonts/PoppinsLight-boldItalic.fntdata"/><Relationship Id="rId89" Type="http://schemas.openxmlformats.org/officeDocument/2006/relationships/font" Target="fonts/PoppinsMedium-bold.fntdata"/><Relationship Id="rId80" Type="http://schemas.openxmlformats.org/officeDocument/2006/relationships/font" Target="fonts/Poppins-regular.fntdata"/><Relationship Id="rId82" Type="http://schemas.openxmlformats.org/officeDocument/2006/relationships/font" Target="fonts/Poppins-italic.fntdata"/><Relationship Id="rId81" Type="http://schemas.openxmlformats.org/officeDocument/2006/relationships/font" Target="fonts/Poppins-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716f262e15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16f262e1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title turned out much more lofty and ambitious than I intended. I don’t mean that this encompasses all kinds of civic tech projects. It doesn’t address all the challenges you will encounter on civic tech projects.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 what is this?</a:t>
            </a:r>
            <a:endParaRPr/>
          </a:p>
          <a:p>
            <a:pPr indent="0" lvl="0" marL="0" rtl="0" algn="l">
              <a:spcBef>
                <a:spcPts val="0"/>
              </a:spcBef>
              <a:spcAft>
                <a:spcPts val="0"/>
              </a:spcAft>
              <a:buNone/>
            </a:pPr>
            <a:r>
              <a:rPr lang="en-GB"/>
              <a:t>At OpenUp, we are always trying to work as effectively as possible. We have tried many different kinds of projects, different arrangements of people, and </a:t>
            </a:r>
            <a:r>
              <a:rPr lang="en-GB"/>
              <a:t>skill sets</a:t>
            </a:r>
            <a:r>
              <a:rPr lang="en-GB"/>
              <a:t>.</a:t>
            </a:r>
            <a:endParaRPr/>
          </a:p>
          <a:p>
            <a:pPr indent="0" lvl="0" marL="0" rtl="0" algn="l">
              <a:spcBef>
                <a:spcPts val="0"/>
              </a:spcBef>
              <a:spcAft>
                <a:spcPts val="0"/>
              </a:spcAft>
              <a:buNone/>
            </a:pPr>
            <a:r>
              <a:rPr lang="en-GB"/>
              <a:t>We each contribute different things based on our backgrounds and skill sets..</a:t>
            </a:r>
            <a:endParaRPr/>
          </a:p>
          <a:p>
            <a:pPr indent="0" lvl="0" marL="0" rtl="0" algn="l">
              <a:spcBef>
                <a:spcPts val="0"/>
              </a:spcBef>
              <a:spcAft>
                <a:spcPts val="0"/>
              </a:spcAft>
              <a:buNone/>
            </a:pPr>
            <a:r>
              <a:rPr lang="en-GB"/>
              <a:t>We also try to have regular retrospectives throughout a project’s life, to reflect as a team and stakeholders, to raise concerns, frustrations and issues, and then try small changes to how we work and see if they address those problems.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What often happens is that the problem goes away - perhaps because the change we made sorted it out. Perhaps because the team is now just aware of it. Or attention has shifted.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 be sustainable, and even scale up, we have noticed the need to make the things we do that we believe are key to effective projects more explicit.</a:t>
            </a:r>
            <a:endParaRPr/>
          </a:p>
          <a:p>
            <a:pPr indent="0" lvl="0" marL="0" rtl="0" algn="l">
              <a:spcBef>
                <a:spcPts val="0"/>
              </a:spcBef>
              <a:spcAft>
                <a:spcPts val="0"/>
              </a:spcAft>
              <a:buNone/>
            </a:pPr>
            <a:r>
              <a:rPr lang="en-GB"/>
              <a:t>Only when we are explicit about what we are doing, can we be sure to apply those learnings across projects, and even validate that those activities are really the things leading to success.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 this comes out of that effort of looking at a lot of the things our gut says we should be doing, or that have brought us peace when we’ve introduced them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8237b442ad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8237b442ad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do we define success?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are more upset about not knowing </a:t>
            </a:r>
            <a:r>
              <a:rPr b="1" lang="en-GB"/>
              <a:t>whether</a:t>
            </a:r>
            <a:r>
              <a:rPr lang="en-GB"/>
              <a:t> something has the intended effect, or not knowing </a:t>
            </a:r>
            <a:r>
              <a:rPr b="1" lang="en-GB"/>
              <a:t>why</a:t>
            </a:r>
            <a:r>
              <a:rPr lang="en-GB"/>
              <a:t> it does not have the intended effect, than we are about </a:t>
            </a:r>
            <a:r>
              <a:rPr b="1" lang="en-GB"/>
              <a:t>not seeing the intended effect</a:t>
            </a: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Because by learning </a:t>
            </a:r>
            <a:r>
              <a:rPr b="1" lang="en-GB"/>
              <a:t>as quickly as possible what doesn’t work</a:t>
            </a:r>
            <a:r>
              <a:rPr lang="en-GB"/>
              <a:t>, and perhaps why, we can more quickly </a:t>
            </a:r>
            <a:r>
              <a:rPr b="1" lang="en-GB"/>
              <a:t>move on and try other things</a:t>
            </a:r>
            <a:r>
              <a:rPr lang="en-GB"/>
              <a:t> that would have the intended effect.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 be really honest with you, we’re really bad at this.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One reason is that it’s very easy to </a:t>
            </a:r>
            <a:r>
              <a:rPr b="1" lang="en-GB"/>
              <a:t>get </a:t>
            </a:r>
            <a:r>
              <a:rPr b="1" lang="en-GB"/>
              <a:t>caught</a:t>
            </a:r>
            <a:r>
              <a:rPr b="1" lang="en-GB"/>
              <a:t> up</a:t>
            </a:r>
            <a:r>
              <a:rPr lang="en-GB"/>
              <a:t> in the concrete everyday objective of the project - getting people to use it, just getting something we think is sufficient out the door.</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8237b442ad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237b442ad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That might be one person working about 50% for two weeks, to three people working about 70% for three years.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Some of our projects are our own, and funded by grants we apply for.</a:t>
            </a:r>
            <a:endParaRPr/>
          </a:p>
          <a:p>
            <a:pPr indent="0" lvl="0" marL="0" rtl="0" algn="l">
              <a:spcBef>
                <a:spcPts val="0"/>
              </a:spcBef>
              <a:spcAft>
                <a:spcPts val="0"/>
              </a:spcAft>
              <a:buNone/>
            </a:pPr>
            <a:r>
              <a:rPr lang="en-GB"/>
              <a:t>Some projects are driven by other non profits, and either funded by grants they receive, or that we apply for together.</a:t>
            </a:r>
            <a:endParaRPr/>
          </a:p>
          <a:p>
            <a:pPr indent="0" lvl="0" marL="0" rtl="0" algn="l">
              <a:spcBef>
                <a:spcPts val="0"/>
              </a:spcBef>
              <a:spcAft>
                <a:spcPts val="0"/>
              </a:spcAft>
              <a:buNone/>
            </a:pPr>
            <a:r>
              <a:rPr lang="en-GB"/>
              <a:t>Some projects are with government, where we bid on a contract they are advertising. And we do that when there is an opportunity to do something in line with our vision, but as a standard service supplier winning a tender with government.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8c5502996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c5502996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716f262e15_0_1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16f262e15_0_1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These are some of the things we worry might happen, and most of these have happened on one or more projects. We don’t want to repeat that.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8c5502996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c5502996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Now I’m going to very rapidly touch on about 15 key considerations - things we believe should at least be in the back of someone’s mind when working on a project.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You don’t need to remember them.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The important thing is that you notice something that you didn’t think of before. That you weren’t aware was really quite important.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For us, it’s still not clear who owns each of these areas. Each team member will have multiple responsibilities. But the first step is just to make explicit that these things exist, and that they are important.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Once I have gone through these considerations we will zoom out a bit, and see how they might be grouped into broad areas of responsibility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GB">
                <a:solidFill>
                  <a:schemeClr val="dk1"/>
                </a:solidFill>
              </a:rPr>
              <a:t>It’s ok if you use different names for these things.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I’d love to hear what I’ve missed our, from your experience, what are the key things?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716f262e15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16f262e15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Whether the project is about government finances, or about healthcare. Someone has to understand the field.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example: Perhaps our accountant knows how to read annual financial statements.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Perhaps we do.</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But do we understand the consequences for a local government being in a certain financial state? What mechanisms are available to address that?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Can we partner with someone who knows, if we don’t?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How will we ensure we are technically correct, and don’t mis-prepresent something subtle but important.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716f262e15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16f262e15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people who would be interacting with whatever interventions we implement in a project - we need to have an idea who they are, what they are trying to achieve, what motivates them to take action, and how they fit into the bigger picture.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It’s also good to be explicit about the kinds of users your project is not trying to serve, perhaps because they’re just too hard to reach right now.</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716f262e15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716f262e15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Visual or aesthetic design is not just about your website looking pretty.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can build trust in your tool for your users, for your client.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can make interactions with your tool easier.</a:t>
            </a:r>
            <a:endParaRPr/>
          </a:p>
          <a:p>
            <a:pPr indent="0" lvl="0" marL="0" rtl="0" algn="l">
              <a:spcBef>
                <a:spcPts val="0"/>
              </a:spcBef>
              <a:spcAft>
                <a:spcPts val="0"/>
              </a:spcAft>
              <a:buNone/>
            </a:pPr>
            <a:r>
              <a:rPr lang="en-GB"/>
              <a:t>-------</a:t>
            </a:r>
            <a:endParaRPr/>
          </a:p>
          <a:p>
            <a:pPr indent="0" lvl="0" marL="0" rtl="0" algn="l">
              <a:spcBef>
                <a:spcPts val="0"/>
              </a:spcBef>
              <a:spcAft>
                <a:spcPts val="0"/>
              </a:spcAft>
              <a:buNone/>
            </a:pPr>
            <a:r>
              <a:rPr lang="en-GB"/>
              <a:t>We almost released a feature where we would use red for bars that really aren’t indicating something bad.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But on the core part of the site, we had established that green is good and red is bad.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But there are more subtle issues here as well. My eye isn’t as trained as our designer’s, but I’d bet the fonts are different. Clearly the spacing between labels are different. And a whole bunch more inconsistencies.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Now these are only charts. There is so much more - how you lay text out.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Some of this stuff might not make a noticable difference. We haven’t measured how much of a difference it makes. But we know there is at least an element of creating trust, when things look slick, or losing it, when things look unprofessional.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When things aren’t consistent, users are constantly figuring out what the things in front of them mean. Instead of learning it once and then only focusing on the things that are actually different features.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716f262e15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716f262e15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I talk about tracking requirements, I mean actually writing them down, and then keeping them up to date.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What is the highest priority user need? What is not clear yet but might be worth looking at later?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really helps to have something to point to when discussing a user need. Somewhere you can clarify what we mean by this need. Where you can write a note.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who is responsible for keeping it up to date? For having the final say in what the scope is of a certain feature? What the priority is between two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t>
            </a:r>
            <a:endParaRPr/>
          </a:p>
          <a:p>
            <a:pPr indent="0" lvl="0" marL="0" rtl="0" algn="l">
              <a:spcBef>
                <a:spcPts val="0"/>
              </a:spcBef>
              <a:spcAft>
                <a:spcPts val="0"/>
              </a:spcAft>
              <a:buNone/>
            </a:pPr>
            <a:r>
              <a:rPr lang="en-GB"/>
              <a:t>What is in scope, and for the important things that are out of scope, somewhere to note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then some way of reflecting that addressing this one need or aspect, is more urgent or appropriate for this project, than these other ones. You don’t want to lose track of those other ones. You might have time to get to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the end, you can have this wonderful asset of a list of needs identified through engaging with users, which could become the foundation of another project, or another phase.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8237b442ad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8237b442ad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Admin is for me the mind-numbingly tedious stuff. But when you realise how it enables the project and organisation to work effectively and sustainably, it becomes a cog in a pretty interesting machine.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blew my mind when I learned that it can be really problematic if you underspend on a project. It’s not just overspending to watch out for.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management accounting they say </a:t>
            </a:r>
            <a:r>
              <a:rPr b="1" lang="en-GB"/>
              <a:t>you can’t manage what you can’t measur</a:t>
            </a:r>
            <a:r>
              <a:rPr lang="en-GB"/>
              <a:t>e. So if you’re not measuring things like </a:t>
            </a:r>
            <a:r>
              <a:rPr b="1" lang="en-GB"/>
              <a:t>money available </a:t>
            </a:r>
            <a:r>
              <a:rPr lang="en-GB"/>
              <a:t>and </a:t>
            </a:r>
            <a:r>
              <a:rPr b="1" lang="en-GB"/>
              <a:t>time spent each month</a:t>
            </a:r>
            <a:r>
              <a:rPr lang="en-GB"/>
              <a:t>, you’re probably </a:t>
            </a:r>
            <a:r>
              <a:rPr b="1" lang="en-GB"/>
              <a:t>not managing that money</a:t>
            </a:r>
            <a:r>
              <a:rPr lang="en-GB"/>
              <a:t> effectively.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716f262e15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16f262e15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8237b442ad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8237b442ad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While we try to focus 110% on the spirit of the problem we are looking to address, and what would be useful to actual users, you still need to adhere to any contracts on the project.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legal requirements relevant to the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internal processes of good governance.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8237b442ad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8237b442ad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Someone has to create content. Unless you’re lucky enough to be able to copy it from somewhere and use it directly.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Someone has to do research, and find the structure, and compose that into content that fits together. Someone has to gather the correct links to additional resources and put them in the right place.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Someone has to </a:t>
            </a:r>
            <a:r>
              <a:rPr lang="en-GB"/>
              <a:t>condense</a:t>
            </a:r>
            <a:r>
              <a:rPr lang="en-GB"/>
              <a:t> information to the right length.</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Someone has to write a video script.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Is this going to be a domain expert or a researcher? Is your programmer good at that? What will be most cost effective?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716f262e15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716f262e15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There’s more to publishing information than the words. There’s how you use visuals along with words. There are things very particular to the medium.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this example, I show a government website, which is an incredibly rich resource, but for some reason it just doesn’t show up in google 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If your medium is the web, you need someone who understands publishing to the web!</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If you are making a video, someone needs to think how you tell a story with that medium.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Same for a booklet.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8237b442a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8237b442a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You have to use language that the user will understand.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this screenshot, the national government wrote </a:t>
            </a:r>
            <a:r>
              <a:rPr b="1" lang="en-GB"/>
              <a:t>“Section 32”</a:t>
            </a:r>
            <a:r>
              <a:rPr lang="en-GB"/>
              <a:t> referring to a section of an act which specifies in-year public reporting requirements. How many people know what section 32 refers to? So how effective can this public reporting be?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You want to catch your audience’s eye with what they are looking for. What they expect to see. You don’t want to scare them away.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At the same time, a</a:t>
            </a:r>
            <a:r>
              <a:rPr lang="en-GB"/>
              <a:t> lot of the time with civic work, the user will eventually have to use a technical term in their engagement with government.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 you can’t act like the technical term doesn’t exist. You might need to find a way to make a connection between the technical term and common language for the concept.</a:t>
            </a:r>
            <a:endParaRPr/>
          </a:p>
          <a:p>
            <a:pPr indent="0" lvl="0" marL="0" rtl="0" algn="l">
              <a:spcBef>
                <a:spcPts val="0"/>
              </a:spcBef>
              <a:spcAft>
                <a:spcPts val="0"/>
              </a:spcAft>
              <a:buNone/>
            </a:pPr>
            <a:r>
              <a:rPr lang="en-GB"/>
              <a:t>Also, if you are trying to help the more specialised audience with the same tool, you should be careful that it isn’t so basic that they think this isn’t relevant to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You need to be consistent on your site - make a decision - are you using the technical terms, are you using common language, and what is the system you use to help the user connect the two?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8237b442ad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8237b442ad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us, technical leadership is exploring how tech can help address a problem, and also when no-code or even non-tech things might be more appropriate. And we need to be aware of the hidden costs of writing code and using a lot of technology.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Bad decisions can have a significant cost. In industry, a fairly junior team is often given a massive amount of space to try and learn, but for us doing many small experimental projects, that has just proved unaffoordable. So we really prioritise having some senior technical person help make decisions.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They also understand hidden and long term costs, and the efforts needed to keep something running for a long time better than more junior people would.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716f262e15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716f262e15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Of course if you do decide to build something new, someone has to build it.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716f262e15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716f262e15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Someone will probably have to talk to users if you have a community, and keep in touch to some extent. Is your software developer able to relate with the intended audience? Who in your team has the time to do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If you open that door, there’s the risk of putting people off when you don’t respond.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8237b442ad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8237b442ad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You can and should check with potential or actual users whether you are on the right track at every stage of the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You want to be doing this to discover that you’re probably not on the right track, that you’re making incorrect assumptions, as early as possible, and minimise waste.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image shows a paper prototype. You can validate assumptions and test ideas with users with very little actually built.</a:t>
            </a:r>
            <a:endParaRPr/>
          </a:p>
          <a:p>
            <a:pPr indent="0" lvl="0" marL="0" rtl="0" algn="l">
              <a:spcBef>
                <a:spcPts val="0"/>
              </a:spcBef>
              <a:spcAft>
                <a:spcPts val="0"/>
              </a:spcAft>
              <a:buNone/>
            </a:pPr>
            <a:r>
              <a:rPr lang="en-GB"/>
              <a:t>Paper prototypes have many issues, but if you’re careful how you test, you can still gain valuable insight - before you’ve built anything.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Testing with users is very sensitive to how the test is done - there is a lot of </a:t>
            </a:r>
            <a:r>
              <a:rPr lang="en-GB"/>
              <a:t>psychology</a:t>
            </a:r>
            <a:r>
              <a:rPr lang="en-GB"/>
              <a:t> involved. People might want to please you by saying “yes - this would be helpful” and still not use it when it’s built. People might want to impress you with their thorough critique, and actually what you had was fine.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Sometimes it’s more effective to build something that really works and get it out there.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Regardless of when you test and how, you still ought to get an idea whether you achieved anything.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you should make an explicit decision about the scope of what you’re evaluating. If you’re trying to solve a bigger problem, you might want to know that you helped the user along a small part of their journey, but they are still not successful in their overall objective. Which might mean that your tool is a success, but your project is not.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716f262e15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716f262e15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Finally, someone has to e</a:t>
            </a:r>
            <a:r>
              <a:rPr lang="en-GB"/>
              <a:t>nsure that all these things are considered in the project context. Someone has to hold the vision, and relate the vision to the reality of how much money and time is available.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Someone has to make overarching decisions of how to get to the vision.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Someone should care that all information in the various pieces of a project are is consistent, and that the project evolves in a way that different pieces don't become disjointed</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716f262e15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716f262e15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These are a lot of considerations.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certainly don’t have one person per thing.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are certainly not experts in all of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But when we are explicit about the fact that these things are important to a project, we can see more easily where the gaps are.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8237b442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8237b442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8237b442ad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8237b442ad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I tried and group these considerations into something that makes sense to me, where I would go and ask someone to take care of the issue, these are roughly the groups I came up with.</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headings were added after the groups took shape.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doesn’t matter if you would group things differently. In reality, when we have a team of 2.5 people, the responsibility for these considerations float around a bit, but it helps us to start talking about who would wear a certain hat, who we need to try and bring into the project, and we’re going to learn to do ourselves.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By the way, this exercise of grouping a bunch of concepts according to how someone thinks they make sense is called a “card sort” - you can write these items on individual cards or postits, then ask the people who need to operate in the context where these things are relevant how they would arrange them. This allows you to see how you should structure content so that it matches their expectations, rather something that is technically correct, or something that meets your expectations, but not your 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There are a couple of reasons why User Experience is not under the implementation heading. It doesn’t really fit under tech vs non-tech. It should permeate and perhaps be the connection between project definition and implementation. We realise more and more that it ought to be at the core of projects, while it might be one of the easiest things to neglect.</a:t>
            </a:r>
            <a:endParaRPr/>
          </a:p>
          <a:p>
            <a:pPr indent="0" lvl="0" marL="0" rtl="0" algn="l">
              <a:spcBef>
                <a:spcPts val="0"/>
              </a:spcBef>
              <a:spcAft>
                <a:spcPts val="0"/>
              </a:spcAft>
              <a:buNone/>
            </a:pPr>
            <a:r>
              <a:rPr lang="en-GB"/>
              <a:t>The activities that happen under user experience design are incredibly </a:t>
            </a:r>
            <a:r>
              <a:rPr b="1" lang="en-GB"/>
              <a:t>helpful for making the decisions</a:t>
            </a:r>
            <a:r>
              <a:rPr lang="en-GB"/>
              <a:t> that lead to effective projects.</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8237b442ad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8237b442ad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what has happened to us a lot, is we would stick a developer on a project, thinking this is a smart person. They’ll figure it 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shading represents the neglect of these considerations.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 made the project definition, user experience and visual design crosses a bit softer than the non-tech and project management crosses, because I like to consider myself a well-rounded developer.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But it’s really really hard to switch between the big picture, bringing it all together, and deciding how to structure the data in the database, how to connect this system to that in a robust way. How to handle missing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 also made the shade across visual design a bit smaller, since there are tools we non-visual developers can use to make things look pretty without knowing much about design. But it’s still pretty bad.</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8c5502996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8c5502996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If you add a project manager to the mix, at least that stuff should be taken care of. And now someone is able to hold the big picture while the techie is deep in the details.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Much better, but there are still big gaps.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8c5502996e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8c5502996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The name we give to the person responsible for the projedt vision, bringing everything together, defining the project, is the Product Owner.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The term comes from the Scrum methodology which is usually about software products. But really it can be applied to any kind of project. I will talk more about the role in scrum in a moment.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The product owner might be the project manager, but they probably shouldn’t be part of the implementing team.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Adding a product owner, you should see more attention coming to the remaining considerations, but unless they possess those skills, and sufficient time, those considerations are not completely solved until they’re delegated to someone competent.</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8237b442ad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8237b442ad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will touch more on the scrum methodology at the end, but I want to touch on the fundamentals of what a product owner is. Someone on your team might already be doing these things. We find it helpful to have a name for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You don’t have to be building a product.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role is about defining the vision of a project, what you want to achieve, understanding the problem space, and making decisions that maximise the value of work done. That’s it. So it applies very much to the civic tech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I know this role exists in other spaces as well. We use scrum because it brings some great approaches for working and communicating effectively inside the team, and with other stakeholders.</a:t>
            </a:r>
            <a:endParaRPr/>
          </a:p>
          <a:p>
            <a:pPr indent="0" lvl="0" marL="0" rtl="0" algn="l">
              <a:spcBef>
                <a:spcPts val="0"/>
              </a:spcBef>
              <a:spcAft>
                <a:spcPts val="0"/>
              </a:spcAft>
              <a:buNone/>
            </a:pP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have seen that some people really struggle with the distinction between a product owner, a project manager, perhaps a boss, or the big cheese. Sometimes ego gets in the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Let me tell you, I don’t want to be a product owner. You have the ultimate responsibility for maximising the value of the work done. That means it’s up to you to ask the right questions, or ensure that the right questions are asked.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scrum methodology where this role definition comes from is very much about responsibilities, not hierarchy, and I think you should really embrace that view. As a techical person, I have the responsibility to advise the product owner on the tradeoffs of potential implementation options.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If they take that information and make a bad call, that’s on them. While I might stress about them making the right call because I care about the outcome of the proejct, it’s actually libirating to know that that resposnibility doesn’t rest with me. I should lobby them as accurately and clearly as I can, and then it’s up to them. If that’s the view the whole team takes, you end up with a much healthier dynamic than when you see the product owner as the boss.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8c5502996e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8c5502996e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There’s usually a range of other non-tech implementation work.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Researchers and journalists have contributed a lot to our projects.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We haven’t really had explicit community managers, but we are beginning to do that a little bit, and learning what’s needed there.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8c5502996e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8c5502996e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The person who truly understands user experience is often called a user experience designer.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We have only brought someone like that into a project on a few occasions, sometimes because we had fairly good coverage of that role in the team members, and sometimes out of neglect. On occasion we’ve realised quite late that there isn’t an awareness in the team of this field, and that someone has to pay attention to it, until late in a project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 learned this card sort trick from a user experience designer.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8c5502996e_0_1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8c5502996e_0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are some considerations or roles I’m missing out here, from your experience?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t>
            </a:r>
            <a:endParaRPr/>
          </a:p>
          <a:p>
            <a:pPr indent="0" lvl="0" marL="0" rtl="0" algn="l">
              <a:spcBef>
                <a:spcPts val="0"/>
              </a:spcBef>
              <a:spcAft>
                <a:spcPts val="0"/>
              </a:spcAft>
              <a:buNone/>
            </a:pPr>
            <a:r>
              <a:rPr lang="en-GB"/>
              <a:t>In the chat or via voice, just say or write “Consideration: ...the thing</a:t>
            </a:r>
            <a:r>
              <a:rPr lang="en-GB"/>
              <a:t>...</a:t>
            </a:r>
            <a:r>
              <a:rPr lang="en-GB"/>
              <a:t> “ or “Role: ….the thing...” and I’ll add them here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8c5502996e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8c5502996e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These are a lot of considerations.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certainly don’t have one person per thing.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are certainly not experts in all of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But when we are explicit about the fact that these things are important to a project, we can see more easily where the gaps are.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8c5502996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8c5502996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8237b442a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237b442a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8bdf870633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8bdf870633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dark blue represents steps in the process.</a:t>
            </a:r>
            <a:endParaRPr/>
          </a:p>
          <a:p>
            <a:pPr indent="0" lvl="0" marL="0" rtl="0" algn="l">
              <a:spcBef>
                <a:spcPts val="0"/>
              </a:spcBef>
              <a:spcAft>
                <a:spcPts val="0"/>
              </a:spcAft>
              <a:buNone/>
            </a:pPr>
            <a:r>
              <a:rPr lang="en-GB"/>
              <a:t>I just made up these names as I’ve been discussing this with my colleagues and trying to document it. There are probably better terms for this, and you’re welcome to tell me so later.</a:t>
            </a:r>
            <a:endParaRPr/>
          </a:p>
          <a:p>
            <a:pPr indent="0" lvl="0" marL="0" rtl="0" algn="l">
              <a:spcBef>
                <a:spcPts val="0"/>
              </a:spcBef>
              <a:spcAft>
                <a:spcPts val="0"/>
              </a:spcAft>
              <a:buNone/>
            </a:pPr>
            <a:r>
              <a:rPr lang="en-GB"/>
              <a:t>This process chart was derived, not invented. It very much represents other standardised approaches to project management. I’m just using it as a vehicle to discuss how things fit together.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lighter boxes represent outputs, or artifacts, things we produce that we or users can use.</a:t>
            </a:r>
            <a:endParaRPr/>
          </a:p>
          <a:p>
            <a:pPr indent="0" lvl="0" marL="0" rtl="0" algn="l">
              <a:spcBef>
                <a:spcPts val="0"/>
              </a:spcBef>
              <a:spcAft>
                <a:spcPts val="0"/>
              </a:spcAft>
              <a:buNone/>
            </a:pPr>
            <a:r>
              <a:rPr lang="en-GB"/>
              <a:t>I won’t go into detail on how each is produced. Please google the. They are actually technical terms used in the software and user experience design space.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solidFill>
                  <a:schemeClr val="dk1"/>
                </a:solidFill>
              </a:rPr>
              <a:t>On the next slide I do have some questions that help explore these areas a little bit.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rough idea here is that you start with clearly defining the intended outcome. You define a project vision and set objectives.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You then look at who the people are that are involved or affected by this vision. Potential users, </a:t>
            </a:r>
            <a:r>
              <a:rPr lang="en-GB"/>
              <a:t>decision</a:t>
            </a:r>
            <a:r>
              <a:rPr lang="en-GB"/>
              <a:t> makers, data owners.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Next, you want to understand the state of the world. What already exists to address this problem? What can you build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At the same time, and perhaps in conjunction, you can consider how users could succeed - what mechanisms exist to effect change?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Finally you can build something. Or try doing something. Some basic version of your intervention. And see how well it works. And see if you need to adjust your ideas a bit and try again, or if you can just scale up.</a:t>
            </a:r>
            <a:endParaRPr/>
          </a:p>
          <a:p>
            <a:pPr indent="0" lvl="0" marL="0" rtl="0" algn="l">
              <a:spcBef>
                <a:spcPts val="0"/>
              </a:spcBef>
              <a:spcAft>
                <a:spcPts val="0"/>
              </a:spcAft>
              <a:buNone/>
            </a:pPr>
            <a:r>
              <a:rPr lang="en-GB"/>
              <a:t>And I don’t mean to say you are only speaking to end users at this evaluation step. You should be validating your ideas with people in the real world, outside your bubble, all along the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It’s also ok to go back and update as you learn. But you should especially have a strong loop of building something small, getting it out to real world users, learning, and building on top of that, on and on and on.</a:t>
            </a:r>
            <a:endParaRPr/>
          </a:p>
          <a:p>
            <a:pPr indent="0" lvl="0" marL="0" rtl="0" algn="l">
              <a:spcBef>
                <a:spcPts val="0"/>
              </a:spcBef>
              <a:spcAft>
                <a:spcPts val="0"/>
              </a:spcAft>
              <a:buNone/>
            </a:pPr>
            <a:r>
              <a:rPr lang="en-GB"/>
              <a:t>The point here is that it’s worth doing some homework first. Giving your project a nice foundation to build on. So you don’t have to ask these questions in every build/evaluate iteration.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t>
            </a:r>
            <a:endParaRPr/>
          </a:p>
          <a:p>
            <a:pPr indent="0" lvl="0" marL="0" rtl="0" algn="l">
              <a:spcBef>
                <a:spcPts val="0"/>
              </a:spcBef>
              <a:spcAft>
                <a:spcPts val="0"/>
              </a:spcAft>
              <a:buNone/>
            </a:pPr>
            <a:r>
              <a:rPr lang="en-GB"/>
              <a:t>If the strategic leadership of the organisation is already doing this, but it’s not written down, and only half of it is </a:t>
            </a:r>
            <a:r>
              <a:rPr lang="en-GB"/>
              <a:t>communicated</a:t>
            </a:r>
            <a:r>
              <a:rPr lang="en-GB"/>
              <a:t> verbally to the project manager taking the project on, it may as well not have happened. And I’ll show an example of that in a few minutes.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8bdf870633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8bdf870633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I want to go through these questions quickly, because they are helpful in a project, and also to understand what we mean by each step.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Of course the degree to which you do this depends on the scale of a project. For a two week project, it might be some notes and/or sketches. You can treat each artifact like a heading in a document.</a:t>
            </a:r>
            <a:endParaRPr/>
          </a:p>
          <a:p>
            <a:pPr indent="0" lvl="0" marL="0" rtl="0" algn="l">
              <a:spcBef>
                <a:spcPts val="0"/>
              </a:spcBef>
              <a:spcAft>
                <a:spcPts val="0"/>
              </a:spcAft>
              <a:buClr>
                <a:schemeClr val="dk1"/>
              </a:buClr>
              <a:buSzPts val="1100"/>
              <a:buFont typeface="Arial"/>
              <a:buNone/>
            </a:pPr>
            <a:r>
              <a:rPr lang="en-GB"/>
              <a:t>For a two year project, each deliverable might make more sense as one or more document, documenting background, methodology, and perhaps they’re presented in a visually accessible way for the team easily use for reference.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8c41c159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8c41c159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you come from the NGO or project management world, this probably isn’t new to you.</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aligns very well with vision, mission, outcomes, objectives, activities, but with very clear notion of iteration during implementation.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8c5502996e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8c5502996e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don’t think the scope of this process is just your app idea. I want to quickly introduce storyboarding to nail this issue on scope.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Here we have a storyboard for our local government finance project. Let’s go through the frames very quickly.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Start at a trigger event - the water is undrinkable</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8db3234c6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8db3234c6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Ends with a positive outcome - water is drinkable</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8db3234c6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8db3234c6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issue is water infrastructure in disrepair</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8db3234c6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8db3234c6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Budget and spending data can show that there is money allocated for this infrastructure but it’s not being spent.</a:t>
            </a:r>
            <a:endParaRPr/>
          </a:p>
          <a:p>
            <a:pPr indent="0" lvl="0" marL="0" rtl="0" algn="l">
              <a:spcBef>
                <a:spcPts val="0"/>
              </a:spcBef>
              <a:spcAft>
                <a:spcPts val="0"/>
              </a:spcAft>
              <a:buNone/>
            </a:pPr>
            <a:r>
              <a:rPr lang="en-GB"/>
              <a:t>The database of local public officials and elected political representatives can show who could be petitioned about the issue.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8db3234c6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8db3234c6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 elected official who now has data at hand can raise the issue and get to the bottom of the underspending and disrepair</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8db3234c6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8db3234c6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Remember to think about how users will get in contact with your intervention. This depends on who you are targeting. If it’s a web thing, you need to use terms that will lead users to your site via search engines or their networks.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solidFill>
                  <a:schemeClr val="dk1"/>
                </a:solidFill>
              </a:rPr>
              <a:t>What are the gaps between the trigger event, your intervention, and the positive outcome?</a:t>
            </a:r>
            <a:endParaRPr/>
          </a:p>
          <a:p>
            <a:pPr indent="0" lvl="0" marL="0" rtl="0" algn="l">
              <a:spcBef>
                <a:spcPts val="0"/>
              </a:spcBef>
              <a:spcAft>
                <a:spcPts val="0"/>
              </a:spcAft>
              <a:buNone/>
            </a:pPr>
            <a:r>
              <a:rPr lang="en-GB"/>
              <a:t>What mechanism exists for the user to take an action that you have some confidence would lead to the successful outcome? What actions do the users need to take? Do they know they exist? Do they know how to use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is why the scope of this way of looking at a project spans right from the problem, through to what success looks like. And your actual direct intervention is just a little step in a series of things that need to happen.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You will benefit from looking at them to make the process as smooth as possible. It’s valid to say that you’re not going to fix the political process, or internet access. But if all of your ideas are dependent on things around you that don’t actually work, you’re wasting your time and should look elsewhere.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8b554e3b3a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8b554e3b3a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Using our process chart, then,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can plot the project budget over time, and see that talking and asking questions and doing research costs time and money. The line goes down a little bit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can see that a number of iterations of building and maybe even evaluating also costs time and money, and we show a compressed time scale here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8237b442a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237b442a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8b554e3b3a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8b554e3b3a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you forget evaluation, your budget keeps going down, and maybe you come to the end of your budget and think oh! Let’s evaluate and see what we’ve achieved so we can report on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Your time and budget is finished. You can’t improve on it. Learning and improvements have to be applied in a different project, or a second phase.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8b554e3b3a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8b554e3b3a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lot of the time, we want to jump right into building something.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If you have a client, people get so wound up getting contracts written, agreed, signed, clients ask “when can you get something done?” so you start making promises about getting something done in the next few weeks.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Don’t forget, the deliverables of the earlier steps are completely valid deliverables. If you write them down clearly, and make them easy to find and understand, they are tangible deliverables that are laying the foundation for working effectively for the remainder of the project. Treat them that way. Let your partners or clients see them that way. Then you don’t feel pressure to skip this step and dive into building something when you don’t understand the point yet.</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8b554e3b3a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8b554e3b3a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you skipped over all this initial stuff and you only realise you need it months in, you’ve got this big jump back, and a lot of budget is already spent.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But you also have to go back if you didn’t write things down, and didn’t hand it over properly as team members change. People forget what was said in a workshop six months ago.</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 please write it down. Print it. Put it on the wall. This is the foundation of your project.</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8c075f781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8c075f781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8c5502996e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8c5502996e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a few years later, there’s a new phase of the project, we’re working on a new feature, called “Metro focus” which is as vague to me as it is to you. Someone wants to look at what sets the major cities apart from the rest of the country.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know there’s performance data available for the metropolitan municipalities in the country - exciting new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have some researchers explore what you can tell </a:t>
            </a:r>
            <a:r>
              <a:rPr lang="en-GB"/>
              <a:t>from</a:t>
            </a:r>
            <a:r>
              <a:rPr lang="en-GB"/>
              <a:t> this data. What makes metropolitan municipalities different from others? They provide a really interesting analysis.</a:t>
            </a:r>
            <a:endParaRPr/>
          </a:p>
          <a:p>
            <a:pPr indent="0" lvl="0" marL="0" rtl="0" algn="l">
              <a:spcBef>
                <a:spcPts val="0"/>
              </a:spcBef>
              <a:spcAft>
                <a:spcPts val="0"/>
              </a:spcAft>
              <a:buNone/>
            </a:pPr>
            <a:r>
              <a:rPr lang="en-GB"/>
              <a:t>We’ve built some little indicators and charts to present the data using some designs from another project to save effort.</a:t>
            </a:r>
            <a:endParaRPr/>
          </a:p>
          <a:p>
            <a:pPr indent="0" lvl="0" marL="0" rtl="0" algn="l">
              <a:spcBef>
                <a:spcPts val="0"/>
              </a:spcBef>
              <a:spcAft>
                <a:spcPts val="0"/>
              </a:spcAft>
              <a:buNone/>
            </a:pPr>
            <a:r>
              <a:rPr lang="en-GB"/>
              <a:t>We just need to think how to present the output from the researchers. Is it just a document? Is it a slightly more interactive page?</a:t>
            </a:r>
            <a:endParaRPr/>
          </a:p>
          <a:p>
            <a:pPr indent="0" lvl="0" marL="0" rtl="0" algn="l">
              <a:spcBef>
                <a:spcPts val="0"/>
              </a:spcBef>
              <a:spcAft>
                <a:spcPts val="0"/>
              </a:spcAft>
              <a:buNone/>
            </a:pPr>
            <a:r>
              <a:rPr lang="en-GB"/>
              <a:t>Someone asks the question… who is interested in this information? What can they do with it? Will they understand the significance of it?</a:t>
            </a:r>
            <a:endParaRPr/>
          </a:p>
          <a:p>
            <a:pPr indent="0" lvl="0" marL="0" rtl="0" algn="l">
              <a:spcBef>
                <a:spcPts val="0"/>
              </a:spcBef>
              <a:spcAft>
                <a:spcPts val="0"/>
              </a:spcAft>
              <a:buNone/>
            </a:pPr>
            <a:r>
              <a:rPr lang="en-GB"/>
              <a:t>Are we presenting this to a person of average education level or an expert?</a:t>
            </a:r>
            <a:endParaRPr/>
          </a:p>
          <a:p>
            <a:pPr indent="0" lvl="0" marL="0" rtl="0" algn="l">
              <a:spcBef>
                <a:spcPts val="0"/>
              </a:spcBef>
              <a:spcAft>
                <a:spcPts val="0"/>
              </a:spcAft>
              <a:buNone/>
            </a:pPr>
            <a:r>
              <a:rPr lang="en-GB"/>
              <a:t>Are we talking 20% of the population or 0.1 % of the population? How much effort should we put into this?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8c5502996e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8c5502996e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start to to think back… who are the personas again? Did we have personas for this project?</a:t>
            </a:r>
            <a:endParaRPr/>
          </a:p>
          <a:p>
            <a:pPr indent="0" lvl="0" marL="0" rtl="0" algn="l">
              <a:spcBef>
                <a:spcPts val="0"/>
              </a:spcBef>
              <a:spcAft>
                <a:spcPts val="0"/>
              </a:spcAft>
              <a:buNone/>
            </a:pPr>
            <a:r>
              <a:rPr lang="en-GB"/>
              <a:t>What’s the over-arching goal of the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While this sort of identity crisis is scary, as we go through those early steps, we actually end up feeling more confident and less stressed than when we started.</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8c5502996e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8c5502996e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let’s try plotting fear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Let’s plot fear for a project where you only evaluate at the end.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At the start of the project, the team might have medium fear. A bit of apprehension or scepticism. Of course this is an average for the team.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As you go along learning about the problem space, you gain confidence. You fear the unknown, and you’re confident you know stuff.</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Then you start putting things out there. You work and work. If you don’t assess how well you’re doing, and you just keep working, there’s this fear that builds - think back to that list of fears at the start - is anyone using it? Are they using it but it’s not actually changing the world in any real way? Is our energy going to waste?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g8c5502996e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6" name="Google Shape;1806;g8c5502996e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we evaluate regularly, we can have these little short steps of building something, excitement, apprehension, and feedback, helping you course correct, showing whether you’re on track or not.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Even if the feedback is that your tool isn’t being used, or that you missed something really important. Now you know where to focus your energy. And you know soon enough you’ll see whether that improved matters.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You can bounding your team’s fear and worries.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8c5502996e_0_1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5" name="Google Shape;1915;g8c5502996e_0_1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 not going to go into how to do user testing, that’s a big subject and there’s a lot of material on it on youtube, blogs, books, and courses.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Something I do want to touch on is how much user testing you should do.</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User testing generates a massive amount of data. You can very quickly be overwhelmed and have more than you will ever be able to use. So work smart. While you’re thinking about how to make your testing representative, keep focus of what question you want to answer. Even a little bit of testing, a few people here and there, can teach you a lot. You don’t have to interview a hundred people every two weeks. And you probably shouldn’t, because you’d need a massive and very effective team to put it to good effect.</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g8bdf870633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8" name="Google Shape;1928;g8bdf87063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Just a quick example of some conversations that came out of one of our recent attempts at bringing testing back into our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We’re building this tool to help people understand the local government planning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think it looks awesome but realise we’ve done a lot of work without speaking to users, so we start speaking to 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One of the things that stand out, some people are unable to find when the opportunities for participation 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thought we can’t get that information, so we carried on with just unpacking the process. But actually hearing users raise this problem, you have to look at this venn diagram.</a:t>
            </a:r>
            <a:endParaRPr/>
          </a:p>
          <a:p>
            <a:pPr indent="0" lvl="0" marL="0" rtl="0" algn="l">
              <a:spcBef>
                <a:spcPts val="0"/>
              </a:spcBef>
              <a:spcAft>
                <a:spcPts val="0"/>
              </a:spcAft>
              <a:buNone/>
            </a:pPr>
            <a:r>
              <a:rPr lang="en-GB"/>
              <a:t>There are users who are able to find out when and where opportunities for feedback are</a:t>
            </a:r>
            <a:endParaRPr/>
          </a:p>
          <a:p>
            <a:pPr indent="0" lvl="0" marL="0" rtl="0" algn="l">
              <a:spcBef>
                <a:spcPts val="0"/>
              </a:spcBef>
              <a:spcAft>
                <a:spcPts val="0"/>
              </a:spcAft>
              <a:buNone/>
            </a:pPr>
            <a:r>
              <a:rPr lang="en-GB"/>
              <a:t>Let’s assume our tool makes it understand the process, and the draft plans, and people can make informed comment that would actually be taken into account, because it speaks to the draft plans and the financial reality of the municipality.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If our tool doesn’t make it easier to find these opportunities, the number of people participating effectively as a result of our tool is actually very few. </a:t>
            </a:r>
            <a:endParaRPr/>
          </a:p>
          <a:p>
            <a:pPr indent="0" lvl="0" marL="0" rtl="0" algn="l">
              <a:spcBef>
                <a:spcPts val="0"/>
              </a:spcBef>
              <a:spcAft>
                <a:spcPts val="0"/>
              </a:spcAft>
              <a:buNone/>
            </a:pPr>
            <a:r>
              <a:rPr lang="en-GB"/>
              <a:t>Perhaps their input would have been totally ok without our guide, and we could have focused all our effort on making the participation events easier to find.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8237b442a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8237b442a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g8237b442ad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7" name="Google Shape;1947;g8237b442ad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But then we noticed another issue.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participation events were actually part of the strategy. The idea wasn’t that this ool would just be put online and left there. The idea was that it would be something we would offer to municipalities to make part of their participation efforts. They could embed it on their website, or linked to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If a municipality is fundamentally part of where this tool is deployed, we can totally assume that we can get access to that data. Which means the actual participation events should really be part of the tool, and get the appropriate amount of emphasis in the interface.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User testing has not just shown that we were focusing on the wrong place, but also started a discussion that took us back to the strategy that will enable what the users want. That strategy was not handed over properly, which is something we see way too often.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8c5502996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3" name="Google Shape;1963;g8c5502996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Next up, we’re going to try the approach on your projects!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g8b554e3b3a_1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5" name="Google Shape;1975;g8b554e3b3a_1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will assign you to groups and you will get an invitation to join a breakout room with a room number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 will show short URLs for each room’s workspace, which will be a google slide that you can all open and edit collaboratively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Please introduce yourselves, and perhaps give an idea of which roles or considerations you represent in your organisation or your projects.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g8c5502996e_0_1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6" name="Google Shape;1986;g8c5502996e_0_1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 the questions, but also help each other, I’m sure you all have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g8db3234c6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5" name="Google Shape;2065;g8db3234c6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think the best feedback to get when we rejoin is these 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depends a bit on how much time we have left and how many groups we have - if there’s time we can actually go through your answers to the process chart and then look at these questions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4" name="Shape 2074"/>
        <p:cNvGrpSpPr/>
        <p:nvPr/>
      </p:nvGrpSpPr>
      <p:grpSpPr>
        <a:xfrm>
          <a:off x="0" y="0"/>
          <a:ext cx="0" cy="0"/>
          <a:chOff x="0" y="0"/>
          <a:chExt cx="0" cy="0"/>
        </a:xfrm>
      </p:grpSpPr>
      <p:sp>
        <p:nvSpPr>
          <p:cNvPr id="2075" name="Google Shape;2075;g8c5502996e_0_1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6" name="Google Shape;2076;g8c5502996e_0_1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5" name="Shape 2085"/>
        <p:cNvGrpSpPr/>
        <p:nvPr/>
      </p:nvGrpSpPr>
      <p:grpSpPr>
        <a:xfrm>
          <a:off x="0" y="0"/>
          <a:ext cx="0" cy="0"/>
          <a:chOff x="0" y="0"/>
          <a:chExt cx="0" cy="0"/>
        </a:xfrm>
      </p:grpSpPr>
      <p:sp>
        <p:nvSpPr>
          <p:cNvPr id="2086" name="Google Shape;2086;g8c5502996e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7" name="Google Shape;2087;g8c5502996e_0_1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would like to hear from you if you think we are seriously misguided, or that we’re leading people away from a good safe path. So during question time, please raise that.</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g8c5502996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7" name="Google Shape;2097;g8c5502996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g8b554e3b3a_1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9" name="Google Shape;2109;g8b554e3b3a_1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looked at a lot of important considerations, whether a project has one person or two, someone should probably be thinking of each of these.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Which of these areas are you neglecting? Who can fill that gap? Do you need to bring someone in? Can someone learn a new skill?</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g8b554e3b3a_1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4" name="Google Shape;2144;g8b554e3b3a_1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is no new thing under the sun.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I’ve been talking about needs and considerations and roles in a very abstract sense.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You don’t have to invent the actual concrete practises. This is the essence of the standard way of working in the software industry, called agile.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Agile is a set of principles. Derived from the commonalities between projects that were successful?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does not mean you change direction all the time.</a:t>
            </a:r>
            <a:endParaRPr/>
          </a:p>
          <a:p>
            <a:pPr indent="0" lvl="0" marL="0" rtl="0" algn="l">
              <a:spcBef>
                <a:spcPts val="0"/>
              </a:spcBef>
              <a:spcAft>
                <a:spcPts val="0"/>
              </a:spcAft>
              <a:buNone/>
            </a:pPr>
            <a:r>
              <a:rPr lang="en-GB"/>
              <a:t>It means you are trying and learning all the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Scrum is a methodology for applying the agile principles in your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As humans, we tend to be bad at handling the sort of complexity that is common in any software project, but especially in civic technology.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Methodologies like Srum bring tools - procedures and practises - that help deal with our human nature, to identify assumptions, document our decisions, in very easy ways, that don’t add a massive administrative burden.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8237b442a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237b442a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3" name="Shape 2153"/>
        <p:cNvGrpSpPr/>
        <p:nvPr/>
      </p:nvGrpSpPr>
      <p:grpSpPr>
        <a:xfrm>
          <a:off x="0" y="0"/>
          <a:ext cx="0" cy="0"/>
          <a:chOff x="0" y="0"/>
          <a:chExt cx="0" cy="0"/>
        </a:xfrm>
      </p:grpSpPr>
      <p:sp>
        <p:nvSpPr>
          <p:cNvPr id="2154" name="Google Shape;2154;g8b554e3b3a_1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5" name="Google Shape;2155;g8b554e3b3a_1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Agile can work very well with government procurement and projects that need especially tight control.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It’s worth having a clear way of helping administrators and decision makers map the agile way of working to supply chain management processes and oversight.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Being able to talk about the artifacts generated, like minuted decisions made by the client in planning meetings, prioritisation of features by the client, is really helpful in helping people in government understand that the flexibility to adapt scope as you learn, does not mean taking on additional risk.</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4" name="Shape 2164"/>
        <p:cNvGrpSpPr/>
        <p:nvPr/>
      </p:nvGrpSpPr>
      <p:grpSpPr>
        <a:xfrm>
          <a:off x="0" y="0"/>
          <a:ext cx="0" cy="0"/>
          <a:chOff x="0" y="0"/>
          <a:chExt cx="0" cy="0"/>
        </a:xfrm>
      </p:grpSpPr>
      <p:sp>
        <p:nvSpPr>
          <p:cNvPr id="2165" name="Google Shape;2165;g8b554e3b3a_1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6" name="Google Shape;2166;g8b554e3b3a_1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One way of doing that, is saying:</a:t>
            </a:r>
            <a:endParaRPr/>
          </a:p>
          <a:p>
            <a:pPr indent="0" lvl="0" marL="0" rtl="0" algn="l">
              <a:spcBef>
                <a:spcPts val="0"/>
              </a:spcBef>
              <a:spcAft>
                <a:spcPts val="0"/>
              </a:spcAft>
              <a:buNone/>
            </a:pPr>
            <a:r>
              <a:rPr lang="en-GB"/>
              <a:t>Fixed cost, variable scope basically says:</a:t>
            </a:r>
            <a:endParaRPr/>
          </a:p>
          <a:p>
            <a:pPr indent="0" lvl="0" marL="0" rtl="0" algn="l">
              <a:spcBef>
                <a:spcPts val="0"/>
              </a:spcBef>
              <a:spcAft>
                <a:spcPts val="0"/>
              </a:spcAft>
              <a:buNone/>
            </a:pPr>
            <a:r>
              <a:rPr lang="en-GB"/>
              <a:t>We recognise that we don’t really know exactly what we can achieve</a:t>
            </a:r>
            <a:endParaRPr/>
          </a:p>
          <a:p>
            <a:pPr indent="0" lvl="0" marL="0" rtl="0" algn="l">
              <a:spcBef>
                <a:spcPts val="0"/>
              </a:spcBef>
              <a:spcAft>
                <a:spcPts val="0"/>
              </a:spcAft>
              <a:buNone/>
            </a:pPr>
            <a:r>
              <a:rPr lang="en-GB"/>
              <a:t>We know which direction we want to go</a:t>
            </a:r>
            <a:endParaRPr/>
          </a:p>
          <a:p>
            <a:pPr indent="0" lvl="0" marL="0" rtl="0" algn="l">
              <a:spcBef>
                <a:spcPts val="0"/>
              </a:spcBef>
              <a:spcAft>
                <a:spcPts val="0"/>
              </a:spcAft>
              <a:buNone/>
            </a:pPr>
            <a:r>
              <a:rPr lang="en-GB"/>
              <a:t>With this much money available</a:t>
            </a:r>
            <a:endParaRPr/>
          </a:p>
          <a:p>
            <a:pPr indent="0" lvl="0" marL="0" rtl="0" algn="l">
              <a:spcBef>
                <a:spcPts val="0"/>
              </a:spcBef>
              <a:spcAft>
                <a:spcPts val="0"/>
              </a:spcAft>
              <a:buNone/>
            </a:pPr>
            <a:r>
              <a:rPr lang="en-GB"/>
              <a:t>We’re going to make the best impact we can</a:t>
            </a:r>
            <a:endParaRPr/>
          </a:p>
          <a:p>
            <a:pPr indent="0" lvl="0" marL="0" rtl="0" algn="l">
              <a:spcBef>
                <a:spcPts val="0"/>
              </a:spcBef>
              <a:spcAft>
                <a:spcPts val="0"/>
              </a:spcAft>
              <a:buNone/>
            </a:pPr>
            <a:r>
              <a:rPr lang="en-GB"/>
              <a:t>We’re going to learn as much as possible</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8" name="Shape 2178"/>
        <p:cNvGrpSpPr/>
        <p:nvPr/>
      </p:nvGrpSpPr>
      <p:grpSpPr>
        <a:xfrm>
          <a:off x="0" y="0"/>
          <a:ext cx="0" cy="0"/>
          <a:chOff x="0" y="0"/>
          <a:chExt cx="0" cy="0"/>
        </a:xfrm>
      </p:grpSpPr>
      <p:sp>
        <p:nvSpPr>
          <p:cNvPr id="2179" name="Google Shape;2179;g8c50800a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0" name="Google Shape;2180;g8c50800a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9" name="Shape 2189"/>
        <p:cNvGrpSpPr/>
        <p:nvPr/>
      </p:nvGrpSpPr>
      <p:grpSpPr>
        <a:xfrm>
          <a:off x="0" y="0"/>
          <a:ext cx="0" cy="0"/>
          <a:chOff x="0" y="0"/>
          <a:chExt cx="0" cy="0"/>
        </a:xfrm>
      </p:grpSpPr>
      <p:sp>
        <p:nvSpPr>
          <p:cNvPr id="2190" name="Google Shape;2190;g8db3234c6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1" name="Google Shape;2191;g8db3234c6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8237b442ad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237b442ad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8237b442ad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8237b442ad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1">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itle">
  <p:cSld name="TITLE">
    <p:spTree>
      <p:nvGrpSpPr>
        <p:cNvPr id="54" name="Shape 5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Up TItle">
  <p:cSld name="TITLE_1">
    <p:spTree>
      <p:nvGrpSpPr>
        <p:cNvPr id="55" name="Shape 55"/>
        <p:cNvGrpSpPr/>
        <p:nvPr/>
      </p:nvGrpSpPr>
      <p:grpSpPr>
        <a:xfrm>
          <a:off x="0" y="0"/>
          <a:ext cx="0" cy="0"/>
          <a:chOff x="0" y="0"/>
          <a:chExt cx="0" cy="0"/>
        </a:xfrm>
      </p:grpSpPr>
      <p:sp>
        <p:nvSpPr>
          <p:cNvPr id="56" name="Google Shape;56;p16"/>
          <p:cNvSpPr/>
          <p:nvPr/>
        </p:nvSpPr>
        <p:spPr>
          <a:xfrm>
            <a:off x="304650" y="295025"/>
            <a:ext cx="8534700" cy="4553100"/>
          </a:xfrm>
          <a:prstGeom prst="roundRect">
            <a:avLst>
              <a:gd fmla="val 2405" name="adj"/>
            </a:avLst>
          </a:prstGeom>
          <a:solidFill>
            <a:srgbClr val="1D1A47">
              <a:alpha val="8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16"/>
          <p:cNvPicPr preferRelativeResize="0"/>
          <p:nvPr/>
        </p:nvPicPr>
        <p:blipFill>
          <a:blip r:embed="rId2">
            <a:alphaModFix/>
          </a:blip>
          <a:stretch>
            <a:fillRect/>
          </a:stretch>
        </p:blipFill>
        <p:spPr>
          <a:xfrm>
            <a:off x="1145884" y="3191700"/>
            <a:ext cx="2373024" cy="2354899"/>
          </a:xfrm>
          <a:prstGeom prst="rect">
            <a:avLst/>
          </a:prstGeom>
          <a:noFill/>
          <a:ln>
            <a:noFill/>
          </a:ln>
        </p:spPr>
      </p:pic>
      <p:pic>
        <p:nvPicPr>
          <p:cNvPr id="58" name="Google Shape;58;p16"/>
          <p:cNvPicPr preferRelativeResize="0"/>
          <p:nvPr/>
        </p:nvPicPr>
        <p:blipFill>
          <a:blip r:embed="rId3">
            <a:alphaModFix/>
          </a:blip>
          <a:stretch>
            <a:fillRect/>
          </a:stretch>
        </p:blipFill>
        <p:spPr>
          <a:xfrm>
            <a:off x="-368335" y="1053975"/>
            <a:ext cx="1753762" cy="2354899"/>
          </a:xfrm>
          <a:prstGeom prst="rect">
            <a:avLst/>
          </a:prstGeom>
          <a:noFill/>
          <a:ln>
            <a:noFill/>
          </a:ln>
        </p:spPr>
      </p:pic>
      <p:pic>
        <p:nvPicPr>
          <p:cNvPr id="59" name="Google Shape;59;p16"/>
          <p:cNvPicPr preferRelativeResize="0"/>
          <p:nvPr/>
        </p:nvPicPr>
        <p:blipFill>
          <a:blip r:embed="rId4">
            <a:alphaModFix/>
          </a:blip>
          <a:stretch>
            <a:fillRect/>
          </a:stretch>
        </p:blipFill>
        <p:spPr>
          <a:xfrm>
            <a:off x="2038992" y="-584775"/>
            <a:ext cx="2533008" cy="2354899"/>
          </a:xfrm>
          <a:prstGeom prst="rect">
            <a:avLst/>
          </a:prstGeom>
          <a:noFill/>
          <a:ln>
            <a:noFill/>
          </a:ln>
        </p:spPr>
      </p:pic>
      <p:pic>
        <p:nvPicPr>
          <p:cNvPr id="60" name="Google Shape;60;p16"/>
          <p:cNvPicPr preferRelativeResize="0"/>
          <p:nvPr/>
        </p:nvPicPr>
        <p:blipFill>
          <a:blip r:embed="rId5">
            <a:alphaModFix/>
          </a:blip>
          <a:stretch>
            <a:fillRect/>
          </a:stretch>
        </p:blipFill>
        <p:spPr>
          <a:xfrm>
            <a:off x="3624850" y="2463600"/>
            <a:ext cx="1894300" cy="349650"/>
          </a:xfrm>
          <a:prstGeom prst="rect">
            <a:avLst/>
          </a:prstGeom>
          <a:noFill/>
          <a:ln>
            <a:noFill/>
          </a:ln>
        </p:spPr>
      </p:pic>
      <p:sp>
        <p:nvSpPr>
          <p:cNvPr id="61" name="Google Shape;61;p16"/>
          <p:cNvSpPr txBox="1"/>
          <p:nvPr/>
        </p:nvSpPr>
        <p:spPr>
          <a:xfrm>
            <a:off x="2200275" y="4149975"/>
            <a:ext cx="4743600" cy="6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Poppins Light"/>
                <a:ea typeface="Poppins Light"/>
                <a:cs typeface="Poppins Light"/>
                <a:sym typeface="Poppins Light"/>
              </a:rPr>
              <a:t>www.openup.org.za</a:t>
            </a:r>
            <a:endParaRPr>
              <a:solidFill>
                <a:srgbClr val="FFFFFF"/>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7D7499"/>
              </a:solidFill>
              <a:latin typeface="Poppins Light"/>
              <a:ea typeface="Poppins Light"/>
              <a:cs typeface="Poppins Light"/>
              <a:sym typeface="Poppins Light"/>
            </a:endParaRPr>
          </a:p>
        </p:txBody>
      </p:sp>
      <p:pic>
        <p:nvPicPr>
          <p:cNvPr id="62" name="Google Shape;62;p16"/>
          <p:cNvPicPr preferRelativeResize="0"/>
          <p:nvPr/>
        </p:nvPicPr>
        <p:blipFill>
          <a:blip r:embed="rId6">
            <a:alphaModFix/>
          </a:blip>
          <a:stretch>
            <a:fillRect/>
          </a:stretch>
        </p:blipFill>
        <p:spPr>
          <a:xfrm>
            <a:off x="6318650" y="793000"/>
            <a:ext cx="3771776" cy="441794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image">
  <p:cSld name="CUSTOM">
    <p:spTree>
      <p:nvGrpSpPr>
        <p:cNvPr id="63" name="Shape 63"/>
        <p:cNvGrpSpPr/>
        <p:nvPr/>
      </p:nvGrpSpPr>
      <p:grpSpPr>
        <a:xfrm>
          <a:off x="0" y="0"/>
          <a:ext cx="0" cy="0"/>
          <a:chOff x="0" y="0"/>
          <a:chExt cx="0" cy="0"/>
        </a:xfrm>
      </p:grpSpPr>
      <p:pic>
        <p:nvPicPr>
          <p:cNvPr id="64" name="Google Shape;64;p17"/>
          <p:cNvPicPr preferRelativeResize="0"/>
          <p:nvPr/>
        </p:nvPicPr>
        <p:blipFill rotWithShape="1">
          <a:blip r:embed="rId2">
            <a:alphaModFix/>
          </a:blip>
          <a:srcRect b="14867" l="0" r="0" t="5158"/>
          <a:stretch/>
        </p:blipFill>
        <p:spPr>
          <a:xfrm>
            <a:off x="304650" y="295275"/>
            <a:ext cx="8534700" cy="4553100"/>
          </a:xfrm>
          <a:prstGeom prst="roundRect">
            <a:avLst>
              <a:gd fmla="val 2616" name="adj"/>
            </a:avLst>
          </a:prstGeom>
          <a:noFill/>
          <a:ln>
            <a:noFill/>
          </a:ln>
        </p:spPr>
      </p:pic>
      <p:sp>
        <p:nvSpPr>
          <p:cNvPr id="65" name="Google Shape;65;p17"/>
          <p:cNvSpPr/>
          <p:nvPr/>
        </p:nvSpPr>
        <p:spPr>
          <a:xfrm>
            <a:off x="304650" y="295025"/>
            <a:ext cx="8534700" cy="4553100"/>
          </a:xfrm>
          <a:prstGeom prst="roundRect">
            <a:avLst>
              <a:gd fmla="val 2405" name="adj"/>
            </a:avLst>
          </a:prstGeom>
          <a:solidFill>
            <a:srgbClr val="1D1A47">
              <a:alpha val="8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17"/>
          <p:cNvPicPr preferRelativeResize="0"/>
          <p:nvPr/>
        </p:nvPicPr>
        <p:blipFill>
          <a:blip r:embed="rId3">
            <a:alphaModFix/>
          </a:blip>
          <a:stretch>
            <a:fillRect/>
          </a:stretch>
        </p:blipFill>
        <p:spPr>
          <a:xfrm>
            <a:off x="611522" y="-753000"/>
            <a:ext cx="2373024" cy="2354899"/>
          </a:xfrm>
          <a:prstGeom prst="rect">
            <a:avLst/>
          </a:prstGeom>
          <a:noFill/>
          <a:ln>
            <a:noFill/>
          </a:ln>
        </p:spPr>
      </p:pic>
      <p:pic>
        <p:nvPicPr>
          <p:cNvPr id="67" name="Google Shape;67;p17"/>
          <p:cNvPicPr preferRelativeResize="0"/>
          <p:nvPr/>
        </p:nvPicPr>
        <p:blipFill>
          <a:blip r:embed="rId4">
            <a:alphaModFix/>
          </a:blip>
          <a:stretch>
            <a:fillRect/>
          </a:stretch>
        </p:blipFill>
        <p:spPr>
          <a:xfrm>
            <a:off x="611515" y="2944625"/>
            <a:ext cx="1753762" cy="2354899"/>
          </a:xfrm>
          <a:prstGeom prst="rect">
            <a:avLst/>
          </a:prstGeom>
          <a:noFill/>
          <a:ln>
            <a:noFill/>
          </a:ln>
        </p:spPr>
      </p:pic>
      <p:pic>
        <p:nvPicPr>
          <p:cNvPr id="68" name="Google Shape;68;p17"/>
          <p:cNvPicPr preferRelativeResize="0"/>
          <p:nvPr/>
        </p:nvPicPr>
        <p:blipFill>
          <a:blip r:embed="rId5">
            <a:alphaModFix/>
          </a:blip>
          <a:stretch>
            <a:fillRect/>
          </a:stretch>
        </p:blipFill>
        <p:spPr>
          <a:xfrm>
            <a:off x="6222704" y="3803350"/>
            <a:ext cx="2533008" cy="2354899"/>
          </a:xfrm>
          <a:prstGeom prst="rect">
            <a:avLst/>
          </a:prstGeom>
          <a:noFill/>
          <a:ln>
            <a:noFill/>
          </a:ln>
        </p:spPr>
      </p:pic>
      <p:pic>
        <p:nvPicPr>
          <p:cNvPr id="69" name="Google Shape;69;p17"/>
          <p:cNvPicPr preferRelativeResize="0"/>
          <p:nvPr/>
        </p:nvPicPr>
        <p:blipFill>
          <a:blip r:embed="rId6">
            <a:alphaModFix/>
          </a:blip>
          <a:stretch>
            <a:fillRect/>
          </a:stretch>
        </p:blipFill>
        <p:spPr>
          <a:xfrm>
            <a:off x="6159600" y="-1473325"/>
            <a:ext cx="3771776" cy="4417949"/>
          </a:xfrm>
          <a:prstGeom prst="rect">
            <a:avLst/>
          </a:prstGeom>
          <a:noFill/>
          <a:ln>
            <a:noFill/>
          </a:ln>
        </p:spPr>
      </p:pic>
      <p:sp>
        <p:nvSpPr>
          <p:cNvPr id="70" name="Google Shape;70;p17"/>
          <p:cNvSpPr txBox="1"/>
          <p:nvPr/>
        </p:nvSpPr>
        <p:spPr>
          <a:xfrm>
            <a:off x="1019325" y="1719875"/>
            <a:ext cx="7105500" cy="189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solidFill>
                  <a:srgbClr val="FFFFFF"/>
                </a:solidFill>
                <a:latin typeface="Poppins Medium"/>
                <a:ea typeface="Poppins Medium"/>
                <a:cs typeface="Poppins Medium"/>
                <a:sym typeface="Poppins Medium"/>
              </a:rPr>
              <a:t>Presentation title</a:t>
            </a:r>
            <a:endParaRPr sz="3600">
              <a:solidFill>
                <a:srgbClr val="FFFFFF"/>
              </a:solidFill>
              <a:latin typeface="Poppins Medium"/>
              <a:ea typeface="Poppins Medium"/>
              <a:cs typeface="Poppins Medium"/>
              <a:sym typeface="Poppins Medium"/>
            </a:endParaRPr>
          </a:p>
        </p:txBody>
      </p:sp>
      <p:pic>
        <p:nvPicPr>
          <p:cNvPr id="71" name="Google Shape;71;p17"/>
          <p:cNvPicPr preferRelativeResize="0"/>
          <p:nvPr/>
        </p:nvPicPr>
        <p:blipFill>
          <a:blip r:embed="rId7">
            <a:alphaModFix/>
          </a:blip>
          <a:stretch>
            <a:fillRect/>
          </a:stretch>
        </p:blipFill>
        <p:spPr>
          <a:xfrm>
            <a:off x="4410225" y="996725"/>
            <a:ext cx="323700" cy="324650"/>
          </a:xfrm>
          <a:prstGeom prst="rect">
            <a:avLst/>
          </a:prstGeom>
          <a:noFill/>
          <a:ln>
            <a:noFill/>
          </a:ln>
        </p:spPr>
      </p:pic>
      <p:sp>
        <p:nvSpPr>
          <p:cNvPr id="72" name="Google Shape;72;p17"/>
          <p:cNvSpPr txBox="1"/>
          <p:nvPr/>
        </p:nvSpPr>
        <p:spPr>
          <a:xfrm>
            <a:off x="2200275" y="4149975"/>
            <a:ext cx="4743600" cy="6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Poppins Light"/>
                <a:ea typeface="Poppins Light"/>
                <a:cs typeface="Poppins Light"/>
                <a:sym typeface="Poppins Light"/>
              </a:rPr>
              <a:t>Adi Eyal | 17 January 2019</a:t>
            </a:r>
            <a:endParaRPr>
              <a:solidFill>
                <a:srgbClr val="FFFFFF"/>
              </a:solidFill>
              <a:latin typeface="Poppins Light"/>
              <a:ea typeface="Poppins Light"/>
              <a:cs typeface="Poppins Light"/>
              <a:sym typeface="Poppins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sp>
        <p:nvSpPr>
          <p:cNvPr id="74" name="Google Shape;74;p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5" name="Shape 75"/>
        <p:cNvGrpSpPr/>
        <p:nvPr/>
      </p:nvGrpSpPr>
      <p:grpSpPr>
        <a:xfrm>
          <a:off x="0" y="0"/>
          <a:ext cx="0" cy="0"/>
          <a:chOff x="0" y="0"/>
          <a:chExt cx="0" cy="0"/>
        </a:xfrm>
      </p:grpSpPr>
      <p:sp>
        <p:nvSpPr>
          <p:cNvPr id="76" name="Google Shape;7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 name="Google Shape;77;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 name="Google Shape;80;p2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81" name="Google Shape;81;p2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82" name="Google Shape;8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6" name="Shape 86"/>
        <p:cNvGrpSpPr/>
        <p:nvPr/>
      </p:nvGrpSpPr>
      <p:grpSpPr>
        <a:xfrm>
          <a:off x="0" y="0"/>
          <a:ext cx="0" cy="0"/>
          <a:chOff x="0" y="0"/>
          <a:chExt cx="0" cy="0"/>
        </a:xfrm>
      </p:grpSpPr>
      <p:sp>
        <p:nvSpPr>
          <p:cNvPr id="87" name="Google Shape;87;p2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8" name="Google Shape;88;p2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89" name="Google Shape;8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0" name="Shape 90"/>
        <p:cNvGrpSpPr/>
        <p:nvPr/>
      </p:nvGrpSpPr>
      <p:grpSpPr>
        <a:xfrm>
          <a:off x="0" y="0"/>
          <a:ext cx="0" cy="0"/>
          <a:chOff x="0" y="0"/>
          <a:chExt cx="0" cy="0"/>
        </a:xfrm>
      </p:grpSpPr>
      <p:sp>
        <p:nvSpPr>
          <p:cNvPr id="91" name="Google Shape;91;p2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3" name="Shape 93"/>
        <p:cNvGrpSpPr/>
        <p:nvPr/>
      </p:nvGrpSpPr>
      <p:grpSpPr>
        <a:xfrm>
          <a:off x="0" y="0"/>
          <a:ext cx="0" cy="0"/>
          <a:chOff x="0" y="0"/>
          <a:chExt cx="0" cy="0"/>
        </a:xfrm>
      </p:grpSpPr>
      <p:sp>
        <p:nvSpPr>
          <p:cNvPr id="94" name="Google Shape;94;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6" name="Google Shape;96;p2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7" name="Google Shape;97;p2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98" name="Google Shape;98;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sp>
        <p:nvSpPr>
          <p:cNvPr id="100" name="Google Shape;100;p2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a:lvl1pPr>
          </a:lstStyle>
          <a:p/>
        </p:txBody>
      </p:sp>
      <p:sp>
        <p:nvSpPr>
          <p:cNvPr id="101" name="Google Shape;10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2" name="Shape 102"/>
        <p:cNvGrpSpPr/>
        <p:nvPr/>
      </p:nvGrpSpPr>
      <p:grpSpPr>
        <a:xfrm>
          <a:off x="0" y="0"/>
          <a:ext cx="0" cy="0"/>
          <a:chOff x="0" y="0"/>
          <a:chExt cx="0" cy="0"/>
        </a:xfrm>
      </p:grpSpPr>
      <p:sp>
        <p:nvSpPr>
          <p:cNvPr id="103" name="Google Shape;103;p2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4" name="Google Shape;104;p2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1000"/>
              </a:spcBef>
              <a:spcAft>
                <a:spcPts val="0"/>
              </a:spcAft>
              <a:buSzPts val="1400"/>
              <a:buChar char="○"/>
              <a:defRPr/>
            </a:lvl2pPr>
            <a:lvl3pPr indent="-317500" lvl="2" marL="1371600" rtl="0" algn="ctr">
              <a:spcBef>
                <a:spcPts val="1000"/>
              </a:spcBef>
              <a:spcAft>
                <a:spcPts val="0"/>
              </a:spcAft>
              <a:buSzPts val="1400"/>
              <a:buChar char="■"/>
              <a:defRPr/>
            </a:lvl3pPr>
            <a:lvl4pPr indent="-317500" lvl="3" marL="1828800" rtl="0" algn="ctr">
              <a:spcBef>
                <a:spcPts val="1000"/>
              </a:spcBef>
              <a:spcAft>
                <a:spcPts val="0"/>
              </a:spcAft>
              <a:buSzPts val="1400"/>
              <a:buChar char="●"/>
              <a:defRPr/>
            </a:lvl4pPr>
            <a:lvl5pPr indent="-317500" lvl="4" marL="2286000" rtl="0" algn="ctr">
              <a:spcBef>
                <a:spcPts val="1000"/>
              </a:spcBef>
              <a:spcAft>
                <a:spcPts val="0"/>
              </a:spcAft>
              <a:buSzPts val="1400"/>
              <a:buChar char="○"/>
              <a:defRPr/>
            </a:lvl5pPr>
            <a:lvl6pPr indent="-317500" lvl="5" marL="2743200" rtl="0" algn="ctr">
              <a:spcBef>
                <a:spcPts val="1000"/>
              </a:spcBef>
              <a:spcAft>
                <a:spcPts val="0"/>
              </a:spcAft>
              <a:buSzPts val="1400"/>
              <a:buChar char="■"/>
              <a:defRPr/>
            </a:lvl6pPr>
            <a:lvl7pPr indent="-317500" lvl="6" marL="3200400" rtl="0" algn="ctr">
              <a:spcBef>
                <a:spcPts val="1000"/>
              </a:spcBef>
              <a:spcAft>
                <a:spcPts val="0"/>
              </a:spcAft>
              <a:buSzPts val="1400"/>
              <a:buChar char="●"/>
              <a:defRPr/>
            </a:lvl7pPr>
            <a:lvl8pPr indent="-317500" lvl="7" marL="3657600" rtl="0" algn="ctr">
              <a:spcBef>
                <a:spcPts val="1000"/>
              </a:spcBef>
              <a:spcAft>
                <a:spcPts val="0"/>
              </a:spcAft>
              <a:buSzPts val="1400"/>
              <a:buChar char="○"/>
              <a:defRPr/>
            </a:lvl8pPr>
            <a:lvl9pPr indent="-317500" lvl="8" marL="4114800" rtl="0" algn="ctr">
              <a:spcBef>
                <a:spcPts val="1000"/>
              </a:spcBef>
              <a:spcAft>
                <a:spcPts val="1000"/>
              </a:spcAft>
              <a:buSzPts val="1400"/>
              <a:buChar char="■"/>
              <a:defRPr/>
            </a:lvl9pPr>
          </a:lstStyle>
          <a:p/>
        </p:txBody>
      </p:sp>
      <p:sp>
        <p:nvSpPr>
          <p:cNvPr id="105" name="Google Shape;105;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6" name="Shape 106"/>
        <p:cNvGrpSpPr/>
        <p:nvPr/>
      </p:nvGrpSpPr>
      <p:grpSpPr>
        <a:xfrm>
          <a:off x="0" y="0"/>
          <a:ext cx="0" cy="0"/>
          <a:chOff x="0" y="0"/>
          <a:chExt cx="0" cy="0"/>
        </a:xfrm>
      </p:grpSpPr>
      <p:sp>
        <p:nvSpPr>
          <p:cNvPr id="107" name="Google Shape;107;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25215D"/>
        </a:solidFill>
      </p:bgPr>
    </p:bg>
    <p:spTree>
      <p:nvGrpSpPr>
        <p:cNvPr id="51" name="Shape 51"/>
        <p:cNvGrpSpPr/>
        <p:nvPr/>
      </p:nvGrpSpPr>
      <p:grpSpPr>
        <a:xfrm>
          <a:off x="0" y="0"/>
          <a:ext cx="0" cy="0"/>
          <a:chOff x="0" y="0"/>
          <a:chExt cx="0" cy="0"/>
        </a:xfrm>
      </p:grpSpPr>
      <p:sp>
        <p:nvSpPr>
          <p:cNvPr id="52" name="Google Shape;5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600"/>
              <a:buFont typeface="Poppins Medium"/>
              <a:buNone/>
              <a:defRPr sz="3600">
                <a:solidFill>
                  <a:srgbClr val="FFFFFF"/>
                </a:solidFill>
                <a:latin typeface="Poppins Medium"/>
                <a:ea typeface="Poppins Medium"/>
                <a:cs typeface="Poppins Medium"/>
                <a:sym typeface="Poppins Medium"/>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3" name="Google Shape;5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00B451"/>
              </a:buClr>
              <a:buSzPts val="1400"/>
              <a:buFont typeface="Archivo"/>
              <a:buChar char="●"/>
              <a:defRPr>
                <a:solidFill>
                  <a:srgbClr val="FFFFFF"/>
                </a:solidFill>
                <a:latin typeface="Archivo"/>
                <a:ea typeface="Archivo"/>
                <a:cs typeface="Archivo"/>
                <a:sym typeface="Archivo"/>
              </a:defRPr>
            </a:lvl1pPr>
            <a:lvl2pPr indent="-317500" lvl="1" marL="914400" rtl="0">
              <a:lnSpc>
                <a:spcPct val="100000"/>
              </a:lnSpc>
              <a:spcBef>
                <a:spcPts val="1000"/>
              </a:spcBef>
              <a:spcAft>
                <a:spcPts val="0"/>
              </a:spcAft>
              <a:buClr>
                <a:srgbClr val="00B451"/>
              </a:buClr>
              <a:buSzPts val="1400"/>
              <a:buFont typeface="Archivo"/>
              <a:buChar char="○"/>
              <a:defRPr>
                <a:solidFill>
                  <a:srgbClr val="FFFFFF"/>
                </a:solidFill>
                <a:latin typeface="Archivo"/>
                <a:ea typeface="Archivo"/>
                <a:cs typeface="Archivo"/>
                <a:sym typeface="Archivo"/>
              </a:defRPr>
            </a:lvl2pPr>
            <a:lvl3pPr indent="-317500" lvl="2" marL="1371600" rtl="0">
              <a:lnSpc>
                <a:spcPct val="100000"/>
              </a:lnSpc>
              <a:spcBef>
                <a:spcPts val="1000"/>
              </a:spcBef>
              <a:spcAft>
                <a:spcPts val="0"/>
              </a:spcAft>
              <a:buClr>
                <a:srgbClr val="00B451"/>
              </a:buClr>
              <a:buSzPts val="1400"/>
              <a:buFont typeface="Archivo"/>
              <a:buChar char="■"/>
              <a:defRPr>
                <a:solidFill>
                  <a:srgbClr val="FFFFFF"/>
                </a:solidFill>
                <a:latin typeface="Archivo"/>
                <a:ea typeface="Archivo"/>
                <a:cs typeface="Archivo"/>
                <a:sym typeface="Archivo"/>
              </a:defRPr>
            </a:lvl3pPr>
            <a:lvl4pPr indent="-317500" lvl="3" marL="1828800" rtl="0">
              <a:lnSpc>
                <a:spcPct val="100000"/>
              </a:lnSpc>
              <a:spcBef>
                <a:spcPts val="1000"/>
              </a:spcBef>
              <a:spcAft>
                <a:spcPts val="0"/>
              </a:spcAft>
              <a:buClr>
                <a:srgbClr val="00B451"/>
              </a:buClr>
              <a:buSzPts val="1400"/>
              <a:buFont typeface="Archivo"/>
              <a:buChar char="●"/>
              <a:defRPr>
                <a:solidFill>
                  <a:srgbClr val="FFFFFF"/>
                </a:solidFill>
                <a:latin typeface="Archivo"/>
                <a:ea typeface="Archivo"/>
                <a:cs typeface="Archivo"/>
                <a:sym typeface="Archivo"/>
              </a:defRPr>
            </a:lvl4pPr>
            <a:lvl5pPr indent="-317500" lvl="4" marL="2286000" rtl="0">
              <a:lnSpc>
                <a:spcPct val="100000"/>
              </a:lnSpc>
              <a:spcBef>
                <a:spcPts val="1000"/>
              </a:spcBef>
              <a:spcAft>
                <a:spcPts val="0"/>
              </a:spcAft>
              <a:buClr>
                <a:srgbClr val="00B451"/>
              </a:buClr>
              <a:buSzPts val="1400"/>
              <a:buFont typeface="Archivo"/>
              <a:buChar char="○"/>
              <a:defRPr>
                <a:solidFill>
                  <a:srgbClr val="FFFFFF"/>
                </a:solidFill>
                <a:latin typeface="Archivo"/>
                <a:ea typeface="Archivo"/>
                <a:cs typeface="Archivo"/>
                <a:sym typeface="Archivo"/>
              </a:defRPr>
            </a:lvl5pPr>
            <a:lvl6pPr indent="-317500" lvl="5" marL="2743200" rtl="0">
              <a:lnSpc>
                <a:spcPct val="100000"/>
              </a:lnSpc>
              <a:spcBef>
                <a:spcPts val="1000"/>
              </a:spcBef>
              <a:spcAft>
                <a:spcPts val="0"/>
              </a:spcAft>
              <a:buClr>
                <a:srgbClr val="00B451"/>
              </a:buClr>
              <a:buSzPts val="1400"/>
              <a:buFont typeface="Archivo"/>
              <a:buChar char="■"/>
              <a:defRPr>
                <a:solidFill>
                  <a:srgbClr val="FFFFFF"/>
                </a:solidFill>
                <a:latin typeface="Archivo"/>
                <a:ea typeface="Archivo"/>
                <a:cs typeface="Archivo"/>
                <a:sym typeface="Archivo"/>
              </a:defRPr>
            </a:lvl6pPr>
            <a:lvl7pPr indent="-317500" lvl="6" marL="3200400" rtl="0">
              <a:lnSpc>
                <a:spcPct val="100000"/>
              </a:lnSpc>
              <a:spcBef>
                <a:spcPts val="1000"/>
              </a:spcBef>
              <a:spcAft>
                <a:spcPts val="0"/>
              </a:spcAft>
              <a:buClr>
                <a:srgbClr val="00B451"/>
              </a:buClr>
              <a:buSzPts val="1400"/>
              <a:buFont typeface="Archivo"/>
              <a:buChar char="●"/>
              <a:defRPr>
                <a:solidFill>
                  <a:srgbClr val="FFFFFF"/>
                </a:solidFill>
                <a:latin typeface="Archivo"/>
                <a:ea typeface="Archivo"/>
                <a:cs typeface="Archivo"/>
                <a:sym typeface="Archivo"/>
              </a:defRPr>
            </a:lvl7pPr>
            <a:lvl8pPr indent="-317500" lvl="7" marL="3657600" rtl="0">
              <a:lnSpc>
                <a:spcPct val="100000"/>
              </a:lnSpc>
              <a:spcBef>
                <a:spcPts val="1000"/>
              </a:spcBef>
              <a:spcAft>
                <a:spcPts val="0"/>
              </a:spcAft>
              <a:buClr>
                <a:srgbClr val="00B451"/>
              </a:buClr>
              <a:buSzPts val="1400"/>
              <a:buFont typeface="Archivo"/>
              <a:buChar char="○"/>
              <a:defRPr>
                <a:solidFill>
                  <a:srgbClr val="FFFFFF"/>
                </a:solidFill>
                <a:latin typeface="Archivo"/>
                <a:ea typeface="Archivo"/>
                <a:cs typeface="Archivo"/>
                <a:sym typeface="Archivo"/>
              </a:defRPr>
            </a:lvl8pPr>
            <a:lvl9pPr indent="-317500" lvl="8" marL="4114800" rtl="0">
              <a:lnSpc>
                <a:spcPct val="100000"/>
              </a:lnSpc>
              <a:spcBef>
                <a:spcPts val="1000"/>
              </a:spcBef>
              <a:spcAft>
                <a:spcPts val="1000"/>
              </a:spcAft>
              <a:buClr>
                <a:srgbClr val="00B451"/>
              </a:buClr>
              <a:buSzPts val="1400"/>
              <a:buFont typeface="Archivo"/>
              <a:buChar char="■"/>
              <a:defRPr>
                <a:solidFill>
                  <a:srgbClr val="FFFFFF"/>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3.pn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11.png"/><Relationship Id="rId6"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42.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1.png"/><Relationship Id="rId7"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3.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1.png"/><Relationship Id="rId7" Type="http://schemas.openxmlformats.org/officeDocument/2006/relationships/image" Target="../media/image41.png"/><Relationship Id="rId8"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3.jp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21.png"/></Relationships>
</file>

<file path=ppt/slides/_rels/slide27.xml.rels><?xml version="1.0" encoding="UTF-8" standalone="yes"?><Relationships xmlns="http://schemas.openxmlformats.org/package/2006/relationships"><Relationship Id="rId11" Type="http://schemas.openxmlformats.org/officeDocument/2006/relationships/hyperlink" Target="https://creativecommons.org/licenses/by/2.0/?ref=ccsearch&amp;atype=rich" TargetMode="External"/><Relationship Id="rId10" Type="http://schemas.openxmlformats.org/officeDocument/2006/relationships/hyperlink" Target="https://www.flickr.com/photos/31068346@N05" TargetMode="External"/><Relationship Id="rId12" Type="http://schemas.openxmlformats.org/officeDocument/2006/relationships/hyperlink" Target="https://creativecommons.org/licenses/by/2.0/?ref=ccsearch&amp;atype=rich" TargetMode="External"/><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45.jpg"/><Relationship Id="rId4" Type="http://schemas.openxmlformats.org/officeDocument/2006/relationships/image" Target="../media/image5.png"/><Relationship Id="rId9" Type="http://schemas.openxmlformats.org/officeDocument/2006/relationships/hyperlink" Target="https://www.flickr.com/photos/31068346@N05" TargetMode="External"/><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21.png"/><Relationship Id="rId8" Type="http://schemas.openxmlformats.org/officeDocument/2006/relationships/hyperlink" Target="https://www.flickr.com/photos/31068346@N05/8389683381" TargetMode="External"/></Relationships>
</file>

<file path=ppt/slides/_rels/slide28.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30.png"/><Relationship Id="rId13" Type="http://schemas.openxmlformats.org/officeDocument/2006/relationships/image" Target="../media/image39.png"/><Relationship Id="rId12" Type="http://schemas.openxmlformats.org/officeDocument/2006/relationships/image" Target="../media/image37.png"/><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image" Target="../media/image38.png"/><Relationship Id="rId14" Type="http://schemas.openxmlformats.org/officeDocument/2006/relationships/image" Target="../media/image40.png"/><Relationship Id="rId5" Type="http://schemas.openxmlformats.org/officeDocument/2006/relationships/image" Target="../media/image3.png"/><Relationship Id="rId6" Type="http://schemas.openxmlformats.org/officeDocument/2006/relationships/image" Target="../media/image21.png"/><Relationship Id="rId7" Type="http://schemas.openxmlformats.org/officeDocument/2006/relationships/image" Target="../media/image27.png"/><Relationship Id="rId8"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44.png"/><Relationship Id="rId4" Type="http://schemas.openxmlformats.org/officeDocument/2006/relationships/image" Target="../media/image47.png"/><Relationship Id="rId5" Type="http://schemas.openxmlformats.org/officeDocument/2006/relationships/image" Target="../media/image46.png"/><Relationship Id="rId6"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1.png"/><Relationship Id="rId7"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1.png"/><Relationship Id="rId7"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1.png"/><Relationship Id="rId7"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1.png"/><Relationship Id="rId7"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1.png"/><Relationship Id="rId7"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44.png"/><Relationship Id="rId4" Type="http://schemas.openxmlformats.org/officeDocument/2006/relationships/image" Target="../media/image47.png"/><Relationship Id="rId5" Type="http://schemas.openxmlformats.org/officeDocument/2006/relationships/image" Target="../media/image46.png"/><Relationship Id="rId6"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2.png"/></Relationships>
</file>

<file path=ppt/slides/_rels/slide40.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27.png"/><Relationship Id="rId12" Type="http://schemas.openxmlformats.org/officeDocument/2006/relationships/image" Target="../media/image52.png"/><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50.png"/><Relationship Id="rId5" Type="http://schemas.openxmlformats.org/officeDocument/2006/relationships/image" Target="../media/image21.png"/><Relationship Id="rId6" Type="http://schemas.openxmlformats.org/officeDocument/2006/relationships/image" Target="../media/image5.png"/><Relationship Id="rId7" Type="http://schemas.openxmlformats.org/officeDocument/2006/relationships/image" Target="../media/image51.png"/><Relationship Id="rId8" Type="http://schemas.openxmlformats.org/officeDocument/2006/relationships/image" Target="../media/image49.png"/></Relationships>
</file>

<file path=ppt/slides/_rels/slide41.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27.png"/><Relationship Id="rId12" Type="http://schemas.openxmlformats.org/officeDocument/2006/relationships/image" Target="../media/image52.png"/><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51.png"/><Relationship Id="rId4" Type="http://schemas.openxmlformats.org/officeDocument/2006/relationships/image" Target="../media/image49.png"/><Relationship Id="rId9" Type="http://schemas.openxmlformats.org/officeDocument/2006/relationships/image" Target="../media/image50.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21.png"/></Relationships>
</file>

<file path=ppt/slides/_rels/slide42.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27.png"/><Relationship Id="rId12" Type="http://schemas.openxmlformats.org/officeDocument/2006/relationships/image" Target="../media/image52.png"/><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51.png"/><Relationship Id="rId4" Type="http://schemas.openxmlformats.org/officeDocument/2006/relationships/image" Target="../media/image49.png"/><Relationship Id="rId9" Type="http://schemas.openxmlformats.org/officeDocument/2006/relationships/image" Target="../media/image50.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54.jp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1.png"/><Relationship Id="rId7"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54.jp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1.png"/><Relationship Id="rId7"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54.jp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1.png"/><Relationship Id="rId7"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54.jp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1.png"/><Relationship Id="rId7"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54.jp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1.png"/><Relationship Id="rId7"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54.jp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1.png"/><Relationship Id="rId7" Type="http://schemas.openxmlformats.org/officeDocument/2006/relationships/image" Target="../media/image5.png"/></Relationships>
</file>

<file path=ppt/slides/_rels/slide49.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27.png"/><Relationship Id="rId12" Type="http://schemas.openxmlformats.org/officeDocument/2006/relationships/image" Target="../media/image52.png"/><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51.png"/><Relationship Id="rId4" Type="http://schemas.openxmlformats.org/officeDocument/2006/relationships/image" Target="../media/image49.png"/><Relationship Id="rId9" Type="http://schemas.openxmlformats.org/officeDocument/2006/relationships/image" Target="../media/image50.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2.png"/></Relationships>
</file>

<file path=ppt/slides/_rels/slide50.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27.png"/><Relationship Id="rId12" Type="http://schemas.openxmlformats.org/officeDocument/2006/relationships/image" Target="../media/image52.png"/><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51.png"/><Relationship Id="rId4" Type="http://schemas.openxmlformats.org/officeDocument/2006/relationships/image" Target="../media/image49.png"/><Relationship Id="rId9" Type="http://schemas.openxmlformats.org/officeDocument/2006/relationships/image" Target="../media/image50.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21.png"/></Relationships>
</file>

<file path=ppt/slides/_rels/slide51.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27.png"/><Relationship Id="rId12" Type="http://schemas.openxmlformats.org/officeDocument/2006/relationships/image" Target="../media/image52.png"/><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51.png"/><Relationship Id="rId4" Type="http://schemas.openxmlformats.org/officeDocument/2006/relationships/image" Target="../media/image49.png"/><Relationship Id="rId9" Type="http://schemas.openxmlformats.org/officeDocument/2006/relationships/image" Target="../media/image50.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21.png"/></Relationships>
</file>

<file path=ppt/slides/_rels/slide52.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27.png"/><Relationship Id="rId12" Type="http://schemas.openxmlformats.org/officeDocument/2006/relationships/image" Target="../media/image52.png"/><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51.png"/><Relationship Id="rId4" Type="http://schemas.openxmlformats.org/officeDocument/2006/relationships/image" Target="../media/image49.png"/><Relationship Id="rId9" Type="http://schemas.openxmlformats.org/officeDocument/2006/relationships/image" Target="../media/image50.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21.png"/></Relationships>
</file>

<file path=ppt/slides/_rels/slide53.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27.png"/><Relationship Id="rId12" Type="http://schemas.openxmlformats.org/officeDocument/2006/relationships/image" Target="../media/image52.png"/><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51.png"/><Relationship Id="rId4" Type="http://schemas.openxmlformats.org/officeDocument/2006/relationships/image" Target="../media/image49.png"/><Relationship Id="rId9" Type="http://schemas.openxmlformats.org/officeDocument/2006/relationships/image" Target="../media/image50.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21.png"/></Relationships>
</file>

<file path=ppt/slides/_rels/slide54.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27.png"/><Relationship Id="rId12" Type="http://schemas.openxmlformats.org/officeDocument/2006/relationships/image" Target="../media/image52.png"/><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51.png"/><Relationship Id="rId4" Type="http://schemas.openxmlformats.org/officeDocument/2006/relationships/image" Target="../media/image49.png"/><Relationship Id="rId9" Type="http://schemas.openxmlformats.org/officeDocument/2006/relationships/image" Target="../media/image50.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21.png"/></Relationships>
</file>

<file path=ppt/slides/_rels/slide55.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27.png"/><Relationship Id="rId12" Type="http://schemas.openxmlformats.org/officeDocument/2006/relationships/image" Target="../media/image52.png"/><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51.png"/><Relationship Id="rId4" Type="http://schemas.openxmlformats.org/officeDocument/2006/relationships/image" Target="../media/image49.png"/><Relationship Id="rId9" Type="http://schemas.openxmlformats.org/officeDocument/2006/relationships/image" Target="../media/image50.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21.png"/></Relationships>
</file>

<file path=ppt/slides/_rels/slide56.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27.png"/><Relationship Id="rId12" Type="http://schemas.openxmlformats.org/officeDocument/2006/relationships/image" Target="../media/image52.png"/><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51.png"/><Relationship Id="rId4" Type="http://schemas.openxmlformats.org/officeDocument/2006/relationships/image" Target="../media/image49.png"/><Relationship Id="rId9" Type="http://schemas.openxmlformats.org/officeDocument/2006/relationships/image" Target="../media/image50.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21.png"/></Relationships>
</file>

<file path=ppt/slides/_rels/slide57.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27.png"/><Relationship Id="rId12" Type="http://schemas.openxmlformats.org/officeDocument/2006/relationships/image" Target="../media/image52.png"/><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51.png"/><Relationship Id="rId4" Type="http://schemas.openxmlformats.org/officeDocument/2006/relationships/image" Target="../media/image49.png"/><Relationship Id="rId9" Type="http://schemas.openxmlformats.org/officeDocument/2006/relationships/image" Target="../media/image50.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20.png"/><Relationship Id="rId6" Type="http://schemas.openxmlformats.org/officeDocument/2006/relationships/image" Target="../media/image66.png"/><Relationship Id="rId7" Type="http://schemas.openxmlformats.org/officeDocument/2006/relationships/image" Target="../media/image61.png"/><Relationship Id="rId8"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66.png"/><Relationship Id="rId4" Type="http://schemas.openxmlformats.org/officeDocument/2006/relationships/image" Target="../media/image61.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20.png"/><Relationship Id="rId8" Type="http://schemas.openxmlformats.org/officeDocument/2006/relationships/image" Target="../media/image1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59.png"/><Relationship Id="rId4" Type="http://schemas.openxmlformats.org/officeDocument/2006/relationships/image" Target="../media/image57.png"/><Relationship Id="rId9" Type="http://schemas.openxmlformats.org/officeDocument/2006/relationships/image" Target="../media/image62.png"/><Relationship Id="rId5" Type="http://schemas.openxmlformats.org/officeDocument/2006/relationships/image" Target="../media/image58.png"/><Relationship Id="rId6" Type="http://schemas.openxmlformats.org/officeDocument/2006/relationships/image" Target="../media/image63.png"/><Relationship Id="rId7" Type="http://schemas.openxmlformats.org/officeDocument/2006/relationships/image" Target="../media/image55.png"/><Relationship Id="rId8" Type="http://schemas.openxmlformats.org/officeDocument/2006/relationships/image" Target="../media/image5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7.png"/><Relationship Id="rId6" Type="http://schemas.openxmlformats.org/officeDocument/2006/relationships/image" Target="../media/image6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7.png"/><Relationship Id="rId6" Type="http://schemas.openxmlformats.org/officeDocument/2006/relationships/image" Target="../media/image60.png"/><Relationship Id="rId7" Type="http://schemas.openxmlformats.org/officeDocument/2006/relationships/hyperlink" Target="http://creativecommons.org/licenses/by/4.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8"/>
          <p:cNvPicPr preferRelativeResize="0"/>
          <p:nvPr/>
        </p:nvPicPr>
        <p:blipFill rotWithShape="1">
          <a:blip r:embed="rId3">
            <a:alphaModFix/>
          </a:blip>
          <a:srcRect b="14867" l="0" r="0" t="5158"/>
          <a:stretch/>
        </p:blipFill>
        <p:spPr>
          <a:xfrm>
            <a:off x="304650" y="295275"/>
            <a:ext cx="8534700" cy="4553100"/>
          </a:xfrm>
          <a:prstGeom prst="roundRect">
            <a:avLst>
              <a:gd fmla="val 2616" name="adj"/>
            </a:avLst>
          </a:prstGeom>
          <a:noFill/>
          <a:ln>
            <a:noFill/>
          </a:ln>
        </p:spPr>
      </p:pic>
      <p:sp>
        <p:nvSpPr>
          <p:cNvPr id="113" name="Google Shape;113;p28"/>
          <p:cNvSpPr/>
          <p:nvPr/>
        </p:nvSpPr>
        <p:spPr>
          <a:xfrm>
            <a:off x="304650" y="295025"/>
            <a:ext cx="8534700" cy="4553100"/>
          </a:xfrm>
          <a:prstGeom prst="roundRect">
            <a:avLst>
              <a:gd fmla="val 2405" name="adj"/>
            </a:avLst>
          </a:prstGeom>
          <a:solidFill>
            <a:srgbClr val="1D1A47">
              <a:alpha val="8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 name="Google Shape;114;p28"/>
          <p:cNvPicPr preferRelativeResize="0"/>
          <p:nvPr/>
        </p:nvPicPr>
        <p:blipFill>
          <a:blip r:embed="rId4">
            <a:alphaModFix/>
          </a:blip>
          <a:stretch>
            <a:fillRect/>
          </a:stretch>
        </p:blipFill>
        <p:spPr>
          <a:xfrm>
            <a:off x="6222704" y="3803350"/>
            <a:ext cx="2533008" cy="2354899"/>
          </a:xfrm>
          <a:prstGeom prst="rect">
            <a:avLst/>
          </a:prstGeom>
          <a:noFill/>
          <a:ln>
            <a:noFill/>
          </a:ln>
        </p:spPr>
      </p:pic>
      <p:pic>
        <p:nvPicPr>
          <p:cNvPr id="115" name="Google Shape;115;p28"/>
          <p:cNvPicPr preferRelativeResize="0"/>
          <p:nvPr/>
        </p:nvPicPr>
        <p:blipFill>
          <a:blip r:embed="rId5">
            <a:alphaModFix/>
          </a:blip>
          <a:stretch>
            <a:fillRect/>
          </a:stretch>
        </p:blipFill>
        <p:spPr>
          <a:xfrm>
            <a:off x="6159600" y="-1473325"/>
            <a:ext cx="3771776" cy="4417949"/>
          </a:xfrm>
          <a:prstGeom prst="rect">
            <a:avLst/>
          </a:prstGeom>
          <a:noFill/>
          <a:ln>
            <a:noFill/>
          </a:ln>
        </p:spPr>
      </p:pic>
      <p:pic>
        <p:nvPicPr>
          <p:cNvPr id="116" name="Google Shape;116;p28"/>
          <p:cNvPicPr preferRelativeResize="0"/>
          <p:nvPr/>
        </p:nvPicPr>
        <p:blipFill>
          <a:blip r:embed="rId6">
            <a:alphaModFix/>
          </a:blip>
          <a:stretch>
            <a:fillRect/>
          </a:stretch>
        </p:blipFill>
        <p:spPr>
          <a:xfrm>
            <a:off x="4410225" y="996725"/>
            <a:ext cx="323700" cy="324650"/>
          </a:xfrm>
          <a:prstGeom prst="rect">
            <a:avLst/>
          </a:prstGeom>
          <a:noFill/>
          <a:ln>
            <a:noFill/>
          </a:ln>
        </p:spPr>
      </p:pic>
      <p:sp>
        <p:nvSpPr>
          <p:cNvPr id="117" name="Google Shape;117;p28"/>
          <p:cNvSpPr txBox="1"/>
          <p:nvPr/>
        </p:nvSpPr>
        <p:spPr>
          <a:xfrm>
            <a:off x="2200275" y="4149975"/>
            <a:ext cx="4743600" cy="6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Poppins Light"/>
                <a:ea typeface="Poppins Light"/>
                <a:cs typeface="Poppins Light"/>
                <a:sym typeface="Poppins Light"/>
              </a:rPr>
              <a:t>JD Bothma</a:t>
            </a:r>
            <a:r>
              <a:rPr lang="en-GB">
                <a:solidFill>
                  <a:srgbClr val="FFFFFF"/>
                </a:solidFill>
                <a:latin typeface="Poppins Light"/>
                <a:ea typeface="Poppins Light"/>
                <a:cs typeface="Poppins Light"/>
                <a:sym typeface="Poppins Light"/>
              </a:rPr>
              <a:t>  |  20 July 2020</a:t>
            </a:r>
            <a:endParaRPr>
              <a:solidFill>
                <a:srgbClr val="FFFFFF"/>
              </a:solidFill>
              <a:latin typeface="Poppins Light"/>
              <a:ea typeface="Poppins Light"/>
              <a:cs typeface="Poppins Light"/>
              <a:sym typeface="Poppins Light"/>
            </a:endParaRPr>
          </a:p>
        </p:txBody>
      </p:sp>
      <p:pic>
        <p:nvPicPr>
          <p:cNvPr id="118" name="Google Shape;118;p28"/>
          <p:cNvPicPr preferRelativeResize="0"/>
          <p:nvPr/>
        </p:nvPicPr>
        <p:blipFill>
          <a:blip r:embed="rId7">
            <a:alphaModFix/>
          </a:blip>
          <a:stretch>
            <a:fillRect/>
          </a:stretch>
        </p:blipFill>
        <p:spPr>
          <a:xfrm>
            <a:off x="675139" y="-685575"/>
            <a:ext cx="2085162" cy="2069238"/>
          </a:xfrm>
          <a:prstGeom prst="rect">
            <a:avLst/>
          </a:prstGeom>
          <a:noFill/>
          <a:ln>
            <a:noFill/>
          </a:ln>
        </p:spPr>
      </p:pic>
      <p:pic>
        <p:nvPicPr>
          <p:cNvPr id="119" name="Google Shape;119;p28"/>
          <p:cNvPicPr preferRelativeResize="0"/>
          <p:nvPr/>
        </p:nvPicPr>
        <p:blipFill>
          <a:blip r:embed="rId8">
            <a:alphaModFix/>
          </a:blip>
          <a:stretch>
            <a:fillRect/>
          </a:stretch>
        </p:blipFill>
        <p:spPr>
          <a:xfrm>
            <a:off x="717888" y="3028012"/>
            <a:ext cx="1541020" cy="2069239"/>
          </a:xfrm>
          <a:prstGeom prst="rect">
            <a:avLst/>
          </a:prstGeom>
          <a:noFill/>
          <a:ln>
            <a:noFill/>
          </a:ln>
        </p:spPr>
      </p:pic>
      <p:sp>
        <p:nvSpPr>
          <p:cNvPr id="120" name="Google Shape;120;p28"/>
          <p:cNvSpPr txBox="1"/>
          <p:nvPr/>
        </p:nvSpPr>
        <p:spPr>
          <a:xfrm>
            <a:off x="1019250" y="1921600"/>
            <a:ext cx="7105500" cy="80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solidFill>
                  <a:srgbClr val="FFFFFF"/>
                </a:solidFill>
                <a:latin typeface="Poppins Medium"/>
                <a:ea typeface="Poppins Medium"/>
                <a:cs typeface="Poppins Medium"/>
                <a:sym typeface="Poppins Medium"/>
              </a:rPr>
              <a:t>How to get the best</a:t>
            </a:r>
            <a:endParaRPr sz="3600">
              <a:solidFill>
                <a:srgbClr val="FFFFFF"/>
              </a:solidFill>
              <a:latin typeface="Poppins Medium"/>
              <a:ea typeface="Poppins Medium"/>
              <a:cs typeface="Poppins Medium"/>
              <a:sym typeface="Poppins Medium"/>
            </a:endParaRPr>
          </a:p>
          <a:p>
            <a:pPr indent="0" lvl="0" marL="0" rtl="0" algn="ctr">
              <a:spcBef>
                <a:spcPts val="0"/>
              </a:spcBef>
              <a:spcAft>
                <a:spcPts val="0"/>
              </a:spcAft>
              <a:buNone/>
            </a:pPr>
            <a:r>
              <a:rPr lang="en-GB" sz="3600">
                <a:solidFill>
                  <a:srgbClr val="FFFFFF"/>
                </a:solidFill>
                <a:latin typeface="Poppins Medium"/>
                <a:ea typeface="Poppins Medium"/>
                <a:cs typeface="Poppins Medium"/>
                <a:sym typeface="Poppins Medium"/>
              </a:rPr>
              <a:t>from civic tech projects</a:t>
            </a:r>
            <a:endParaRPr sz="3600">
              <a:solidFill>
                <a:srgbClr val="FFFFFF"/>
              </a:solidFill>
              <a:latin typeface="Poppins Medium"/>
              <a:ea typeface="Poppins Medium"/>
              <a:cs typeface="Poppins Medium"/>
              <a:sym typeface="Poppins Medium"/>
            </a:endParaRPr>
          </a:p>
        </p:txBody>
      </p:sp>
      <p:sp>
        <p:nvSpPr>
          <p:cNvPr id="121" name="Google Shape;121;p28"/>
          <p:cNvSpPr txBox="1"/>
          <p:nvPr/>
        </p:nvSpPr>
        <p:spPr>
          <a:xfrm>
            <a:off x="1019325" y="3015275"/>
            <a:ext cx="7105500" cy="98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rgbClr val="FFFFFF"/>
                </a:solidFill>
                <a:latin typeface="Poppins Medium"/>
                <a:ea typeface="Poppins Medium"/>
                <a:cs typeface="Poppins Medium"/>
                <a:sym typeface="Poppins Medium"/>
              </a:rPr>
              <a:t>Codifying our learnings</a:t>
            </a:r>
            <a:endParaRPr sz="2400">
              <a:solidFill>
                <a:srgbClr val="FFFFFF"/>
              </a:solidFill>
              <a:latin typeface="Poppins Medium"/>
              <a:ea typeface="Poppins Medium"/>
              <a:cs typeface="Poppins Medium"/>
              <a:sym typeface="Poppi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3" name="Shape 223"/>
        <p:cNvGrpSpPr/>
        <p:nvPr/>
      </p:nvGrpSpPr>
      <p:grpSpPr>
        <a:xfrm>
          <a:off x="0" y="0"/>
          <a:ext cx="0" cy="0"/>
          <a:chOff x="0" y="0"/>
          <a:chExt cx="0" cy="0"/>
        </a:xfrm>
      </p:grpSpPr>
      <p:pic>
        <p:nvPicPr>
          <p:cNvPr id="224" name="Google Shape;224;p37"/>
          <p:cNvPicPr preferRelativeResize="0"/>
          <p:nvPr/>
        </p:nvPicPr>
        <p:blipFill>
          <a:blip r:embed="rId3">
            <a:alphaModFix/>
          </a:blip>
          <a:stretch>
            <a:fillRect/>
          </a:stretch>
        </p:blipFill>
        <p:spPr>
          <a:xfrm>
            <a:off x="6029817" y="-1215875"/>
            <a:ext cx="2533008" cy="2354899"/>
          </a:xfrm>
          <a:prstGeom prst="rect">
            <a:avLst/>
          </a:prstGeom>
          <a:noFill/>
          <a:ln>
            <a:noFill/>
          </a:ln>
        </p:spPr>
      </p:pic>
      <p:pic>
        <p:nvPicPr>
          <p:cNvPr id="225" name="Google Shape;225;p37"/>
          <p:cNvPicPr preferRelativeResize="0"/>
          <p:nvPr/>
        </p:nvPicPr>
        <p:blipFill>
          <a:blip r:embed="rId4">
            <a:alphaModFix/>
          </a:blip>
          <a:stretch>
            <a:fillRect/>
          </a:stretch>
        </p:blipFill>
        <p:spPr>
          <a:xfrm>
            <a:off x="-789287" y="2109912"/>
            <a:ext cx="1541020" cy="2069239"/>
          </a:xfrm>
          <a:prstGeom prst="rect">
            <a:avLst/>
          </a:prstGeom>
          <a:noFill/>
          <a:ln>
            <a:noFill/>
          </a:ln>
        </p:spPr>
      </p:pic>
      <p:pic>
        <p:nvPicPr>
          <p:cNvPr id="226" name="Google Shape;226;p37"/>
          <p:cNvPicPr preferRelativeResize="0"/>
          <p:nvPr/>
        </p:nvPicPr>
        <p:blipFill>
          <a:blip r:embed="rId5">
            <a:alphaModFix/>
          </a:blip>
          <a:stretch>
            <a:fillRect/>
          </a:stretch>
        </p:blipFill>
        <p:spPr>
          <a:xfrm>
            <a:off x="914389" y="4320650"/>
            <a:ext cx="2085162" cy="2069238"/>
          </a:xfrm>
          <a:prstGeom prst="rect">
            <a:avLst/>
          </a:prstGeom>
          <a:noFill/>
          <a:ln>
            <a:noFill/>
          </a:ln>
        </p:spPr>
      </p:pic>
      <p:pic>
        <p:nvPicPr>
          <p:cNvPr id="227" name="Google Shape;227;p37"/>
          <p:cNvPicPr preferRelativeResize="0"/>
          <p:nvPr/>
        </p:nvPicPr>
        <p:blipFill>
          <a:blip r:embed="rId6">
            <a:alphaModFix/>
          </a:blip>
          <a:stretch>
            <a:fillRect/>
          </a:stretch>
        </p:blipFill>
        <p:spPr>
          <a:xfrm rot="1246493">
            <a:off x="7547069" y="1643530"/>
            <a:ext cx="3125511" cy="3782067"/>
          </a:xfrm>
          <a:prstGeom prst="rect">
            <a:avLst/>
          </a:prstGeom>
          <a:noFill/>
          <a:ln>
            <a:noFill/>
          </a:ln>
        </p:spPr>
      </p:pic>
      <p:sp>
        <p:nvSpPr>
          <p:cNvPr id="228" name="Google Shape;228;p37"/>
          <p:cNvSpPr txBox="1"/>
          <p:nvPr/>
        </p:nvSpPr>
        <p:spPr>
          <a:xfrm>
            <a:off x="2209825" y="1719875"/>
            <a:ext cx="4724100" cy="189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rgbClr val="25215D"/>
                </a:solidFill>
                <a:latin typeface="Poppins Light"/>
                <a:ea typeface="Poppins Light"/>
                <a:cs typeface="Poppins Light"/>
                <a:sym typeface="Poppins Light"/>
              </a:rPr>
              <a:t>Most projects should be experiments</a:t>
            </a:r>
            <a:r>
              <a:rPr lang="en-GB" sz="2400">
                <a:solidFill>
                  <a:srgbClr val="25215D"/>
                </a:solidFill>
                <a:latin typeface="Poppins Light"/>
                <a:ea typeface="Poppins Light"/>
                <a:cs typeface="Poppins Light"/>
                <a:sym typeface="Poppins Light"/>
              </a:rPr>
              <a:t>.</a:t>
            </a:r>
            <a:endParaRPr sz="2400">
              <a:solidFill>
                <a:srgbClr val="25215D"/>
              </a:solidFill>
              <a:latin typeface="Poppins Light"/>
              <a:ea typeface="Poppins Light"/>
              <a:cs typeface="Poppins Light"/>
              <a:sym typeface="Poppins Light"/>
            </a:endParaRPr>
          </a:p>
          <a:p>
            <a:pPr indent="0" lvl="0" marL="0" rtl="0" algn="ctr">
              <a:spcBef>
                <a:spcPts val="0"/>
              </a:spcBef>
              <a:spcAft>
                <a:spcPts val="0"/>
              </a:spcAft>
              <a:buNone/>
            </a:pPr>
            <a:r>
              <a:t/>
            </a:r>
            <a:endParaRPr sz="2400">
              <a:solidFill>
                <a:srgbClr val="25215D"/>
              </a:solidFill>
              <a:latin typeface="Poppins Light"/>
              <a:ea typeface="Poppins Light"/>
              <a:cs typeface="Poppins Light"/>
              <a:sym typeface="Poppins Light"/>
            </a:endParaRPr>
          </a:p>
          <a:p>
            <a:pPr indent="0" lvl="0" marL="0" rtl="0" algn="ctr">
              <a:spcBef>
                <a:spcPts val="0"/>
              </a:spcBef>
              <a:spcAft>
                <a:spcPts val="0"/>
              </a:spcAft>
              <a:buNone/>
            </a:pPr>
            <a:r>
              <a:rPr lang="en-GB" sz="2400">
                <a:solidFill>
                  <a:srgbClr val="25215D"/>
                </a:solidFill>
                <a:latin typeface="Poppins SemiBold"/>
                <a:ea typeface="Poppins SemiBold"/>
                <a:cs typeface="Poppins SemiBold"/>
                <a:sym typeface="Poppins SemiBold"/>
              </a:rPr>
              <a:t>Success is learning</a:t>
            </a:r>
            <a:endParaRPr sz="2400">
              <a:solidFill>
                <a:srgbClr val="25215D"/>
              </a:solidFill>
              <a:latin typeface="Poppins SemiBold"/>
              <a:ea typeface="Poppins SemiBold"/>
              <a:cs typeface="Poppins SemiBold"/>
              <a:sym typeface="Poppins SemiBold"/>
            </a:endParaRPr>
          </a:p>
        </p:txBody>
      </p:sp>
      <p:sp>
        <p:nvSpPr>
          <p:cNvPr id="229" name="Google Shape;229;p37"/>
          <p:cNvSpPr txBox="1"/>
          <p:nvPr/>
        </p:nvSpPr>
        <p:spPr>
          <a:xfrm>
            <a:off x="3118350" y="1080175"/>
            <a:ext cx="2907300" cy="33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4800">
                <a:solidFill>
                  <a:srgbClr val="25215D"/>
                </a:solidFill>
                <a:latin typeface="Poppins"/>
                <a:ea typeface="Poppins"/>
                <a:cs typeface="Poppins"/>
                <a:sym typeface="Poppins"/>
              </a:rPr>
              <a:t>“</a:t>
            </a:r>
            <a:endParaRPr b="1" sz="4800">
              <a:solidFill>
                <a:srgbClr val="25215D"/>
              </a:solidFill>
              <a:latin typeface="Poppins"/>
              <a:ea typeface="Poppins"/>
              <a:cs typeface="Poppins"/>
              <a:sym typeface="Poppins"/>
            </a:endParaRPr>
          </a:p>
        </p:txBody>
      </p:sp>
      <p:sp>
        <p:nvSpPr>
          <p:cNvPr id="230" name="Google Shape;230;p37"/>
          <p:cNvSpPr/>
          <p:nvPr/>
        </p:nvSpPr>
        <p:spPr>
          <a:xfrm>
            <a:off x="3666825" y="2705200"/>
            <a:ext cx="1719554" cy="148050"/>
          </a:xfrm>
          <a:custGeom>
            <a:rect b="b" l="l" r="r" t="t"/>
            <a:pathLst>
              <a:path extrusionOk="0" h="5922" w="53577">
                <a:moveTo>
                  <a:pt x="0" y="1553"/>
                </a:moveTo>
                <a:cubicBezTo>
                  <a:pt x="13998" y="2827"/>
                  <a:pt x="28101" y="2562"/>
                  <a:pt x="42157" y="2562"/>
                </a:cubicBezTo>
                <a:cubicBezTo>
                  <a:pt x="44720" y="2562"/>
                  <a:pt x="47277" y="2262"/>
                  <a:pt x="49821" y="1957"/>
                </a:cubicBezTo>
                <a:cubicBezTo>
                  <a:pt x="50765" y="1844"/>
                  <a:pt x="53577" y="1366"/>
                  <a:pt x="52645" y="1553"/>
                </a:cubicBezTo>
                <a:cubicBezTo>
                  <a:pt x="40448" y="3997"/>
                  <a:pt x="27767" y="2440"/>
                  <a:pt x="15330" y="2158"/>
                </a:cubicBezTo>
                <a:cubicBezTo>
                  <a:pt x="11026" y="2061"/>
                  <a:pt x="3777" y="-2331"/>
                  <a:pt x="2420" y="1755"/>
                </a:cubicBezTo>
                <a:cubicBezTo>
                  <a:pt x="1952" y="3165"/>
                  <a:pt x="5373" y="2195"/>
                  <a:pt x="6858" y="2158"/>
                </a:cubicBezTo>
                <a:cubicBezTo>
                  <a:pt x="10219" y="2074"/>
                  <a:pt x="13581" y="1957"/>
                  <a:pt x="16943" y="1957"/>
                </a:cubicBezTo>
                <a:cubicBezTo>
                  <a:pt x="24686" y="1957"/>
                  <a:pt x="32402" y="2870"/>
                  <a:pt x="40139" y="3167"/>
                </a:cubicBezTo>
                <a:cubicBezTo>
                  <a:pt x="40211" y="3170"/>
                  <a:pt x="50212" y="3086"/>
                  <a:pt x="50023" y="3369"/>
                </a:cubicBezTo>
                <a:cubicBezTo>
                  <a:pt x="46927" y="8017"/>
                  <a:pt x="38853" y="3602"/>
                  <a:pt x="33281" y="3974"/>
                </a:cubicBezTo>
                <a:cubicBezTo>
                  <a:pt x="24017" y="4592"/>
                  <a:pt x="14453" y="7236"/>
                  <a:pt x="5446" y="4982"/>
                </a:cubicBezTo>
              </a:path>
            </a:pathLst>
          </a:custGeom>
          <a:noFill/>
          <a:ln cap="flat" cmpd="sng" w="19050">
            <a:solidFill>
              <a:srgbClr val="00B451"/>
            </a:solidFill>
            <a:prstDash val="solid"/>
            <a:round/>
            <a:headEnd len="med" w="med" type="none"/>
            <a:tailEnd len="med" w="med" type="none"/>
          </a:ln>
        </p:spPr>
      </p:sp>
      <p:grpSp>
        <p:nvGrpSpPr>
          <p:cNvPr id="231" name="Google Shape;231;p37"/>
          <p:cNvGrpSpPr/>
          <p:nvPr/>
        </p:nvGrpSpPr>
        <p:grpSpPr>
          <a:xfrm>
            <a:off x="5616725" y="1315302"/>
            <a:ext cx="3063321" cy="1537949"/>
            <a:chOff x="5616725" y="1315302"/>
            <a:chExt cx="3063321" cy="1537949"/>
          </a:xfrm>
        </p:grpSpPr>
        <p:sp>
          <p:nvSpPr>
            <p:cNvPr id="232" name="Google Shape;232;p37"/>
            <p:cNvSpPr/>
            <p:nvPr/>
          </p:nvSpPr>
          <p:spPr>
            <a:xfrm>
              <a:off x="5616725" y="1820400"/>
              <a:ext cx="1599294" cy="1032851"/>
            </a:xfrm>
            <a:custGeom>
              <a:rect b="b" l="l" r="r" t="t"/>
              <a:pathLst>
                <a:path extrusionOk="0" h="29529" w="30861">
                  <a:moveTo>
                    <a:pt x="0" y="27835"/>
                  </a:moveTo>
                  <a:cubicBezTo>
                    <a:pt x="6235" y="30956"/>
                    <a:pt x="15147" y="29529"/>
                    <a:pt x="20776" y="25415"/>
                  </a:cubicBezTo>
                  <a:cubicBezTo>
                    <a:pt x="28135" y="20037"/>
                    <a:pt x="30861" y="9114"/>
                    <a:pt x="30861" y="0"/>
                  </a:cubicBezTo>
                </a:path>
              </a:pathLst>
            </a:custGeom>
            <a:noFill/>
            <a:ln cap="flat" cmpd="sng" w="9525">
              <a:solidFill>
                <a:schemeClr val="dk2"/>
              </a:solidFill>
              <a:prstDash val="solid"/>
              <a:round/>
              <a:headEnd len="med" w="med" type="none"/>
              <a:tailEnd len="med" w="med" type="none"/>
            </a:ln>
          </p:spPr>
        </p:sp>
        <p:sp>
          <p:nvSpPr>
            <p:cNvPr id="233" name="Google Shape;233;p37"/>
            <p:cNvSpPr txBox="1"/>
            <p:nvPr/>
          </p:nvSpPr>
          <p:spPr>
            <a:xfrm rot="171212">
              <a:off x="5764945" y="1387293"/>
              <a:ext cx="2904602" cy="48961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999999"/>
                  </a:solidFill>
                  <a:latin typeface="Archivo"/>
                  <a:ea typeface="Archivo"/>
                  <a:cs typeface="Archivo"/>
                  <a:sym typeface="Archivo"/>
                </a:rPr>
                <a:t>At least, that’s where we want to be.</a:t>
              </a:r>
              <a:endParaRPr sz="1200">
                <a:solidFill>
                  <a:srgbClr val="999999"/>
                </a:solidFill>
                <a:latin typeface="Archivo"/>
                <a:ea typeface="Archivo"/>
                <a:cs typeface="Archivo"/>
                <a:sym typeface="Archiv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38"/>
          <p:cNvPicPr preferRelativeResize="0"/>
          <p:nvPr/>
        </p:nvPicPr>
        <p:blipFill>
          <a:blip r:embed="rId3">
            <a:alphaModFix/>
          </a:blip>
          <a:stretch>
            <a:fillRect/>
          </a:stretch>
        </p:blipFill>
        <p:spPr>
          <a:xfrm>
            <a:off x="6616492" y="4065500"/>
            <a:ext cx="2533008" cy="2354899"/>
          </a:xfrm>
          <a:prstGeom prst="rect">
            <a:avLst/>
          </a:prstGeom>
          <a:noFill/>
          <a:ln>
            <a:noFill/>
          </a:ln>
        </p:spPr>
      </p:pic>
      <p:pic>
        <p:nvPicPr>
          <p:cNvPr id="239" name="Google Shape;239;p38"/>
          <p:cNvPicPr preferRelativeResize="0"/>
          <p:nvPr/>
        </p:nvPicPr>
        <p:blipFill>
          <a:blip r:embed="rId4">
            <a:alphaModFix/>
          </a:blip>
          <a:stretch>
            <a:fillRect/>
          </a:stretch>
        </p:blipFill>
        <p:spPr>
          <a:xfrm rot="1215796">
            <a:off x="-865449" y="3946326"/>
            <a:ext cx="3771778" cy="4417947"/>
          </a:xfrm>
          <a:prstGeom prst="rect">
            <a:avLst/>
          </a:prstGeom>
          <a:noFill/>
          <a:ln>
            <a:noFill/>
          </a:ln>
        </p:spPr>
      </p:pic>
      <p:sp>
        <p:nvSpPr>
          <p:cNvPr id="240" name="Google Shape;240;p38"/>
          <p:cNvSpPr txBox="1"/>
          <p:nvPr/>
        </p:nvSpPr>
        <p:spPr>
          <a:xfrm>
            <a:off x="2916972" y="1926607"/>
            <a:ext cx="1465500" cy="78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solidFill>
                  <a:srgbClr val="FFFFFF"/>
                </a:solidFill>
                <a:latin typeface="Poppins Medium"/>
                <a:ea typeface="Poppins Medium"/>
                <a:cs typeface="Poppins Medium"/>
                <a:sym typeface="Poppins Medium"/>
              </a:rPr>
              <a:t>3</a:t>
            </a:r>
            <a:endParaRPr sz="4800">
              <a:solidFill>
                <a:srgbClr val="FFFFFF"/>
              </a:solidFill>
              <a:latin typeface="Poppins Medium"/>
              <a:ea typeface="Poppins Medium"/>
              <a:cs typeface="Poppins Medium"/>
              <a:sym typeface="Poppins Medium"/>
            </a:endParaRPr>
          </a:p>
        </p:txBody>
      </p:sp>
      <p:sp>
        <p:nvSpPr>
          <p:cNvPr id="241" name="Google Shape;241;p38"/>
          <p:cNvSpPr txBox="1"/>
          <p:nvPr/>
        </p:nvSpPr>
        <p:spPr>
          <a:xfrm>
            <a:off x="2916972" y="2716339"/>
            <a:ext cx="1465500" cy="90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7D7499"/>
                </a:solidFill>
                <a:latin typeface="Poppins Light"/>
                <a:ea typeface="Poppins Light"/>
                <a:cs typeface="Poppins Light"/>
                <a:sym typeface="Poppins Light"/>
              </a:rPr>
              <a:t>“</a:t>
            </a:r>
            <a:r>
              <a:rPr lang="en-GB">
                <a:solidFill>
                  <a:srgbClr val="7D7499"/>
                </a:solidFill>
                <a:latin typeface="Poppins Light"/>
                <a:ea typeface="Poppins Light"/>
                <a:cs typeface="Poppins Light"/>
                <a:sym typeface="Poppins Light"/>
              </a:rPr>
              <a:t>i</a:t>
            </a:r>
            <a:r>
              <a:rPr lang="en-GB">
                <a:solidFill>
                  <a:srgbClr val="7D7499"/>
                </a:solidFill>
                <a:latin typeface="Poppins Light"/>
                <a:ea typeface="Poppins Light"/>
                <a:cs typeface="Poppins Light"/>
                <a:sym typeface="Poppins Light"/>
              </a:rPr>
              <a:t>nternalised“ contractors avg.</a:t>
            </a:r>
            <a:endParaRPr>
              <a:solidFill>
                <a:srgbClr val="7D7499"/>
              </a:solidFill>
              <a:latin typeface="Poppins Light"/>
              <a:ea typeface="Poppins Light"/>
              <a:cs typeface="Poppins Light"/>
              <a:sym typeface="Poppins Light"/>
            </a:endParaRPr>
          </a:p>
        </p:txBody>
      </p:sp>
      <p:sp>
        <p:nvSpPr>
          <p:cNvPr id="242" name="Google Shape;242;p38"/>
          <p:cNvSpPr txBox="1"/>
          <p:nvPr/>
        </p:nvSpPr>
        <p:spPr>
          <a:xfrm>
            <a:off x="4761532" y="1926607"/>
            <a:ext cx="1465500" cy="78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solidFill>
                  <a:srgbClr val="FFFFFF"/>
                </a:solidFill>
                <a:latin typeface="Poppins Medium"/>
                <a:ea typeface="Poppins Medium"/>
                <a:cs typeface="Poppins Medium"/>
                <a:sym typeface="Poppins Medium"/>
              </a:rPr>
              <a:t>6</a:t>
            </a:r>
            <a:endParaRPr sz="4800">
              <a:solidFill>
                <a:srgbClr val="FFFFFF"/>
              </a:solidFill>
              <a:latin typeface="Poppins Medium"/>
              <a:ea typeface="Poppins Medium"/>
              <a:cs typeface="Poppins Medium"/>
              <a:sym typeface="Poppins Medium"/>
            </a:endParaRPr>
          </a:p>
        </p:txBody>
      </p:sp>
      <p:sp>
        <p:nvSpPr>
          <p:cNvPr id="243" name="Google Shape;243;p38"/>
          <p:cNvSpPr txBox="1"/>
          <p:nvPr/>
        </p:nvSpPr>
        <p:spPr>
          <a:xfrm>
            <a:off x="4761532" y="2716339"/>
            <a:ext cx="1465500" cy="90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7D7499"/>
                </a:solidFill>
                <a:latin typeface="Poppins Light"/>
                <a:ea typeface="Poppins Light"/>
                <a:cs typeface="Poppins Light"/>
                <a:sym typeface="Poppins Light"/>
              </a:rPr>
              <a:t>Years</a:t>
            </a:r>
            <a:endParaRPr>
              <a:solidFill>
                <a:srgbClr val="7D7499"/>
              </a:solidFill>
              <a:latin typeface="Poppins Light"/>
              <a:ea typeface="Poppins Light"/>
              <a:cs typeface="Poppins Light"/>
              <a:sym typeface="Poppins Light"/>
            </a:endParaRPr>
          </a:p>
        </p:txBody>
      </p:sp>
      <p:sp>
        <p:nvSpPr>
          <p:cNvPr id="244" name="Google Shape;244;p38"/>
          <p:cNvSpPr txBox="1"/>
          <p:nvPr/>
        </p:nvSpPr>
        <p:spPr>
          <a:xfrm>
            <a:off x="1072413" y="1926607"/>
            <a:ext cx="1465500" cy="78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solidFill>
                  <a:srgbClr val="FFFFFF"/>
                </a:solidFill>
                <a:latin typeface="Poppins Medium"/>
                <a:ea typeface="Poppins Medium"/>
                <a:cs typeface="Poppins Medium"/>
                <a:sym typeface="Poppins Medium"/>
              </a:rPr>
              <a:t>12</a:t>
            </a:r>
            <a:endParaRPr sz="4800">
              <a:solidFill>
                <a:srgbClr val="FFFFFF"/>
              </a:solidFill>
              <a:latin typeface="Poppins Medium"/>
              <a:ea typeface="Poppins Medium"/>
              <a:cs typeface="Poppins Medium"/>
              <a:sym typeface="Poppins Medium"/>
            </a:endParaRPr>
          </a:p>
        </p:txBody>
      </p:sp>
      <p:sp>
        <p:nvSpPr>
          <p:cNvPr id="245" name="Google Shape;245;p38"/>
          <p:cNvSpPr txBox="1"/>
          <p:nvPr/>
        </p:nvSpPr>
        <p:spPr>
          <a:xfrm>
            <a:off x="1072413" y="2716339"/>
            <a:ext cx="1465500" cy="90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7D7499"/>
                </a:solidFill>
                <a:latin typeface="Poppins Light"/>
                <a:ea typeface="Poppins Light"/>
                <a:cs typeface="Poppins Light"/>
                <a:sym typeface="Poppins Light"/>
              </a:rPr>
              <a:t>Core team members avg.</a:t>
            </a:r>
            <a:endParaRPr>
              <a:solidFill>
                <a:srgbClr val="7D7499"/>
              </a:solidFill>
              <a:latin typeface="Poppins Light"/>
              <a:ea typeface="Poppins Light"/>
              <a:cs typeface="Poppins Light"/>
              <a:sym typeface="Poppins Light"/>
            </a:endParaRPr>
          </a:p>
        </p:txBody>
      </p:sp>
      <p:sp>
        <p:nvSpPr>
          <p:cNvPr id="246" name="Google Shape;246;p38"/>
          <p:cNvSpPr txBox="1"/>
          <p:nvPr/>
        </p:nvSpPr>
        <p:spPr>
          <a:xfrm>
            <a:off x="6606092" y="1926607"/>
            <a:ext cx="1465500" cy="78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solidFill>
                  <a:srgbClr val="FFFFFF"/>
                </a:solidFill>
                <a:latin typeface="Poppins Medium"/>
                <a:ea typeface="Poppins Medium"/>
                <a:cs typeface="Poppins Medium"/>
                <a:sym typeface="Poppins Medium"/>
              </a:rPr>
              <a:t>60</a:t>
            </a:r>
            <a:endParaRPr sz="4800">
              <a:solidFill>
                <a:srgbClr val="FFFFFF"/>
              </a:solidFill>
              <a:latin typeface="Poppins Medium"/>
              <a:ea typeface="Poppins Medium"/>
              <a:cs typeface="Poppins Medium"/>
              <a:sym typeface="Poppins Medium"/>
            </a:endParaRPr>
          </a:p>
        </p:txBody>
      </p:sp>
      <p:sp>
        <p:nvSpPr>
          <p:cNvPr id="247" name="Google Shape;247;p38"/>
          <p:cNvSpPr txBox="1"/>
          <p:nvPr/>
        </p:nvSpPr>
        <p:spPr>
          <a:xfrm>
            <a:off x="6606100" y="2716355"/>
            <a:ext cx="1465500" cy="134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7D7499"/>
                </a:solidFill>
                <a:latin typeface="Poppins Light"/>
                <a:ea typeface="Poppins Light"/>
                <a:cs typeface="Poppins Light"/>
                <a:sym typeface="Poppins Light"/>
              </a:rPr>
              <a:t>Projects (bigger than a 1-off data viz)</a:t>
            </a:r>
            <a:br>
              <a:rPr lang="en-GB">
                <a:solidFill>
                  <a:srgbClr val="7D7499"/>
                </a:solidFill>
                <a:latin typeface="Poppins Light"/>
                <a:ea typeface="Poppins Light"/>
                <a:cs typeface="Poppins Light"/>
                <a:sym typeface="Poppins Light"/>
              </a:rPr>
            </a:br>
            <a:br>
              <a:rPr lang="en-GB">
                <a:solidFill>
                  <a:srgbClr val="7D7499"/>
                </a:solidFill>
                <a:latin typeface="Poppins Light"/>
                <a:ea typeface="Poppins Light"/>
                <a:cs typeface="Poppins Light"/>
                <a:sym typeface="Poppins Light"/>
              </a:rPr>
            </a:br>
            <a:r>
              <a:rPr lang="en-GB">
                <a:solidFill>
                  <a:srgbClr val="7D7499"/>
                </a:solidFill>
                <a:latin typeface="Poppins Light"/>
                <a:ea typeface="Poppins Light"/>
                <a:cs typeface="Poppins Light"/>
                <a:sym typeface="Poppins Light"/>
              </a:rPr>
              <a:t>2-150 weeks each</a:t>
            </a:r>
            <a:endParaRPr>
              <a:solidFill>
                <a:srgbClr val="7D7499"/>
              </a:solidFill>
              <a:latin typeface="Poppins Light"/>
              <a:ea typeface="Poppins Light"/>
              <a:cs typeface="Poppins Light"/>
              <a:sym typeface="Poppins Light"/>
            </a:endParaRPr>
          </a:p>
        </p:txBody>
      </p:sp>
      <p:cxnSp>
        <p:nvCxnSpPr>
          <p:cNvPr id="248" name="Google Shape;248;p38"/>
          <p:cNvCxnSpPr/>
          <p:nvPr/>
        </p:nvCxnSpPr>
        <p:spPr>
          <a:xfrm>
            <a:off x="4566648" y="1888575"/>
            <a:ext cx="0" cy="1770900"/>
          </a:xfrm>
          <a:prstGeom prst="straightConnector1">
            <a:avLst/>
          </a:prstGeom>
          <a:noFill/>
          <a:ln cap="flat" cmpd="sng" w="9525">
            <a:solidFill>
              <a:srgbClr val="A59FB9"/>
            </a:solidFill>
            <a:prstDash val="solid"/>
            <a:round/>
            <a:headEnd len="med" w="med" type="none"/>
            <a:tailEnd len="med" w="med" type="none"/>
          </a:ln>
        </p:spPr>
      </p:cxnSp>
      <p:cxnSp>
        <p:nvCxnSpPr>
          <p:cNvPr id="249" name="Google Shape;249;p38"/>
          <p:cNvCxnSpPr/>
          <p:nvPr/>
        </p:nvCxnSpPr>
        <p:spPr>
          <a:xfrm>
            <a:off x="2723425" y="1888575"/>
            <a:ext cx="0" cy="1770900"/>
          </a:xfrm>
          <a:prstGeom prst="straightConnector1">
            <a:avLst/>
          </a:prstGeom>
          <a:noFill/>
          <a:ln cap="flat" cmpd="sng" w="9525">
            <a:solidFill>
              <a:srgbClr val="A59FB9"/>
            </a:solidFill>
            <a:prstDash val="solid"/>
            <a:round/>
            <a:headEnd len="med" w="med" type="none"/>
            <a:tailEnd len="med" w="med" type="none"/>
          </a:ln>
        </p:spPr>
      </p:cxnSp>
      <p:cxnSp>
        <p:nvCxnSpPr>
          <p:cNvPr id="250" name="Google Shape;250;p38"/>
          <p:cNvCxnSpPr/>
          <p:nvPr/>
        </p:nvCxnSpPr>
        <p:spPr>
          <a:xfrm>
            <a:off x="6409891" y="1888575"/>
            <a:ext cx="0" cy="1770900"/>
          </a:xfrm>
          <a:prstGeom prst="straightConnector1">
            <a:avLst/>
          </a:prstGeom>
          <a:noFill/>
          <a:ln cap="flat" cmpd="sng" w="9525">
            <a:solidFill>
              <a:srgbClr val="A59FB9"/>
            </a:solidFill>
            <a:prstDash val="solid"/>
            <a:round/>
            <a:headEnd len="med" w="med" type="none"/>
            <a:tailEnd len="med" w="med" type="none"/>
          </a:ln>
        </p:spPr>
      </p:cxnSp>
      <p:pic>
        <p:nvPicPr>
          <p:cNvPr id="251" name="Google Shape;251;p38"/>
          <p:cNvPicPr preferRelativeResize="0"/>
          <p:nvPr/>
        </p:nvPicPr>
        <p:blipFill>
          <a:blip r:embed="rId5">
            <a:alphaModFix/>
          </a:blip>
          <a:stretch>
            <a:fillRect/>
          </a:stretch>
        </p:blipFill>
        <p:spPr>
          <a:xfrm>
            <a:off x="7874339" y="88325"/>
            <a:ext cx="2085162" cy="2069238"/>
          </a:xfrm>
          <a:prstGeom prst="rect">
            <a:avLst/>
          </a:prstGeom>
          <a:noFill/>
          <a:ln>
            <a:noFill/>
          </a:ln>
        </p:spPr>
      </p:pic>
      <p:pic>
        <p:nvPicPr>
          <p:cNvPr id="252" name="Google Shape;252;p38"/>
          <p:cNvPicPr preferRelativeResize="0"/>
          <p:nvPr/>
        </p:nvPicPr>
        <p:blipFill>
          <a:blip r:embed="rId6">
            <a:alphaModFix/>
          </a:blip>
          <a:stretch>
            <a:fillRect/>
          </a:stretch>
        </p:blipFill>
        <p:spPr>
          <a:xfrm>
            <a:off x="4345250" y="-1297088"/>
            <a:ext cx="1541020" cy="2069239"/>
          </a:xfrm>
          <a:prstGeom prst="rect">
            <a:avLst/>
          </a:prstGeom>
          <a:noFill/>
          <a:ln>
            <a:noFill/>
          </a:ln>
        </p:spPr>
      </p:pic>
      <p:sp>
        <p:nvSpPr>
          <p:cNvPr id="253" name="Google Shape;253;p38"/>
          <p:cNvSpPr txBox="1"/>
          <p:nvPr/>
        </p:nvSpPr>
        <p:spPr>
          <a:xfrm>
            <a:off x="751725" y="856550"/>
            <a:ext cx="71226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Thumb-suck numbers, but gives the idea!</a:t>
            </a:r>
            <a:endParaRPr>
              <a:solidFill>
                <a:srgbClr val="00B451"/>
              </a:solidFill>
              <a:latin typeface="Poppins Light"/>
              <a:ea typeface="Poppins Light"/>
              <a:cs typeface="Poppins Light"/>
              <a:sym typeface="Poppins Light"/>
            </a:endParaRPr>
          </a:p>
        </p:txBody>
      </p:sp>
      <p:sp>
        <p:nvSpPr>
          <p:cNvPr id="254" name="Google Shape;254;p38"/>
          <p:cNvSpPr txBox="1"/>
          <p:nvPr/>
        </p:nvSpPr>
        <p:spPr>
          <a:xfrm>
            <a:off x="751725" y="466750"/>
            <a:ext cx="71226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FFFFFF"/>
                </a:solidFill>
                <a:latin typeface="Poppins Medium"/>
                <a:ea typeface="Poppins Medium"/>
                <a:cs typeface="Poppins Medium"/>
                <a:sym typeface="Poppins Medium"/>
              </a:rPr>
              <a:t>OpenUp in numbers</a:t>
            </a:r>
            <a:endParaRPr sz="2200">
              <a:solidFill>
                <a:srgbClr val="FFFFFF"/>
              </a:solidFill>
              <a:latin typeface="Poppins Medium"/>
              <a:ea typeface="Poppins Medium"/>
              <a:cs typeface="Poppins Medium"/>
              <a:sym typeface="Poppins Medium"/>
            </a:endParaRPr>
          </a:p>
        </p:txBody>
      </p:sp>
      <p:sp>
        <p:nvSpPr>
          <p:cNvPr id="255" name="Google Shape;255;p38"/>
          <p:cNvSpPr txBox="1"/>
          <p:nvPr/>
        </p:nvSpPr>
        <p:spPr>
          <a:xfrm>
            <a:off x="2926888" y="4157407"/>
            <a:ext cx="1465500" cy="78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800">
                <a:solidFill>
                  <a:srgbClr val="FFFFFF"/>
                </a:solidFill>
                <a:latin typeface="Poppins Medium"/>
                <a:ea typeface="Poppins Medium"/>
                <a:cs typeface="Poppins Medium"/>
                <a:sym typeface="Poppins Medium"/>
              </a:rPr>
              <a:t>3500</a:t>
            </a:r>
            <a:endParaRPr sz="2800">
              <a:solidFill>
                <a:srgbClr val="FFFFFF"/>
              </a:solidFill>
              <a:latin typeface="Poppins Medium"/>
              <a:ea typeface="Poppins Medium"/>
              <a:cs typeface="Poppins Medium"/>
              <a:sym typeface="Poppins Medium"/>
            </a:endParaRPr>
          </a:p>
        </p:txBody>
      </p:sp>
      <p:sp>
        <p:nvSpPr>
          <p:cNvPr id="256" name="Google Shape;256;p38"/>
          <p:cNvSpPr txBox="1"/>
          <p:nvPr/>
        </p:nvSpPr>
        <p:spPr>
          <a:xfrm>
            <a:off x="4287300" y="4357200"/>
            <a:ext cx="1541100" cy="39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7D7499"/>
                </a:solidFill>
                <a:latin typeface="Poppins Light"/>
                <a:ea typeface="Poppins Light"/>
                <a:cs typeface="Poppins Light"/>
                <a:sym typeface="Poppins Light"/>
              </a:rPr>
              <a:t>USD on coffee</a:t>
            </a:r>
            <a:endParaRPr>
              <a:solidFill>
                <a:srgbClr val="7D7499"/>
              </a:solidFill>
              <a:latin typeface="Poppins Light"/>
              <a:ea typeface="Poppins Light"/>
              <a:cs typeface="Poppins Light"/>
              <a:sym typeface="Poppins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pic>
        <p:nvPicPr>
          <p:cNvPr id="261" name="Google Shape;261;p39"/>
          <p:cNvPicPr preferRelativeResize="0"/>
          <p:nvPr/>
        </p:nvPicPr>
        <p:blipFill>
          <a:blip r:embed="rId3">
            <a:alphaModFix/>
          </a:blip>
          <a:stretch>
            <a:fillRect/>
          </a:stretch>
        </p:blipFill>
        <p:spPr>
          <a:xfrm>
            <a:off x="-8" y="3850550"/>
            <a:ext cx="2533008" cy="2354899"/>
          </a:xfrm>
          <a:prstGeom prst="rect">
            <a:avLst/>
          </a:prstGeom>
          <a:noFill/>
          <a:ln>
            <a:noFill/>
          </a:ln>
        </p:spPr>
      </p:pic>
      <p:sp>
        <p:nvSpPr>
          <p:cNvPr id="262" name="Google Shape;262;p39"/>
          <p:cNvSpPr txBox="1"/>
          <p:nvPr/>
        </p:nvSpPr>
        <p:spPr>
          <a:xfrm>
            <a:off x="4393050" y="293075"/>
            <a:ext cx="4083900" cy="4854600"/>
          </a:xfrm>
          <a:prstGeom prst="rect">
            <a:avLst/>
          </a:prstGeom>
          <a:noFill/>
          <a:ln>
            <a:noFill/>
          </a:ln>
        </p:spPr>
        <p:txBody>
          <a:bodyPr anchorCtr="0" anchor="ctr" bIns="91425" lIns="91425" spcFirstLastPara="1" rIns="91425" wrap="square" tIns="91425">
            <a:noAutofit/>
          </a:bodyPr>
          <a:lstStyle/>
          <a:p>
            <a:pPr indent="-256199" lvl="0" marL="179999" rtl="0" algn="l">
              <a:lnSpc>
                <a:spcPct val="100000"/>
              </a:lnSpc>
              <a:spcBef>
                <a:spcPts val="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Context: What does OpenUp do?</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Our fears?</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Key considerations</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Tools and approach</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Practical: try our approach</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1000"/>
              </a:spcAft>
              <a:buClr>
                <a:srgbClr val="25215D"/>
              </a:buClr>
              <a:buSzPts val="1200"/>
              <a:buFont typeface="Archivo"/>
              <a:buChar char="●"/>
            </a:pPr>
            <a:r>
              <a:rPr lang="en-GB" sz="1200">
                <a:solidFill>
                  <a:srgbClr val="25215D"/>
                </a:solidFill>
                <a:latin typeface="Archivo"/>
                <a:ea typeface="Archivo"/>
                <a:cs typeface="Archivo"/>
                <a:sym typeface="Archivo"/>
              </a:rPr>
              <a:t>Recap</a:t>
            </a:r>
            <a:endParaRPr sz="1200">
              <a:solidFill>
                <a:srgbClr val="25215D"/>
              </a:solidFill>
              <a:latin typeface="Archivo"/>
              <a:ea typeface="Archivo"/>
              <a:cs typeface="Archivo"/>
              <a:sym typeface="Archivo"/>
            </a:endParaRPr>
          </a:p>
        </p:txBody>
      </p:sp>
      <p:pic>
        <p:nvPicPr>
          <p:cNvPr id="263" name="Google Shape;263;p39"/>
          <p:cNvPicPr preferRelativeResize="0"/>
          <p:nvPr/>
        </p:nvPicPr>
        <p:blipFill>
          <a:blip r:embed="rId4">
            <a:alphaModFix/>
          </a:blip>
          <a:stretch>
            <a:fillRect/>
          </a:stretch>
        </p:blipFill>
        <p:spPr>
          <a:xfrm>
            <a:off x="1907688" y="-731538"/>
            <a:ext cx="1541020" cy="2069239"/>
          </a:xfrm>
          <a:prstGeom prst="rect">
            <a:avLst/>
          </a:prstGeom>
          <a:noFill/>
          <a:ln>
            <a:noFill/>
          </a:ln>
        </p:spPr>
      </p:pic>
      <p:pic>
        <p:nvPicPr>
          <p:cNvPr id="264" name="Google Shape;264;p39"/>
          <p:cNvPicPr preferRelativeResize="0"/>
          <p:nvPr/>
        </p:nvPicPr>
        <p:blipFill>
          <a:blip r:embed="rId5">
            <a:alphaModFix/>
          </a:blip>
          <a:stretch>
            <a:fillRect/>
          </a:stretch>
        </p:blipFill>
        <p:spPr>
          <a:xfrm>
            <a:off x="7350089" y="4224300"/>
            <a:ext cx="2085162" cy="2069238"/>
          </a:xfrm>
          <a:prstGeom prst="rect">
            <a:avLst/>
          </a:prstGeom>
          <a:noFill/>
          <a:ln>
            <a:noFill/>
          </a:ln>
        </p:spPr>
      </p:pic>
      <p:sp>
        <p:nvSpPr>
          <p:cNvPr id="265" name="Google Shape;265;p39"/>
          <p:cNvSpPr txBox="1"/>
          <p:nvPr/>
        </p:nvSpPr>
        <p:spPr>
          <a:xfrm>
            <a:off x="751725" y="2571650"/>
            <a:ext cx="45915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p:txBody>
      </p:sp>
      <p:sp>
        <p:nvSpPr>
          <p:cNvPr id="266" name="Google Shape;266;p39"/>
          <p:cNvSpPr txBox="1"/>
          <p:nvPr/>
        </p:nvSpPr>
        <p:spPr>
          <a:xfrm>
            <a:off x="751725" y="2181850"/>
            <a:ext cx="30222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What’s covered</a:t>
            </a:r>
            <a:endParaRPr sz="2200">
              <a:solidFill>
                <a:srgbClr val="25215D"/>
              </a:solidFill>
              <a:latin typeface="Poppins Medium"/>
              <a:ea typeface="Poppins Medium"/>
              <a:cs typeface="Poppins Medium"/>
              <a:sym typeface="Poppins Medium"/>
            </a:endParaRPr>
          </a:p>
        </p:txBody>
      </p:sp>
      <p:pic>
        <p:nvPicPr>
          <p:cNvPr id="267" name="Google Shape;267;p39"/>
          <p:cNvPicPr preferRelativeResize="0"/>
          <p:nvPr/>
        </p:nvPicPr>
        <p:blipFill>
          <a:blip r:embed="rId6">
            <a:alphaModFix/>
          </a:blip>
          <a:stretch>
            <a:fillRect/>
          </a:stretch>
        </p:blipFill>
        <p:spPr>
          <a:xfrm rot="1246493">
            <a:off x="7498569" y="-1986608"/>
            <a:ext cx="3125511" cy="3782067"/>
          </a:xfrm>
          <a:prstGeom prst="rect">
            <a:avLst/>
          </a:prstGeom>
          <a:noFill/>
          <a:ln>
            <a:noFill/>
          </a:ln>
        </p:spPr>
      </p:pic>
      <p:sp>
        <p:nvSpPr>
          <p:cNvPr id="268" name="Google Shape;268;p39"/>
          <p:cNvSpPr/>
          <p:nvPr/>
        </p:nvSpPr>
        <p:spPr>
          <a:xfrm rot="5400000">
            <a:off x="4212300" y="2137228"/>
            <a:ext cx="161400" cy="112200"/>
          </a:xfrm>
          <a:prstGeom prst="triangle">
            <a:avLst>
              <a:gd fmla="val 50000" name="adj"/>
            </a:avLst>
          </a:prstGeom>
          <a:solidFill>
            <a:srgbClr val="2521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2" name="Shape 272"/>
        <p:cNvGrpSpPr/>
        <p:nvPr/>
      </p:nvGrpSpPr>
      <p:grpSpPr>
        <a:xfrm>
          <a:off x="0" y="0"/>
          <a:ext cx="0" cy="0"/>
          <a:chOff x="0" y="0"/>
          <a:chExt cx="0" cy="0"/>
        </a:xfrm>
      </p:grpSpPr>
      <p:pic>
        <p:nvPicPr>
          <p:cNvPr id="273" name="Google Shape;273;p40"/>
          <p:cNvPicPr preferRelativeResize="0"/>
          <p:nvPr/>
        </p:nvPicPr>
        <p:blipFill>
          <a:blip r:embed="rId3">
            <a:alphaModFix/>
          </a:blip>
          <a:stretch>
            <a:fillRect/>
          </a:stretch>
        </p:blipFill>
        <p:spPr>
          <a:xfrm>
            <a:off x="-8" y="3850550"/>
            <a:ext cx="2533008" cy="2354899"/>
          </a:xfrm>
          <a:prstGeom prst="rect">
            <a:avLst/>
          </a:prstGeom>
          <a:noFill/>
          <a:ln>
            <a:noFill/>
          </a:ln>
        </p:spPr>
      </p:pic>
      <p:sp>
        <p:nvSpPr>
          <p:cNvPr id="274" name="Google Shape;274;p40"/>
          <p:cNvSpPr txBox="1"/>
          <p:nvPr/>
        </p:nvSpPr>
        <p:spPr>
          <a:xfrm>
            <a:off x="4393050" y="293075"/>
            <a:ext cx="4751100" cy="4854600"/>
          </a:xfrm>
          <a:prstGeom prst="rect">
            <a:avLst/>
          </a:prstGeom>
          <a:noFill/>
          <a:ln>
            <a:noFill/>
          </a:ln>
        </p:spPr>
        <p:txBody>
          <a:bodyPr anchorCtr="0" anchor="ctr" bIns="91425" lIns="91425" spcFirstLastPara="1" rIns="91425" wrap="square" tIns="91425">
            <a:noAutofit/>
          </a:bodyPr>
          <a:lstStyle/>
          <a:p>
            <a:pPr indent="-256199" lvl="0" marL="179999" rtl="0" algn="l">
              <a:lnSpc>
                <a:spcPct val="100000"/>
              </a:lnSpc>
              <a:spcBef>
                <a:spcPts val="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We</a:t>
            </a:r>
            <a:r>
              <a:rPr lang="en-GB" sz="1200">
                <a:solidFill>
                  <a:srgbClr val="25215D"/>
                </a:solidFill>
                <a:latin typeface="Archivo"/>
                <a:ea typeface="Archivo"/>
                <a:cs typeface="Archivo"/>
                <a:sym typeface="Archivo"/>
              </a:rPr>
              <a:t> do something that </a:t>
            </a:r>
            <a:r>
              <a:rPr b="1" lang="en-GB" sz="1200">
                <a:solidFill>
                  <a:srgbClr val="25215D"/>
                </a:solidFill>
                <a:latin typeface="Archivo"/>
                <a:ea typeface="Archivo"/>
                <a:cs typeface="Archivo"/>
                <a:sym typeface="Archivo"/>
              </a:rPr>
              <a:t>already existed</a:t>
            </a:r>
            <a:endParaRPr b="1"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We</a:t>
            </a:r>
            <a:r>
              <a:rPr lang="en-GB" sz="1200">
                <a:solidFill>
                  <a:srgbClr val="25215D"/>
                </a:solidFill>
                <a:latin typeface="Archivo"/>
                <a:ea typeface="Archivo"/>
                <a:cs typeface="Archivo"/>
                <a:sym typeface="Archivo"/>
              </a:rPr>
              <a:t> do something but it’s </a:t>
            </a:r>
            <a:r>
              <a:rPr b="1" lang="en-GB" sz="1200">
                <a:solidFill>
                  <a:srgbClr val="25215D"/>
                </a:solidFill>
                <a:latin typeface="Archivo"/>
                <a:ea typeface="Archivo"/>
                <a:cs typeface="Archivo"/>
                <a:sym typeface="Archivo"/>
              </a:rPr>
              <a:t>not used</a:t>
            </a:r>
            <a:endParaRPr b="1"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We do something but it doesn’t solve the </a:t>
            </a:r>
            <a:r>
              <a:rPr b="1" lang="en-GB" sz="1200">
                <a:solidFill>
                  <a:srgbClr val="25215D"/>
                </a:solidFill>
                <a:latin typeface="Archivo"/>
                <a:ea typeface="Archivo"/>
                <a:cs typeface="Archivo"/>
                <a:sym typeface="Archivo"/>
              </a:rPr>
              <a:t>user’s problem</a:t>
            </a:r>
            <a:endParaRPr b="1"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We do something but it doesn’t meet </a:t>
            </a:r>
            <a:r>
              <a:rPr b="1" lang="en-GB" sz="1200">
                <a:solidFill>
                  <a:srgbClr val="25215D"/>
                </a:solidFill>
                <a:latin typeface="Archivo"/>
                <a:ea typeface="Archivo"/>
                <a:cs typeface="Archivo"/>
                <a:sym typeface="Archivo"/>
              </a:rPr>
              <a:t>our objective</a:t>
            </a:r>
            <a:endParaRPr b="1"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We</a:t>
            </a:r>
            <a:r>
              <a:rPr lang="en-GB" sz="1200">
                <a:solidFill>
                  <a:srgbClr val="25215D"/>
                </a:solidFill>
                <a:latin typeface="Archivo"/>
                <a:ea typeface="Archivo"/>
                <a:cs typeface="Archivo"/>
                <a:sym typeface="Archivo"/>
              </a:rPr>
              <a:t> start doing and it becomes </a:t>
            </a:r>
            <a:r>
              <a:rPr b="1" lang="en-GB" sz="1200">
                <a:solidFill>
                  <a:srgbClr val="25215D"/>
                </a:solidFill>
                <a:latin typeface="Archivo"/>
                <a:ea typeface="Archivo"/>
                <a:cs typeface="Archivo"/>
                <a:sym typeface="Archivo"/>
              </a:rPr>
              <a:t>too expensive</a:t>
            </a:r>
            <a:endParaRPr b="1"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We</a:t>
            </a:r>
            <a:r>
              <a:rPr lang="en-GB" sz="1200">
                <a:solidFill>
                  <a:srgbClr val="25215D"/>
                </a:solidFill>
                <a:latin typeface="Archivo"/>
                <a:ea typeface="Archivo"/>
                <a:cs typeface="Archivo"/>
                <a:sym typeface="Archivo"/>
              </a:rPr>
              <a:t> start doing and it just </a:t>
            </a:r>
            <a:r>
              <a:rPr b="1" lang="en-GB" sz="1200">
                <a:solidFill>
                  <a:srgbClr val="25215D"/>
                </a:solidFill>
                <a:latin typeface="Archivo"/>
                <a:ea typeface="Archivo"/>
                <a:cs typeface="Archivo"/>
                <a:sym typeface="Archivo"/>
              </a:rPr>
              <a:t>doesn’t get finished</a:t>
            </a:r>
            <a:endParaRPr b="1"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We</a:t>
            </a:r>
            <a:r>
              <a:rPr lang="en-GB" sz="1200">
                <a:solidFill>
                  <a:srgbClr val="25215D"/>
                </a:solidFill>
                <a:latin typeface="Archivo"/>
                <a:ea typeface="Archivo"/>
                <a:cs typeface="Archivo"/>
                <a:sym typeface="Archivo"/>
              </a:rPr>
              <a:t> just </a:t>
            </a:r>
            <a:r>
              <a:rPr b="1" lang="en-GB" sz="1200">
                <a:solidFill>
                  <a:srgbClr val="25215D"/>
                </a:solidFill>
                <a:latin typeface="Archivo"/>
                <a:ea typeface="Archivo"/>
                <a:cs typeface="Archivo"/>
                <a:sym typeface="Archivo"/>
              </a:rPr>
              <a:t>check the boxes</a:t>
            </a:r>
            <a:r>
              <a:rPr lang="en-GB" sz="1200">
                <a:solidFill>
                  <a:srgbClr val="25215D"/>
                </a:solidFill>
                <a:latin typeface="Archivo"/>
                <a:ea typeface="Archivo"/>
                <a:cs typeface="Archivo"/>
                <a:sym typeface="Archivo"/>
              </a:rPr>
              <a:t> on the contract</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1000"/>
              </a:spcAft>
              <a:buClr>
                <a:srgbClr val="25215D"/>
              </a:buClr>
              <a:buSzPts val="1200"/>
              <a:buFont typeface="Archivo"/>
              <a:buChar char="●"/>
            </a:pPr>
            <a:r>
              <a:rPr b="1" lang="en-GB" sz="1200">
                <a:solidFill>
                  <a:srgbClr val="25215D"/>
                </a:solidFill>
                <a:latin typeface="Archivo"/>
                <a:ea typeface="Archivo"/>
                <a:cs typeface="Archivo"/>
                <a:sym typeface="Archivo"/>
              </a:rPr>
              <a:t>We</a:t>
            </a:r>
            <a:r>
              <a:rPr b="1" lang="en-GB" sz="1200">
                <a:solidFill>
                  <a:srgbClr val="25215D"/>
                </a:solidFill>
                <a:latin typeface="Archivo"/>
                <a:ea typeface="Archivo"/>
                <a:cs typeface="Archivo"/>
                <a:sym typeface="Archivo"/>
              </a:rPr>
              <a:t> don’t know</a:t>
            </a:r>
            <a:r>
              <a:rPr lang="en-GB" sz="1200">
                <a:solidFill>
                  <a:srgbClr val="25215D"/>
                </a:solidFill>
                <a:latin typeface="Archivo"/>
                <a:ea typeface="Archivo"/>
                <a:cs typeface="Archivo"/>
                <a:sym typeface="Archivo"/>
              </a:rPr>
              <a:t> if anyone’s using it or succeeding</a:t>
            </a:r>
            <a:endParaRPr sz="1200">
              <a:solidFill>
                <a:srgbClr val="25215D"/>
              </a:solidFill>
              <a:latin typeface="Archivo"/>
              <a:ea typeface="Archivo"/>
              <a:cs typeface="Archivo"/>
              <a:sym typeface="Archivo"/>
            </a:endParaRPr>
          </a:p>
        </p:txBody>
      </p:sp>
      <p:pic>
        <p:nvPicPr>
          <p:cNvPr id="275" name="Google Shape;275;p40"/>
          <p:cNvPicPr preferRelativeResize="0"/>
          <p:nvPr/>
        </p:nvPicPr>
        <p:blipFill>
          <a:blip r:embed="rId4">
            <a:alphaModFix/>
          </a:blip>
          <a:stretch>
            <a:fillRect/>
          </a:stretch>
        </p:blipFill>
        <p:spPr>
          <a:xfrm>
            <a:off x="1907688" y="-731538"/>
            <a:ext cx="1541020" cy="2069239"/>
          </a:xfrm>
          <a:prstGeom prst="rect">
            <a:avLst/>
          </a:prstGeom>
          <a:noFill/>
          <a:ln>
            <a:noFill/>
          </a:ln>
        </p:spPr>
      </p:pic>
      <p:pic>
        <p:nvPicPr>
          <p:cNvPr id="276" name="Google Shape;276;p40"/>
          <p:cNvPicPr preferRelativeResize="0"/>
          <p:nvPr/>
        </p:nvPicPr>
        <p:blipFill>
          <a:blip r:embed="rId5">
            <a:alphaModFix/>
          </a:blip>
          <a:stretch>
            <a:fillRect/>
          </a:stretch>
        </p:blipFill>
        <p:spPr>
          <a:xfrm>
            <a:off x="7350089" y="4224300"/>
            <a:ext cx="2085162" cy="2069238"/>
          </a:xfrm>
          <a:prstGeom prst="rect">
            <a:avLst/>
          </a:prstGeom>
          <a:noFill/>
          <a:ln>
            <a:noFill/>
          </a:ln>
        </p:spPr>
      </p:pic>
      <p:sp>
        <p:nvSpPr>
          <p:cNvPr id="277" name="Google Shape;277;p40"/>
          <p:cNvSpPr txBox="1"/>
          <p:nvPr/>
        </p:nvSpPr>
        <p:spPr>
          <a:xfrm>
            <a:off x="751725" y="2571650"/>
            <a:ext cx="45915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Despite the best intentions</a:t>
            </a:r>
            <a:endParaRPr>
              <a:solidFill>
                <a:srgbClr val="00B451"/>
              </a:solidFill>
              <a:latin typeface="Poppins Light"/>
              <a:ea typeface="Poppins Light"/>
              <a:cs typeface="Poppins Light"/>
              <a:sym typeface="Poppins Light"/>
            </a:endParaRPr>
          </a:p>
        </p:txBody>
      </p:sp>
      <p:sp>
        <p:nvSpPr>
          <p:cNvPr id="278" name="Google Shape;278;p40"/>
          <p:cNvSpPr txBox="1"/>
          <p:nvPr/>
        </p:nvSpPr>
        <p:spPr>
          <a:xfrm>
            <a:off x="751725" y="2181850"/>
            <a:ext cx="45915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Fears, </a:t>
            </a:r>
            <a:endParaRPr sz="2200">
              <a:solidFill>
                <a:srgbClr val="25215D"/>
              </a:solidFill>
              <a:latin typeface="Poppins Medium"/>
              <a:ea typeface="Poppins Medium"/>
              <a:cs typeface="Poppins Medium"/>
              <a:sym typeface="Poppins Medium"/>
            </a:endParaRPr>
          </a:p>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concerns, </a:t>
            </a:r>
            <a:endParaRPr sz="2200">
              <a:solidFill>
                <a:srgbClr val="25215D"/>
              </a:solidFill>
              <a:latin typeface="Poppins Medium"/>
              <a:ea typeface="Poppins Medium"/>
              <a:cs typeface="Poppins Medium"/>
              <a:sym typeface="Poppins Medium"/>
            </a:endParaRPr>
          </a:p>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failures</a:t>
            </a:r>
            <a:endParaRPr sz="2200">
              <a:solidFill>
                <a:srgbClr val="25215D"/>
              </a:solidFill>
              <a:latin typeface="Poppins Medium"/>
              <a:ea typeface="Poppins Medium"/>
              <a:cs typeface="Poppins Medium"/>
              <a:sym typeface="Poppins Medium"/>
            </a:endParaRPr>
          </a:p>
        </p:txBody>
      </p:sp>
      <p:pic>
        <p:nvPicPr>
          <p:cNvPr id="279" name="Google Shape;279;p40"/>
          <p:cNvPicPr preferRelativeResize="0"/>
          <p:nvPr/>
        </p:nvPicPr>
        <p:blipFill>
          <a:blip r:embed="rId6">
            <a:alphaModFix/>
          </a:blip>
          <a:stretch>
            <a:fillRect/>
          </a:stretch>
        </p:blipFill>
        <p:spPr>
          <a:xfrm rot="1246493">
            <a:off x="7498569" y="-1986608"/>
            <a:ext cx="3125511" cy="378206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3" name="Shape 283"/>
        <p:cNvGrpSpPr/>
        <p:nvPr/>
      </p:nvGrpSpPr>
      <p:grpSpPr>
        <a:xfrm>
          <a:off x="0" y="0"/>
          <a:ext cx="0" cy="0"/>
          <a:chOff x="0" y="0"/>
          <a:chExt cx="0" cy="0"/>
        </a:xfrm>
      </p:grpSpPr>
      <p:pic>
        <p:nvPicPr>
          <p:cNvPr id="284" name="Google Shape;284;p41"/>
          <p:cNvPicPr preferRelativeResize="0"/>
          <p:nvPr/>
        </p:nvPicPr>
        <p:blipFill>
          <a:blip r:embed="rId3">
            <a:alphaModFix/>
          </a:blip>
          <a:stretch>
            <a:fillRect/>
          </a:stretch>
        </p:blipFill>
        <p:spPr>
          <a:xfrm>
            <a:off x="-8" y="3850550"/>
            <a:ext cx="2533008" cy="2354899"/>
          </a:xfrm>
          <a:prstGeom prst="rect">
            <a:avLst/>
          </a:prstGeom>
          <a:noFill/>
          <a:ln>
            <a:noFill/>
          </a:ln>
        </p:spPr>
      </p:pic>
      <p:sp>
        <p:nvSpPr>
          <p:cNvPr id="285" name="Google Shape;285;p41"/>
          <p:cNvSpPr txBox="1"/>
          <p:nvPr/>
        </p:nvSpPr>
        <p:spPr>
          <a:xfrm>
            <a:off x="4393050" y="293075"/>
            <a:ext cx="4083900" cy="4854600"/>
          </a:xfrm>
          <a:prstGeom prst="rect">
            <a:avLst/>
          </a:prstGeom>
          <a:noFill/>
          <a:ln>
            <a:noFill/>
          </a:ln>
        </p:spPr>
        <p:txBody>
          <a:bodyPr anchorCtr="0" anchor="ctr" bIns="91425" lIns="91425" spcFirstLastPara="1" rIns="91425" wrap="square" tIns="91425">
            <a:noAutofit/>
          </a:bodyPr>
          <a:lstStyle/>
          <a:p>
            <a:pPr indent="-256199" lvl="0" marL="179999" rtl="0" algn="l">
              <a:lnSpc>
                <a:spcPct val="100000"/>
              </a:lnSpc>
              <a:spcBef>
                <a:spcPts val="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Context: What does OpenUp do?</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Our fears?</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Key considerations</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Tools and approach</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Practical: try our approach</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1000"/>
              </a:spcAft>
              <a:buClr>
                <a:srgbClr val="25215D"/>
              </a:buClr>
              <a:buSzPts val="1200"/>
              <a:buFont typeface="Archivo"/>
              <a:buChar char="●"/>
            </a:pPr>
            <a:r>
              <a:rPr lang="en-GB" sz="1200">
                <a:solidFill>
                  <a:srgbClr val="25215D"/>
                </a:solidFill>
                <a:latin typeface="Archivo"/>
                <a:ea typeface="Archivo"/>
                <a:cs typeface="Archivo"/>
                <a:sym typeface="Archivo"/>
              </a:rPr>
              <a:t>Recap</a:t>
            </a:r>
            <a:endParaRPr sz="1200">
              <a:solidFill>
                <a:srgbClr val="25215D"/>
              </a:solidFill>
              <a:latin typeface="Archivo"/>
              <a:ea typeface="Archivo"/>
              <a:cs typeface="Archivo"/>
              <a:sym typeface="Archivo"/>
            </a:endParaRPr>
          </a:p>
        </p:txBody>
      </p:sp>
      <p:pic>
        <p:nvPicPr>
          <p:cNvPr id="286" name="Google Shape;286;p41"/>
          <p:cNvPicPr preferRelativeResize="0"/>
          <p:nvPr/>
        </p:nvPicPr>
        <p:blipFill>
          <a:blip r:embed="rId4">
            <a:alphaModFix/>
          </a:blip>
          <a:stretch>
            <a:fillRect/>
          </a:stretch>
        </p:blipFill>
        <p:spPr>
          <a:xfrm>
            <a:off x="1907688" y="-731538"/>
            <a:ext cx="1541020" cy="2069239"/>
          </a:xfrm>
          <a:prstGeom prst="rect">
            <a:avLst/>
          </a:prstGeom>
          <a:noFill/>
          <a:ln>
            <a:noFill/>
          </a:ln>
        </p:spPr>
      </p:pic>
      <p:pic>
        <p:nvPicPr>
          <p:cNvPr id="287" name="Google Shape;287;p41"/>
          <p:cNvPicPr preferRelativeResize="0"/>
          <p:nvPr/>
        </p:nvPicPr>
        <p:blipFill>
          <a:blip r:embed="rId5">
            <a:alphaModFix/>
          </a:blip>
          <a:stretch>
            <a:fillRect/>
          </a:stretch>
        </p:blipFill>
        <p:spPr>
          <a:xfrm>
            <a:off x="7350089" y="4224300"/>
            <a:ext cx="2085162" cy="2069238"/>
          </a:xfrm>
          <a:prstGeom prst="rect">
            <a:avLst/>
          </a:prstGeom>
          <a:noFill/>
          <a:ln>
            <a:noFill/>
          </a:ln>
        </p:spPr>
      </p:pic>
      <p:sp>
        <p:nvSpPr>
          <p:cNvPr id="288" name="Google Shape;288;p41"/>
          <p:cNvSpPr txBox="1"/>
          <p:nvPr/>
        </p:nvSpPr>
        <p:spPr>
          <a:xfrm>
            <a:off x="751725" y="2571650"/>
            <a:ext cx="45915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p:txBody>
      </p:sp>
      <p:sp>
        <p:nvSpPr>
          <p:cNvPr id="289" name="Google Shape;289;p41"/>
          <p:cNvSpPr txBox="1"/>
          <p:nvPr/>
        </p:nvSpPr>
        <p:spPr>
          <a:xfrm>
            <a:off x="751725" y="2181850"/>
            <a:ext cx="30222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What’s covered</a:t>
            </a:r>
            <a:endParaRPr sz="2200">
              <a:solidFill>
                <a:srgbClr val="25215D"/>
              </a:solidFill>
              <a:latin typeface="Poppins Medium"/>
              <a:ea typeface="Poppins Medium"/>
              <a:cs typeface="Poppins Medium"/>
              <a:sym typeface="Poppins Medium"/>
            </a:endParaRPr>
          </a:p>
        </p:txBody>
      </p:sp>
      <p:pic>
        <p:nvPicPr>
          <p:cNvPr id="290" name="Google Shape;290;p41"/>
          <p:cNvPicPr preferRelativeResize="0"/>
          <p:nvPr/>
        </p:nvPicPr>
        <p:blipFill>
          <a:blip r:embed="rId6">
            <a:alphaModFix/>
          </a:blip>
          <a:stretch>
            <a:fillRect/>
          </a:stretch>
        </p:blipFill>
        <p:spPr>
          <a:xfrm rot="1246493">
            <a:off x="7498569" y="-1986608"/>
            <a:ext cx="3125511" cy="3782067"/>
          </a:xfrm>
          <a:prstGeom prst="rect">
            <a:avLst/>
          </a:prstGeom>
          <a:noFill/>
          <a:ln>
            <a:noFill/>
          </a:ln>
        </p:spPr>
      </p:pic>
      <p:sp>
        <p:nvSpPr>
          <p:cNvPr id="291" name="Google Shape;291;p41"/>
          <p:cNvSpPr/>
          <p:nvPr/>
        </p:nvSpPr>
        <p:spPr>
          <a:xfrm rot="5400000">
            <a:off x="4212300" y="2442028"/>
            <a:ext cx="161400" cy="112200"/>
          </a:xfrm>
          <a:prstGeom prst="triangle">
            <a:avLst>
              <a:gd fmla="val 50000" name="adj"/>
            </a:avLst>
          </a:prstGeom>
          <a:solidFill>
            <a:srgbClr val="2521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5" name="Shape 295"/>
        <p:cNvGrpSpPr/>
        <p:nvPr/>
      </p:nvGrpSpPr>
      <p:grpSpPr>
        <a:xfrm>
          <a:off x="0" y="0"/>
          <a:ext cx="0" cy="0"/>
          <a:chOff x="0" y="0"/>
          <a:chExt cx="0" cy="0"/>
        </a:xfrm>
      </p:grpSpPr>
      <p:pic>
        <p:nvPicPr>
          <p:cNvPr id="296" name="Google Shape;296;p42"/>
          <p:cNvPicPr preferRelativeResize="0"/>
          <p:nvPr/>
        </p:nvPicPr>
        <p:blipFill>
          <a:blip r:embed="rId3">
            <a:alphaModFix/>
          </a:blip>
          <a:stretch>
            <a:fillRect/>
          </a:stretch>
        </p:blipFill>
        <p:spPr>
          <a:xfrm>
            <a:off x="3950475" y="1246701"/>
            <a:ext cx="4942775" cy="2365000"/>
          </a:xfrm>
          <a:prstGeom prst="rect">
            <a:avLst/>
          </a:prstGeom>
          <a:noFill/>
          <a:ln>
            <a:noFill/>
          </a:ln>
        </p:spPr>
      </p:pic>
      <p:pic>
        <p:nvPicPr>
          <p:cNvPr id="297" name="Google Shape;297;p42"/>
          <p:cNvPicPr preferRelativeResize="0"/>
          <p:nvPr/>
        </p:nvPicPr>
        <p:blipFill>
          <a:blip r:embed="rId4">
            <a:alphaModFix/>
          </a:blip>
          <a:stretch>
            <a:fillRect/>
          </a:stretch>
        </p:blipFill>
        <p:spPr>
          <a:xfrm>
            <a:off x="6508267" y="-1069175"/>
            <a:ext cx="2533008" cy="2354899"/>
          </a:xfrm>
          <a:prstGeom prst="rect">
            <a:avLst/>
          </a:prstGeom>
          <a:noFill/>
          <a:ln>
            <a:noFill/>
          </a:ln>
        </p:spPr>
      </p:pic>
      <p:pic>
        <p:nvPicPr>
          <p:cNvPr id="298" name="Google Shape;298;p42"/>
          <p:cNvPicPr preferRelativeResize="0"/>
          <p:nvPr/>
        </p:nvPicPr>
        <p:blipFill>
          <a:blip r:embed="rId5">
            <a:alphaModFix/>
          </a:blip>
          <a:stretch>
            <a:fillRect/>
          </a:stretch>
        </p:blipFill>
        <p:spPr>
          <a:xfrm>
            <a:off x="276936" y="3988288"/>
            <a:ext cx="1584011" cy="2126968"/>
          </a:xfrm>
          <a:prstGeom prst="rect">
            <a:avLst/>
          </a:prstGeom>
          <a:noFill/>
          <a:ln>
            <a:noFill/>
          </a:ln>
        </p:spPr>
      </p:pic>
      <p:pic>
        <p:nvPicPr>
          <p:cNvPr id="299" name="Google Shape;299;p42"/>
          <p:cNvPicPr preferRelativeResize="0"/>
          <p:nvPr/>
        </p:nvPicPr>
        <p:blipFill>
          <a:blip r:embed="rId6">
            <a:alphaModFix/>
          </a:blip>
          <a:stretch>
            <a:fillRect/>
          </a:stretch>
        </p:blipFill>
        <p:spPr>
          <a:xfrm>
            <a:off x="7945653" y="2961645"/>
            <a:ext cx="2143333" cy="2126968"/>
          </a:xfrm>
          <a:prstGeom prst="rect">
            <a:avLst/>
          </a:prstGeom>
          <a:noFill/>
          <a:ln>
            <a:noFill/>
          </a:ln>
        </p:spPr>
      </p:pic>
      <p:sp>
        <p:nvSpPr>
          <p:cNvPr id="300" name="Google Shape;300;p42"/>
          <p:cNvSpPr txBox="1"/>
          <p:nvPr/>
        </p:nvSpPr>
        <p:spPr>
          <a:xfrm>
            <a:off x="751725" y="2571650"/>
            <a:ext cx="2532900" cy="7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Do we know what we’re talking about?</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Does a partner know?</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Technical correctness</a:t>
            </a:r>
            <a:endParaRPr>
              <a:solidFill>
                <a:srgbClr val="00B451"/>
              </a:solidFill>
              <a:latin typeface="Poppins Light"/>
              <a:ea typeface="Poppins Light"/>
              <a:cs typeface="Poppins Light"/>
              <a:sym typeface="Poppins Light"/>
            </a:endParaRPr>
          </a:p>
        </p:txBody>
      </p:sp>
      <p:sp>
        <p:nvSpPr>
          <p:cNvPr id="301" name="Google Shape;301;p42"/>
          <p:cNvSpPr txBox="1"/>
          <p:nvPr/>
        </p:nvSpPr>
        <p:spPr>
          <a:xfrm>
            <a:off x="751725" y="2181850"/>
            <a:ext cx="38202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Domain knowledge</a:t>
            </a:r>
            <a:endParaRPr sz="2200">
              <a:solidFill>
                <a:srgbClr val="25215D"/>
              </a:solidFill>
              <a:latin typeface="Poppins Medium"/>
              <a:ea typeface="Poppins Medium"/>
              <a:cs typeface="Poppins Medium"/>
              <a:sym typeface="Poppins Medium"/>
            </a:endParaRPr>
          </a:p>
        </p:txBody>
      </p:sp>
      <p:pic>
        <p:nvPicPr>
          <p:cNvPr id="302" name="Google Shape;302;p42"/>
          <p:cNvPicPr preferRelativeResize="0"/>
          <p:nvPr/>
        </p:nvPicPr>
        <p:blipFill>
          <a:blip r:embed="rId7">
            <a:alphaModFix/>
          </a:blip>
          <a:stretch>
            <a:fillRect/>
          </a:stretch>
        </p:blipFill>
        <p:spPr>
          <a:xfrm rot="1246493">
            <a:off x="162869" y="-1665120"/>
            <a:ext cx="3125511" cy="3782067"/>
          </a:xfrm>
          <a:prstGeom prst="rect">
            <a:avLst/>
          </a:prstGeom>
          <a:noFill/>
          <a:ln>
            <a:noFill/>
          </a:ln>
        </p:spPr>
      </p:pic>
      <p:sp>
        <p:nvSpPr>
          <p:cNvPr id="303" name="Google Shape;303;p42"/>
          <p:cNvSpPr txBox="1"/>
          <p:nvPr/>
        </p:nvSpPr>
        <p:spPr>
          <a:xfrm>
            <a:off x="4572000" y="4555875"/>
            <a:ext cx="3868500" cy="4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GB" sz="1200">
                <a:solidFill>
                  <a:srgbClr val="A59FB9"/>
                </a:solidFill>
                <a:latin typeface="Archivo"/>
                <a:ea typeface="Archivo"/>
                <a:cs typeface="Archivo"/>
                <a:sym typeface="Archivo"/>
              </a:rPr>
              <a:t>Annual financial statement</a:t>
            </a:r>
            <a:endParaRPr>
              <a:solidFill>
                <a:srgbClr val="A59FB9"/>
              </a:solidFill>
              <a:latin typeface="Poppins Light"/>
              <a:ea typeface="Poppins Light"/>
              <a:cs typeface="Poppins Light"/>
              <a:sym typeface="Poppins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7" name="Shape 307"/>
        <p:cNvGrpSpPr/>
        <p:nvPr/>
      </p:nvGrpSpPr>
      <p:grpSpPr>
        <a:xfrm>
          <a:off x="0" y="0"/>
          <a:ext cx="0" cy="0"/>
          <a:chOff x="0" y="0"/>
          <a:chExt cx="0" cy="0"/>
        </a:xfrm>
      </p:grpSpPr>
      <p:pic>
        <p:nvPicPr>
          <p:cNvPr id="308" name="Google Shape;308;p43"/>
          <p:cNvPicPr preferRelativeResize="0"/>
          <p:nvPr/>
        </p:nvPicPr>
        <p:blipFill>
          <a:blip r:embed="rId3">
            <a:alphaModFix/>
          </a:blip>
          <a:stretch>
            <a:fillRect/>
          </a:stretch>
        </p:blipFill>
        <p:spPr>
          <a:xfrm>
            <a:off x="4706325" y="144306"/>
            <a:ext cx="4120499" cy="4411569"/>
          </a:xfrm>
          <a:prstGeom prst="rect">
            <a:avLst/>
          </a:prstGeom>
          <a:noFill/>
          <a:ln cap="flat" cmpd="sng" w="9525">
            <a:solidFill>
              <a:srgbClr val="666666"/>
            </a:solidFill>
            <a:prstDash val="solid"/>
            <a:round/>
            <a:headEnd len="sm" w="sm" type="none"/>
            <a:tailEnd len="sm" w="sm" type="none"/>
          </a:ln>
        </p:spPr>
      </p:pic>
      <p:sp>
        <p:nvSpPr>
          <p:cNvPr id="309" name="Google Shape;309;p43"/>
          <p:cNvSpPr txBox="1"/>
          <p:nvPr/>
        </p:nvSpPr>
        <p:spPr>
          <a:xfrm>
            <a:off x="4572000" y="4555875"/>
            <a:ext cx="4120500" cy="9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GB" sz="1200">
                <a:solidFill>
                  <a:srgbClr val="A59FB9"/>
                </a:solidFill>
                <a:latin typeface="Archivo"/>
                <a:ea typeface="Archivo"/>
                <a:cs typeface="Archivo"/>
                <a:sym typeface="Archivo"/>
              </a:rPr>
              <a:t>Persona poster</a:t>
            </a:r>
            <a:endParaRPr>
              <a:solidFill>
                <a:srgbClr val="A59FB9"/>
              </a:solidFill>
              <a:latin typeface="Poppins Light"/>
              <a:ea typeface="Poppins Light"/>
              <a:cs typeface="Poppins Light"/>
              <a:sym typeface="Poppins Light"/>
            </a:endParaRPr>
          </a:p>
        </p:txBody>
      </p:sp>
      <p:pic>
        <p:nvPicPr>
          <p:cNvPr id="310" name="Google Shape;310;p43"/>
          <p:cNvPicPr preferRelativeResize="0"/>
          <p:nvPr/>
        </p:nvPicPr>
        <p:blipFill>
          <a:blip r:embed="rId4">
            <a:alphaModFix/>
          </a:blip>
          <a:stretch>
            <a:fillRect/>
          </a:stretch>
        </p:blipFill>
        <p:spPr>
          <a:xfrm>
            <a:off x="6889267" y="-1069175"/>
            <a:ext cx="2533008" cy="2354899"/>
          </a:xfrm>
          <a:prstGeom prst="rect">
            <a:avLst/>
          </a:prstGeom>
          <a:noFill/>
          <a:ln>
            <a:noFill/>
          </a:ln>
        </p:spPr>
      </p:pic>
      <p:pic>
        <p:nvPicPr>
          <p:cNvPr id="311" name="Google Shape;311;p43"/>
          <p:cNvPicPr preferRelativeResize="0"/>
          <p:nvPr/>
        </p:nvPicPr>
        <p:blipFill>
          <a:blip r:embed="rId5">
            <a:alphaModFix/>
          </a:blip>
          <a:stretch>
            <a:fillRect/>
          </a:stretch>
        </p:blipFill>
        <p:spPr>
          <a:xfrm>
            <a:off x="276936" y="3988288"/>
            <a:ext cx="1584011" cy="2126968"/>
          </a:xfrm>
          <a:prstGeom prst="rect">
            <a:avLst/>
          </a:prstGeom>
          <a:noFill/>
          <a:ln>
            <a:noFill/>
          </a:ln>
        </p:spPr>
      </p:pic>
      <p:pic>
        <p:nvPicPr>
          <p:cNvPr id="312" name="Google Shape;312;p43"/>
          <p:cNvPicPr preferRelativeResize="0"/>
          <p:nvPr/>
        </p:nvPicPr>
        <p:blipFill>
          <a:blip r:embed="rId6">
            <a:alphaModFix/>
          </a:blip>
          <a:stretch>
            <a:fillRect/>
          </a:stretch>
        </p:blipFill>
        <p:spPr>
          <a:xfrm>
            <a:off x="7945653" y="2961645"/>
            <a:ext cx="2143333" cy="2126968"/>
          </a:xfrm>
          <a:prstGeom prst="rect">
            <a:avLst/>
          </a:prstGeom>
          <a:noFill/>
          <a:ln>
            <a:noFill/>
          </a:ln>
        </p:spPr>
      </p:pic>
      <p:sp>
        <p:nvSpPr>
          <p:cNvPr id="313" name="Google Shape;313;p43"/>
          <p:cNvSpPr txBox="1"/>
          <p:nvPr/>
        </p:nvSpPr>
        <p:spPr>
          <a:xfrm>
            <a:off x="751725" y="2571650"/>
            <a:ext cx="29145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Who’s relevant?</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Who’s realistic?</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What motivates them?</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What is their goal?</a:t>
            </a:r>
            <a:endParaRPr>
              <a:solidFill>
                <a:srgbClr val="00B451"/>
              </a:solidFill>
              <a:latin typeface="Poppins Light"/>
              <a:ea typeface="Poppins Light"/>
              <a:cs typeface="Poppins Light"/>
              <a:sym typeface="Poppins Light"/>
            </a:endParaRPr>
          </a:p>
        </p:txBody>
      </p:sp>
      <p:sp>
        <p:nvSpPr>
          <p:cNvPr id="314" name="Google Shape;314;p43"/>
          <p:cNvSpPr txBox="1"/>
          <p:nvPr/>
        </p:nvSpPr>
        <p:spPr>
          <a:xfrm>
            <a:off x="751725" y="2181850"/>
            <a:ext cx="38202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User research</a:t>
            </a:r>
            <a:endParaRPr sz="2200">
              <a:solidFill>
                <a:srgbClr val="25215D"/>
              </a:solidFill>
              <a:latin typeface="Poppins Medium"/>
              <a:ea typeface="Poppins Medium"/>
              <a:cs typeface="Poppins Medium"/>
              <a:sym typeface="Poppins Medium"/>
            </a:endParaRPr>
          </a:p>
        </p:txBody>
      </p:sp>
      <p:pic>
        <p:nvPicPr>
          <p:cNvPr id="315" name="Google Shape;315;p43"/>
          <p:cNvPicPr preferRelativeResize="0"/>
          <p:nvPr/>
        </p:nvPicPr>
        <p:blipFill>
          <a:blip r:embed="rId7">
            <a:alphaModFix/>
          </a:blip>
          <a:stretch>
            <a:fillRect/>
          </a:stretch>
        </p:blipFill>
        <p:spPr>
          <a:xfrm rot="1246493">
            <a:off x="162869" y="-1665120"/>
            <a:ext cx="3125511" cy="378206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9" name="Shape 319"/>
        <p:cNvGrpSpPr/>
        <p:nvPr/>
      </p:nvGrpSpPr>
      <p:grpSpPr>
        <a:xfrm>
          <a:off x="0" y="0"/>
          <a:ext cx="0" cy="0"/>
          <a:chOff x="0" y="0"/>
          <a:chExt cx="0" cy="0"/>
        </a:xfrm>
      </p:grpSpPr>
      <p:pic>
        <p:nvPicPr>
          <p:cNvPr id="320" name="Google Shape;320;p44"/>
          <p:cNvPicPr preferRelativeResize="0"/>
          <p:nvPr/>
        </p:nvPicPr>
        <p:blipFill>
          <a:blip r:embed="rId3">
            <a:alphaModFix/>
          </a:blip>
          <a:stretch>
            <a:fillRect/>
          </a:stretch>
        </p:blipFill>
        <p:spPr>
          <a:xfrm>
            <a:off x="4055688" y="299000"/>
            <a:ext cx="3629025" cy="1828800"/>
          </a:xfrm>
          <a:prstGeom prst="rect">
            <a:avLst/>
          </a:prstGeom>
          <a:noFill/>
          <a:ln cap="flat" cmpd="sng" w="9525">
            <a:solidFill>
              <a:srgbClr val="666666"/>
            </a:solidFill>
            <a:prstDash val="solid"/>
            <a:round/>
            <a:headEnd len="sm" w="sm" type="none"/>
            <a:tailEnd len="sm" w="sm" type="none"/>
          </a:ln>
        </p:spPr>
      </p:pic>
      <p:pic>
        <p:nvPicPr>
          <p:cNvPr id="321" name="Google Shape;321;p44"/>
          <p:cNvPicPr preferRelativeResize="0"/>
          <p:nvPr/>
        </p:nvPicPr>
        <p:blipFill>
          <a:blip r:embed="rId4">
            <a:alphaModFix/>
          </a:blip>
          <a:stretch>
            <a:fillRect/>
          </a:stretch>
        </p:blipFill>
        <p:spPr>
          <a:xfrm>
            <a:off x="4182825" y="2048022"/>
            <a:ext cx="4720330" cy="2126975"/>
          </a:xfrm>
          <a:prstGeom prst="rect">
            <a:avLst/>
          </a:prstGeom>
          <a:noFill/>
          <a:ln cap="flat" cmpd="sng" w="9525">
            <a:solidFill>
              <a:srgbClr val="666666"/>
            </a:solidFill>
            <a:prstDash val="solid"/>
            <a:round/>
            <a:headEnd len="sm" w="sm" type="none"/>
            <a:tailEnd len="sm" w="sm" type="none"/>
          </a:ln>
        </p:spPr>
      </p:pic>
      <p:sp>
        <p:nvSpPr>
          <p:cNvPr id="322" name="Google Shape;322;p44"/>
          <p:cNvSpPr txBox="1"/>
          <p:nvPr/>
        </p:nvSpPr>
        <p:spPr>
          <a:xfrm>
            <a:off x="4572000" y="4555875"/>
            <a:ext cx="4120500" cy="9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GB" sz="1200">
                <a:solidFill>
                  <a:srgbClr val="A59FB9"/>
                </a:solidFill>
                <a:latin typeface="Archivo"/>
                <a:ea typeface="Archivo"/>
                <a:cs typeface="Archivo"/>
                <a:sym typeface="Archivo"/>
              </a:rPr>
              <a:t>Beware different meaning for the same colours</a:t>
            </a:r>
            <a:endParaRPr>
              <a:solidFill>
                <a:srgbClr val="A59FB9"/>
              </a:solidFill>
              <a:latin typeface="Poppins Light"/>
              <a:ea typeface="Poppins Light"/>
              <a:cs typeface="Poppins Light"/>
              <a:sym typeface="Poppins Light"/>
            </a:endParaRPr>
          </a:p>
        </p:txBody>
      </p:sp>
      <p:pic>
        <p:nvPicPr>
          <p:cNvPr id="323" name="Google Shape;323;p44"/>
          <p:cNvPicPr preferRelativeResize="0"/>
          <p:nvPr/>
        </p:nvPicPr>
        <p:blipFill>
          <a:blip r:embed="rId5">
            <a:alphaModFix/>
          </a:blip>
          <a:stretch>
            <a:fillRect/>
          </a:stretch>
        </p:blipFill>
        <p:spPr>
          <a:xfrm>
            <a:off x="6508267" y="-1069175"/>
            <a:ext cx="2533008" cy="2354899"/>
          </a:xfrm>
          <a:prstGeom prst="rect">
            <a:avLst/>
          </a:prstGeom>
          <a:noFill/>
          <a:ln>
            <a:noFill/>
          </a:ln>
        </p:spPr>
      </p:pic>
      <p:pic>
        <p:nvPicPr>
          <p:cNvPr id="324" name="Google Shape;324;p44"/>
          <p:cNvPicPr preferRelativeResize="0"/>
          <p:nvPr/>
        </p:nvPicPr>
        <p:blipFill>
          <a:blip r:embed="rId6">
            <a:alphaModFix/>
          </a:blip>
          <a:stretch>
            <a:fillRect/>
          </a:stretch>
        </p:blipFill>
        <p:spPr>
          <a:xfrm>
            <a:off x="276936" y="3988288"/>
            <a:ext cx="1584011" cy="2126968"/>
          </a:xfrm>
          <a:prstGeom prst="rect">
            <a:avLst/>
          </a:prstGeom>
          <a:noFill/>
          <a:ln>
            <a:noFill/>
          </a:ln>
        </p:spPr>
      </p:pic>
      <p:pic>
        <p:nvPicPr>
          <p:cNvPr id="325" name="Google Shape;325;p44"/>
          <p:cNvPicPr preferRelativeResize="0"/>
          <p:nvPr/>
        </p:nvPicPr>
        <p:blipFill>
          <a:blip r:embed="rId7">
            <a:alphaModFix/>
          </a:blip>
          <a:stretch>
            <a:fillRect/>
          </a:stretch>
        </p:blipFill>
        <p:spPr>
          <a:xfrm>
            <a:off x="7945653" y="2961645"/>
            <a:ext cx="2143333" cy="2126968"/>
          </a:xfrm>
          <a:prstGeom prst="rect">
            <a:avLst/>
          </a:prstGeom>
          <a:noFill/>
          <a:ln>
            <a:noFill/>
          </a:ln>
        </p:spPr>
      </p:pic>
      <p:sp>
        <p:nvSpPr>
          <p:cNvPr id="326" name="Google Shape;326;p44"/>
          <p:cNvSpPr txBox="1"/>
          <p:nvPr/>
        </p:nvSpPr>
        <p:spPr>
          <a:xfrm>
            <a:off x="751725" y="2571650"/>
            <a:ext cx="2968500" cy="17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Pretty! Usable?</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Trust</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Consistency</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Visual language</a:t>
            </a:r>
            <a:endParaRPr>
              <a:solidFill>
                <a:srgbClr val="00B451"/>
              </a:solidFill>
              <a:latin typeface="Poppins Light"/>
              <a:ea typeface="Poppins Light"/>
              <a:cs typeface="Poppins Light"/>
              <a:sym typeface="Poppins Light"/>
            </a:endParaRPr>
          </a:p>
        </p:txBody>
      </p:sp>
      <p:sp>
        <p:nvSpPr>
          <p:cNvPr id="327" name="Google Shape;327;p44"/>
          <p:cNvSpPr txBox="1"/>
          <p:nvPr/>
        </p:nvSpPr>
        <p:spPr>
          <a:xfrm>
            <a:off x="751725" y="2181850"/>
            <a:ext cx="38202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Visual design</a:t>
            </a:r>
            <a:endParaRPr sz="2200">
              <a:solidFill>
                <a:srgbClr val="25215D"/>
              </a:solidFill>
              <a:latin typeface="Poppins Medium"/>
              <a:ea typeface="Poppins Medium"/>
              <a:cs typeface="Poppins Medium"/>
              <a:sym typeface="Poppins Medium"/>
            </a:endParaRPr>
          </a:p>
        </p:txBody>
      </p:sp>
      <p:pic>
        <p:nvPicPr>
          <p:cNvPr id="328" name="Google Shape;328;p44"/>
          <p:cNvPicPr preferRelativeResize="0"/>
          <p:nvPr/>
        </p:nvPicPr>
        <p:blipFill>
          <a:blip r:embed="rId8">
            <a:alphaModFix/>
          </a:blip>
          <a:stretch>
            <a:fillRect/>
          </a:stretch>
        </p:blipFill>
        <p:spPr>
          <a:xfrm rot="1246493">
            <a:off x="162869" y="-1665120"/>
            <a:ext cx="3125511" cy="3782067"/>
          </a:xfrm>
          <a:prstGeom prst="rect">
            <a:avLst/>
          </a:prstGeom>
          <a:noFill/>
          <a:ln>
            <a:noFill/>
          </a:ln>
        </p:spPr>
      </p:pic>
      <p:pic>
        <p:nvPicPr>
          <p:cNvPr id="329" name="Google Shape;329;p44"/>
          <p:cNvPicPr preferRelativeResize="0"/>
          <p:nvPr/>
        </p:nvPicPr>
        <p:blipFill>
          <a:blip r:embed="rId9">
            <a:alphaModFix/>
          </a:blip>
          <a:stretch>
            <a:fillRect/>
          </a:stretch>
        </p:blipFill>
        <p:spPr>
          <a:xfrm>
            <a:off x="6806950" y="937175"/>
            <a:ext cx="1562100" cy="552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3" name="Shape 333"/>
        <p:cNvGrpSpPr/>
        <p:nvPr/>
      </p:nvGrpSpPr>
      <p:grpSpPr>
        <a:xfrm>
          <a:off x="0" y="0"/>
          <a:ext cx="0" cy="0"/>
          <a:chOff x="0" y="0"/>
          <a:chExt cx="0" cy="0"/>
        </a:xfrm>
      </p:grpSpPr>
      <p:pic>
        <p:nvPicPr>
          <p:cNvPr id="334" name="Google Shape;334;p45"/>
          <p:cNvPicPr preferRelativeResize="0"/>
          <p:nvPr/>
        </p:nvPicPr>
        <p:blipFill>
          <a:blip r:embed="rId3">
            <a:alphaModFix/>
          </a:blip>
          <a:stretch>
            <a:fillRect/>
          </a:stretch>
        </p:blipFill>
        <p:spPr>
          <a:xfrm>
            <a:off x="4250103" y="892525"/>
            <a:ext cx="4633650" cy="3362800"/>
          </a:xfrm>
          <a:prstGeom prst="rect">
            <a:avLst/>
          </a:prstGeom>
          <a:noFill/>
          <a:ln>
            <a:noFill/>
          </a:ln>
        </p:spPr>
      </p:pic>
      <p:sp>
        <p:nvSpPr>
          <p:cNvPr id="335" name="Google Shape;335;p45"/>
          <p:cNvSpPr txBox="1"/>
          <p:nvPr/>
        </p:nvSpPr>
        <p:spPr>
          <a:xfrm>
            <a:off x="4572000" y="4555875"/>
            <a:ext cx="4120500" cy="9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GB" sz="1200">
                <a:solidFill>
                  <a:srgbClr val="A59FB9"/>
                </a:solidFill>
                <a:latin typeface="Archivo"/>
                <a:ea typeface="Archivo"/>
                <a:cs typeface="Archivo"/>
                <a:sym typeface="Archivo"/>
              </a:rPr>
              <a:t>Trello used to capture “User Stories”</a:t>
            </a:r>
            <a:endParaRPr>
              <a:solidFill>
                <a:srgbClr val="A59FB9"/>
              </a:solidFill>
              <a:latin typeface="Poppins Light"/>
              <a:ea typeface="Poppins Light"/>
              <a:cs typeface="Poppins Light"/>
              <a:sym typeface="Poppins Light"/>
            </a:endParaRPr>
          </a:p>
        </p:txBody>
      </p:sp>
      <p:pic>
        <p:nvPicPr>
          <p:cNvPr id="336" name="Google Shape;336;p45"/>
          <p:cNvPicPr preferRelativeResize="0"/>
          <p:nvPr/>
        </p:nvPicPr>
        <p:blipFill>
          <a:blip r:embed="rId4">
            <a:alphaModFix/>
          </a:blip>
          <a:stretch>
            <a:fillRect/>
          </a:stretch>
        </p:blipFill>
        <p:spPr>
          <a:xfrm>
            <a:off x="6508267" y="-1069175"/>
            <a:ext cx="2533008" cy="2354899"/>
          </a:xfrm>
          <a:prstGeom prst="rect">
            <a:avLst/>
          </a:prstGeom>
          <a:noFill/>
          <a:ln>
            <a:noFill/>
          </a:ln>
        </p:spPr>
      </p:pic>
      <p:pic>
        <p:nvPicPr>
          <p:cNvPr id="337" name="Google Shape;337;p45"/>
          <p:cNvPicPr preferRelativeResize="0"/>
          <p:nvPr/>
        </p:nvPicPr>
        <p:blipFill>
          <a:blip r:embed="rId5">
            <a:alphaModFix/>
          </a:blip>
          <a:stretch>
            <a:fillRect/>
          </a:stretch>
        </p:blipFill>
        <p:spPr>
          <a:xfrm>
            <a:off x="276936" y="3988288"/>
            <a:ext cx="1584011" cy="2126968"/>
          </a:xfrm>
          <a:prstGeom prst="rect">
            <a:avLst/>
          </a:prstGeom>
          <a:noFill/>
          <a:ln>
            <a:noFill/>
          </a:ln>
        </p:spPr>
      </p:pic>
      <p:pic>
        <p:nvPicPr>
          <p:cNvPr id="338" name="Google Shape;338;p45"/>
          <p:cNvPicPr preferRelativeResize="0"/>
          <p:nvPr/>
        </p:nvPicPr>
        <p:blipFill>
          <a:blip r:embed="rId6">
            <a:alphaModFix/>
          </a:blip>
          <a:stretch>
            <a:fillRect/>
          </a:stretch>
        </p:blipFill>
        <p:spPr>
          <a:xfrm>
            <a:off x="7945653" y="2961645"/>
            <a:ext cx="2143333" cy="2126968"/>
          </a:xfrm>
          <a:prstGeom prst="rect">
            <a:avLst/>
          </a:prstGeom>
          <a:noFill/>
          <a:ln>
            <a:noFill/>
          </a:ln>
        </p:spPr>
      </p:pic>
      <p:sp>
        <p:nvSpPr>
          <p:cNvPr id="339" name="Google Shape;339;p45"/>
          <p:cNvSpPr txBox="1"/>
          <p:nvPr/>
        </p:nvSpPr>
        <p:spPr>
          <a:xfrm>
            <a:off x="751725" y="2571650"/>
            <a:ext cx="3265800" cy="17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What is the priority of this?</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Have we delivered that feature?</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Do we all have the same idea?</a:t>
            </a:r>
            <a:endParaRPr>
              <a:solidFill>
                <a:srgbClr val="00B451"/>
              </a:solidFill>
              <a:latin typeface="Poppins Light"/>
              <a:ea typeface="Poppins Light"/>
              <a:cs typeface="Poppins Light"/>
              <a:sym typeface="Poppins Light"/>
            </a:endParaRPr>
          </a:p>
        </p:txBody>
      </p:sp>
      <p:sp>
        <p:nvSpPr>
          <p:cNvPr id="340" name="Google Shape;340;p45"/>
          <p:cNvSpPr txBox="1"/>
          <p:nvPr/>
        </p:nvSpPr>
        <p:spPr>
          <a:xfrm>
            <a:off x="751725" y="2181850"/>
            <a:ext cx="38202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Track requirements</a:t>
            </a:r>
            <a:endParaRPr sz="2200">
              <a:solidFill>
                <a:srgbClr val="25215D"/>
              </a:solidFill>
              <a:latin typeface="Poppins Medium"/>
              <a:ea typeface="Poppins Medium"/>
              <a:cs typeface="Poppins Medium"/>
              <a:sym typeface="Poppins Medium"/>
            </a:endParaRPr>
          </a:p>
        </p:txBody>
      </p:sp>
      <p:pic>
        <p:nvPicPr>
          <p:cNvPr id="341" name="Google Shape;341;p45"/>
          <p:cNvPicPr preferRelativeResize="0"/>
          <p:nvPr/>
        </p:nvPicPr>
        <p:blipFill>
          <a:blip r:embed="rId7">
            <a:alphaModFix/>
          </a:blip>
          <a:stretch>
            <a:fillRect/>
          </a:stretch>
        </p:blipFill>
        <p:spPr>
          <a:xfrm rot="1246493">
            <a:off x="162869" y="-1665120"/>
            <a:ext cx="3125511" cy="378206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5" name="Shape 345"/>
        <p:cNvGrpSpPr/>
        <p:nvPr/>
      </p:nvGrpSpPr>
      <p:grpSpPr>
        <a:xfrm>
          <a:off x="0" y="0"/>
          <a:ext cx="0" cy="0"/>
          <a:chOff x="0" y="0"/>
          <a:chExt cx="0" cy="0"/>
        </a:xfrm>
      </p:grpSpPr>
      <p:sp>
        <p:nvSpPr>
          <p:cNvPr id="346" name="Google Shape;346;p46"/>
          <p:cNvSpPr txBox="1"/>
          <p:nvPr/>
        </p:nvSpPr>
        <p:spPr>
          <a:xfrm>
            <a:off x="4341800" y="4555875"/>
            <a:ext cx="4350600" cy="4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GB" sz="1200">
                <a:solidFill>
                  <a:srgbClr val="A59FB9"/>
                </a:solidFill>
                <a:latin typeface="Archivo"/>
                <a:ea typeface="Archivo"/>
                <a:cs typeface="Archivo"/>
                <a:sym typeface="Archivo"/>
              </a:rPr>
              <a:t>An incredibly basic comparison of budget and actual spend</a:t>
            </a:r>
            <a:endParaRPr>
              <a:solidFill>
                <a:srgbClr val="A59FB9"/>
              </a:solidFill>
              <a:latin typeface="Poppins Light"/>
              <a:ea typeface="Poppins Light"/>
              <a:cs typeface="Poppins Light"/>
              <a:sym typeface="Poppins Light"/>
            </a:endParaRPr>
          </a:p>
        </p:txBody>
      </p:sp>
      <p:pic>
        <p:nvPicPr>
          <p:cNvPr id="347" name="Google Shape;347;p46"/>
          <p:cNvPicPr preferRelativeResize="0"/>
          <p:nvPr/>
        </p:nvPicPr>
        <p:blipFill>
          <a:blip r:embed="rId3">
            <a:alphaModFix/>
          </a:blip>
          <a:stretch>
            <a:fillRect/>
          </a:stretch>
        </p:blipFill>
        <p:spPr>
          <a:xfrm>
            <a:off x="6508267" y="-1069175"/>
            <a:ext cx="2533008" cy="2354899"/>
          </a:xfrm>
          <a:prstGeom prst="rect">
            <a:avLst/>
          </a:prstGeom>
          <a:noFill/>
          <a:ln>
            <a:noFill/>
          </a:ln>
        </p:spPr>
      </p:pic>
      <p:pic>
        <p:nvPicPr>
          <p:cNvPr id="348" name="Google Shape;348;p46"/>
          <p:cNvPicPr preferRelativeResize="0"/>
          <p:nvPr/>
        </p:nvPicPr>
        <p:blipFill>
          <a:blip r:embed="rId4">
            <a:alphaModFix/>
          </a:blip>
          <a:stretch>
            <a:fillRect/>
          </a:stretch>
        </p:blipFill>
        <p:spPr>
          <a:xfrm>
            <a:off x="276936" y="3988288"/>
            <a:ext cx="1584011" cy="2126968"/>
          </a:xfrm>
          <a:prstGeom prst="rect">
            <a:avLst/>
          </a:prstGeom>
          <a:noFill/>
          <a:ln>
            <a:noFill/>
          </a:ln>
        </p:spPr>
      </p:pic>
      <p:pic>
        <p:nvPicPr>
          <p:cNvPr id="349" name="Google Shape;349;p46"/>
          <p:cNvPicPr preferRelativeResize="0"/>
          <p:nvPr/>
        </p:nvPicPr>
        <p:blipFill>
          <a:blip r:embed="rId5">
            <a:alphaModFix/>
          </a:blip>
          <a:stretch>
            <a:fillRect/>
          </a:stretch>
        </p:blipFill>
        <p:spPr>
          <a:xfrm>
            <a:off x="7945653" y="2961645"/>
            <a:ext cx="2143333" cy="2126968"/>
          </a:xfrm>
          <a:prstGeom prst="rect">
            <a:avLst/>
          </a:prstGeom>
          <a:noFill/>
          <a:ln>
            <a:noFill/>
          </a:ln>
        </p:spPr>
      </p:pic>
      <p:sp>
        <p:nvSpPr>
          <p:cNvPr id="350" name="Google Shape;350;p46"/>
          <p:cNvSpPr txBox="1"/>
          <p:nvPr/>
        </p:nvSpPr>
        <p:spPr>
          <a:xfrm>
            <a:off x="751725" y="2571650"/>
            <a:ext cx="3229800" cy="16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Have overspent the budget?</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Are you underspending?</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Meeting minutes, action items</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Are you tracking anything?</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p:txBody>
      </p:sp>
      <p:sp>
        <p:nvSpPr>
          <p:cNvPr id="351" name="Google Shape;351;p46"/>
          <p:cNvSpPr txBox="1"/>
          <p:nvPr/>
        </p:nvSpPr>
        <p:spPr>
          <a:xfrm>
            <a:off x="751725" y="2181850"/>
            <a:ext cx="38202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Administration</a:t>
            </a:r>
            <a:endParaRPr sz="2200">
              <a:solidFill>
                <a:srgbClr val="25215D"/>
              </a:solidFill>
              <a:latin typeface="Poppins Medium"/>
              <a:ea typeface="Poppins Medium"/>
              <a:cs typeface="Poppins Medium"/>
              <a:sym typeface="Poppins Medium"/>
            </a:endParaRPr>
          </a:p>
        </p:txBody>
      </p:sp>
      <p:pic>
        <p:nvPicPr>
          <p:cNvPr id="352" name="Google Shape;352;p46"/>
          <p:cNvPicPr preferRelativeResize="0"/>
          <p:nvPr/>
        </p:nvPicPr>
        <p:blipFill>
          <a:blip r:embed="rId6">
            <a:alphaModFix/>
          </a:blip>
          <a:stretch>
            <a:fillRect/>
          </a:stretch>
        </p:blipFill>
        <p:spPr>
          <a:xfrm rot="1246493">
            <a:off x="162869" y="-1665120"/>
            <a:ext cx="3125511" cy="3782067"/>
          </a:xfrm>
          <a:prstGeom prst="rect">
            <a:avLst/>
          </a:prstGeom>
          <a:noFill/>
          <a:ln>
            <a:noFill/>
          </a:ln>
        </p:spPr>
      </p:pic>
      <p:pic>
        <p:nvPicPr>
          <p:cNvPr id="353" name="Google Shape;353;p46"/>
          <p:cNvPicPr preferRelativeResize="0"/>
          <p:nvPr/>
        </p:nvPicPr>
        <p:blipFill>
          <a:blip r:embed="rId7">
            <a:alphaModFix/>
          </a:blip>
          <a:stretch>
            <a:fillRect/>
          </a:stretch>
        </p:blipFill>
        <p:spPr>
          <a:xfrm>
            <a:off x="4380388" y="1928800"/>
            <a:ext cx="5762625" cy="1285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pic>
        <p:nvPicPr>
          <p:cNvPr id="126" name="Google Shape;126;p29"/>
          <p:cNvPicPr preferRelativeResize="0"/>
          <p:nvPr/>
        </p:nvPicPr>
        <p:blipFill>
          <a:blip r:embed="rId3">
            <a:alphaModFix/>
          </a:blip>
          <a:stretch>
            <a:fillRect/>
          </a:stretch>
        </p:blipFill>
        <p:spPr>
          <a:xfrm>
            <a:off x="-8" y="3850550"/>
            <a:ext cx="2533008" cy="2354899"/>
          </a:xfrm>
          <a:prstGeom prst="rect">
            <a:avLst/>
          </a:prstGeom>
          <a:noFill/>
          <a:ln>
            <a:noFill/>
          </a:ln>
        </p:spPr>
      </p:pic>
      <p:sp>
        <p:nvSpPr>
          <p:cNvPr id="127" name="Google Shape;127;p29"/>
          <p:cNvSpPr txBox="1"/>
          <p:nvPr/>
        </p:nvSpPr>
        <p:spPr>
          <a:xfrm>
            <a:off x="4393050" y="293075"/>
            <a:ext cx="4083900" cy="4854600"/>
          </a:xfrm>
          <a:prstGeom prst="rect">
            <a:avLst/>
          </a:prstGeom>
          <a:noFill/>
          <a:ln>
            <a:noFill/>
          </a:ln>
        </p:spPr>
        <p:txBody>
          <a:bodyPr anchorCtr="0" anchor="ctr" bIns="91425" lIns="91425" spcFirstLastPara="1" rIns="91425" wrap="square" tIns="91425">
            <a:noAutofit/>
          </a:bodyPr>
          <a:lstStyle/>
          <a:p>
            <a:pPr indent="-256199" lvl="0" marL="179999" rtl="0" algn="l">
              <a:lnSpc>
                <a:spcPct val="100000"/>
              </a:lnSpc>
              <a:spcBef>
                <a:spcPts val="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Context: What does OpenUp do?</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Our fears?</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Key considerations</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Tools and approach</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Practical: try our approach</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1000"/>
              </a:spcAft>
              <a:buClr>
                <a:srgbClr val="25215D"/>
              </a:buClr>
              <a:buSzPts val="1200"/>
              <a:buFont typeface="Archivo"/>
              <a:buChar char="●"/>
            </a:pPr>
            <a:r>
              <a:rPr lang="en-GB" sz="1200">
                <a:solidFill>
                  <a:srgbClr val="25215D"/>
                </a:solidFill>
                <a:latin typeface="Archivo"/>
                <a:ea typeface="Archivo"/>
                <a:cs typeface="Archivo"/>
                <a:sym typeface="Archivo"/>
              </a:rPr>
              <a:t>Recap</a:t>
            </a:r>
            <a:endParaRPr sz="1200">
              <a:solidFill>
                <a:srgbClr val="25215D"/>
              </a:solidFill>
              <a:latin typeface="Archivo"/>
              <a:ea typeface="Archivo"/>
              <a:cs typeface="Archivo"/>
              <a:sym typeface="Archivo"/>
            </a:endParaRPr>
          </a:p>
        </p:txBody>
      </p:sp>
      <p:pic>
        <p:nvPicPr>
          <p:cNvPr id="128" name="Google Shape;128;p29"/>
          <p:cNvPicPr preferRelativeResize="0"/>
          <p:nvPr/>
        </p:nvPicPr>
        <p:blipFill>
          <a:blip r:embed="rId4">
            <a:alphaModFix/>
          </a:blip>
          <a:stretch>
            <a:fillRect/>
          </a:stretch>
        </p:blipFill>
        <p:spPr>
          <a:xfrm>
            <a:off x="1907688" y="-731538"/>
            <a:ext cx="1541020" cy="2069239"/>
          </a:xfrm>
          <a:prstGeom prst="rect">
            <a:avLst/>
          </a:prstGeom>
          <a:noFill/>
          <a:ln>
            <a:noFill/>
          </a:ln>
        </p:spPr>
      </p:pic>
      <p:pic>
        <p:nvPicPr>
          <p:cNvPr id="129" name="Google Shape;129;p29"/>
          <p:cNvPicPr preferRelativeResize="0"/>
          <p:nvPr/>
        </p:nvPicPr>
        <p:blipFill>
          <a:blip r:embed="rId5">
            <a:alphaModFix/>
          </a:blip>
          <a:stretch>
            <a:fillRect/>
          </a:stretch>
        </p:blipFill>
        <p:spPr>
          <a:xfrm>
            <a:off x="7350089" y="4224300"/>
            <a:ext cx="2085162" cy="2069238"/>
          </a:xfrm>
          <a:prstGeom prst="rect">
            <a:avLst/>
          </a:prstGeom>
          <a:noFill/>
          <a:ln>
            <a:noFill/>
          </a:ln>
        </p:spPr>
      </p:pic>
      <p:sp>
        <p:nvSpPr>
          <p:cNvPr id="130" name="Google Shape;130;p29"/>
          <p:cNvSpPr txBox="1"/>
          <p:nvPr/>
        </p:nvSpPr>
        <p:spPr>
          <a:xfrm>
            <a:off x="751725" y="2571650"/>
            <a:ext cx="45915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p:txBody>
      </p:sp>
      <p:sp>
        <p:nvSpPr>
          <p:cNvPr id="131" name="Google Shape;131;p29"/>
          <p:cNvSpPr txBox="1"/>
          <p:nvPr/>
        </p:nvSpPr>
        <p:spPr>
          <a:xfrm>
            <a:off x="751725" y="2181850"/>
            <a:ext cx="30222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What’s covered</a:t>
            </a:r>
            <a:endParaRPr sz="2200">
              <a:solidFill>
                <a:srgbClr val="25215D"/>
              </a:solidFill>
              <a:latin typeface="Poppins Medium"/>
              <a:ea typeface="Poppins Medium"/>
              <a:cs typeface="Poppins Medium"/>
              <a:sym typeface="Poppins Medium"/>
            </a:endParaRPr>
          </a:p>
        </p:txBody>
      </p:sp>
      <p:pic>
        <p:nvPicPr>
          <p:cNvPr id="132" name="Google Shape;132;p29"/>
          <p:cNvPicPr preferRelativeResize="0"/>
          <p:nvPr/>
        </p:nvPicPr>
        <p:blipFill>
          <a:blip r:embed="rId6">
            <a:alphaModFix/>
          </a:blip>
          <a:stretch>
            <a:fillRect/>
          </a:stretch>
        </p:blipFill>
        <p:spPr>
          <a:xfrm rot="1246493">
            <a:off x="7498569" y="-1986608"/>
            <a:ext cx="3125511" cy="3782067"/>
          </a:xfrm>
          <a:prstGeom prst="rect">
            <a:avLst/>
          </a:prstGeom>
          <a:noFill/>
          <a:ln>
            <a:noFill/>
          </a:ln>
        </p:spPr>
      </p:pic>
      <p:sp>
        <p:nvSpPr>
          <p:cNvPr id="133" name="Google Shape;133;p29"/>
          <p:cNvSpPr/>
          <p:nvPr/>
        </p:nvSpPr>
        <p:spPr>
          <a:xfrm rot="5400000">
            <a:off x="4212300" y="1818394"/>
            <a:ext cx="161400" cy="112200"/>
          </a:xfrm>
          <a:prstGeom prst="triangle">
            <a:avLst>
              <a:gd fmla="val 50000" name="adj"/>
            </a:avLst>
          </a:prstGeom>
          <a:solidFill>
            <a:srgbClr val="2521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7" name="Shape 357"/>
        <p:cNvGrpSpPr/>
        <p:nvPr/>
      </p:nvGrpSpPr>
      <p:grpSpPr>
        <a:xfrm>
          <a:off x="0" y="0"/>
          <a:ext cx="0" cy="0"/>
          <a:chOff x="0" y="0"/>
          <a:chExt cx="0" cy="0"/>
        </a:xfrm>
      </p:grpSpPr>
      <p:pic>
        <p:nvPicPr>
          <p:cNvPr id="358" name="Google Shape;358;p47"/>
          <p:cNvPicPr preferRelativeResize="0"/>
          <p:nvPr/>
        </p:nvPicPr>
        <p:blipFill>
          <a:blip r:embed="rId3">
            <a:alphaModFix/>
          </a:blip>
          <a:stretch>
            <a:fillRect/>
          </a:stretch>
        </p:blipFill>
        <p:spPr>
          <a:xfrm>
            <a:off x="4164875" y="1019675"/>
            <a:ext cx="4571600" cy="2928451"/>
          </a:xfrm>
          <a:prstGeom prst="rect">
            <a:avLst/>
          </a:prstGeom>
          <a:noFill/>
          <a:ln>
            <a:noFill/>
          </a:ln>
        </p:spPr>
      </p:pic>
      <p:sp>
        <p:nvSpPr>
          <p:cNvPr id="359" name="Google Shape;359;p47"/>
          <p:cNvSpPr txBox="1"/>
          <p:nvPr/>
        </p:nvSpPr>
        <p:spPr>
          <a:xfrm>
            <a:off x="4572000" y="4555875"/>
            <a:ext cx="4120500" cy="9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GB" sz="1200">
                <a:solidFill>
                  <a:srgbClr val="A59FB9"/>
                </a:solidFill>
                <a:latin typeface="Archivo"/>
                <a:ea typeface="Archivo"/>
                <a:cs typeface="Archivo"/>
                <a:sym typeface="Archivo"/>
              </a:rPr>
              <a:t>Vulekamali Terms of Reference</a:t>
            </a:r>
            <a:endParaRPr>
              <a:solidFill>
                <a:srgbClr val="A59FB9"/>
              </a:solidFill>
              <a:latin typeface="Poppins Light"/>
              <a:ea typeface="Poppins Light"/>
              <a:cs typeface="Poppins Light"/>
              <a:sym typeface="Poppins Light"/>
            </a:endParaRPr>
          </a:p>
        </p:txBody>
      </p:sp>
      <p:pic>
        <p:nvPicPr>
          <p:cNvPr id="360" name="Google Shape;360;p47"/>
          <p:cNvPicPr preferRelativeResize="0"/>
          <p:nvPr/>
        </p:nvPicPr>
        <p:blipFill>
          <a:blip r:embed="rId4">
            <a:alphaModFix/>
          </a:blip>
          <a:stretch>
            <a:fillRect/>
          </a:stretch>
        </p:blipFill>
        <p:spPr>
          <a:xfrm>
            <a:off x="6508267" y="-1069175"/>
            <a:ext cx="2533008" cy="2354899"/>
          </a:xfrm>
          <a:prstGeom prst="rect">
            <a:avLst/>
          </a:prstGeom>
          <a:noFill/>
          <a:ln>
            <a:noFill/>
          </a:ln>
        </p:spPr>
      </p:pic>
      <p:pic>
        <p:nvPicPr>
          <p:cNvPr id="361" name="Google Shape;361;p47"/>
          <p:cNvPicPr preferRelativeResize="0"/>
          <p:nvPr/>
        </p:nvPicPr>
        <p:blipFill>
          <a:blip r:embed="rId5">
            <a:alphaModFix/>
          </a:blip>
          <a:stretch>
            <a:fillRect/>
          </a:stretch>
        </p:blipFill>
        <p:spPr>
          <a:xfrm>
            <a:off x="276936" y="3988288"/>
            <a:ext cx="1584011" cy="2126968"/>
          </a:xfrm>
          <a:prstGeom prst="rect">
            <a:avLst/>
          </a:prstGeom>
          <a:noFill/>
          <a:ln>
            <a:noFill/>
          </a:ln>
        </p:spPr>
      </p:pic>
      <p:pic>
        <p:nvPicPr>
          <p:cNvPr id="362" name="Google Shape;362;p47"/>
          <p:cNvPicPr preferRelativeResize="0"/>
          <p:nvPr/>
        </p:nvPicPr>
        <p:blipFill>
          <a:blip r:embed="rId6">
            <a:alphaModFix/>
          </a:blip>
          <a:stretch>
            <a:fillRect/>
          </a:stretch>
        </p:blipFill>
        <p:spPr>
          <a:xfrm>
            <a:off x="7945653" y="2961645"/>
            <a:ext cx="2143333" cy="2126968"/>
          </a:xfrm>
          <a:prstGeom prst="rect">
            <a:avLst/>
          </a:prstGeom>
          <a:noFill/>
          <a:ln>
            <a:noFill/>
          </a:ln>
        </p:spPr>
      </p:pic>
      <p:sp>
        <p:nvSpPr>
          <p:cNvPr id="363" name="Google Shape;363;p47"/>
          <p:cNvSpPr txBox="1"/>
          <p:nvPr/>
        </p:nvSpPr>
        <p:spPr>
          <a:xfrm>
            <a:off x="751725" y="2571650"/>
            <a:ext cx="3265800" cy="17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Payment approval</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Legal requirements</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Grant, Contractual requirements</a:t>
            </a:r>
            <a:endParaRPr>
              <a:solidFill>
                <a:srgbClr val="00B451"/>
              </a:solidFill>
              <a:latin typeface="Poppins Light"/>
              <a:ea typeface="Poppins Light"/>
              <a:cs typeface="Poppins Light"/>
              <a:sym typeface="Poppins Light"/>
            </a:endParaRPr>
          </a:p>
        </p:txBody>
      </p:sp>
      <p:sp>
        <p:nvSpPr>
          <p:cNvPr id="364" name="Google Shape;364;p47"/>
          <p:cNvSpPr txBox="1"/>
          <p:nvPr/>
        </p:nvSpPr>
        <p:spPr>
          <a:xfrm>
            <a:off x="751725" y="2181850"/>
            <a:ext cx="38202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Compliance</a:t>
            </a:r>
            <a:endParaRPr sz="2200">
              <a:solidFill>
                <a:srgbClr val="25215D"/>
              </a:solidFill>
              <a:latin typeface="Poppins Medium"/>
              <a:ea typeface="Poppins Medium"/>
              <a:cs typeface="Poppins Medium"/>
              <a:sym typeface="Poppins Medium"/>
            </a:endParaRPr>
          </a:p>
        </p:txBody>
      </p:sp>
      <p:pic>
        <p:nvPicPr>
          <p:cNvPr id="365" name="Google Shape;365;p47"/>
          <p:cNvPicPr preferRelativeResize="0"/>
          <p:nvPr/>
        </p:nvPicPr>
        <p:blipFill>
          <a:blip r:embed="rId7">
            <a:alphaModFix/>
          </a:blip>
          <a:stretch>
            <a:fillRect/>
          </a:stretch>
        </p:blipFill>
        <p:spPr>
          <a:xfrm rot="1246493">
            <a:off x="162869" y="-1665120"/>
            <a:ext cx="3125511" cy="378206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9" name="Shape 369"/>
        <p:cNvGrpSpPr/>
        <p:nvPr/>
      </p:nvGrpSpPr>
      <p:grpSpPr>
        <a:xfrm>
          <a:off x="0" y="0"/>
          <a:ext cx="0" cy="0"/>
          <a:chOff x="0" y="0"/>
          <a:chExt cx="0" cy="0"/>
        </a:xfrm>
      </p:grpSpPr>
      <p:pic>
        <p:nvPicPr>
          <p:cNvPr id="370" name="Google Shape;370;p48"/>
          <p:cNvPicPr preferRelativeResize="0"/>
          <p:nvPr/>
        </p:nvPicPr>
        <p:blipFill>
          <a:blip r:embed="rId3">
            <a:alphaModFix/>
          </a:blip>
          <a:stretch>
            <a:fillRect/>
          </a:stretch>
        </p:blipFill>
        <p:spPr>
          <a:xfrm>
            <a:off x="4473775" y="644556"/>
            <a:ext cx="4316950" cy="3430469"/>
          </a:xfrm>
          <a:prstGeom prst="rect">
            <a:avLst/>
          </a:prstGeom>
          <a:noFill/>
          <a:ln cap="flat" cmpd="sng" w="9525">
            <a:solidFill>
              <a:srgbClr val="666666"/>
            </a:solidFill>
            <a:prstDash val="solid"/>
            <a:round/>
            <a:headEnd len="sm" w="sm" type="none"/>
            <a:tailEnd len="sm" w="sm" type="none"/>
          </a:ln>
        </p:spPr>
      </p:pic>
      <p:sp>
        <p:nvSpPr>
          <p:cNvPr id="371" name="Google Shape;371;p48"/>
          <p:cNvSpPr txBox="1"/>
          <p:nvPr/>
        </p:nvSpPr>
        <p:spPr>
          <a:xfrm>
            <a:off x="4572000" y="4555875"/>
            <a:ext cx="4120500" cy="9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GB" sz="1200">
                <a:solidFill>
                  <a:srgbClr val="A59FB9"/>
                </a:solidFill>
                <a:latin typeface="Archivo"/>
                <a:ea typeface="Archivo"/>
                <a:cs typeface="Archivo"/>
                <a:sym typeface="Archivo"/>
              </a:rPr>
              <a:t>Government procurement guide</a:t>
            </a:r>
            <a:endParaRPr>
              <a:solidFill>
                <a:srgbClr val="A59FB9"/>
              </a:solidFill>
              <a:latin typeface="Poppins Light"/>
              <a:ea typeface="Poppins Light"/>
              <a:cs typeface="Poppins Light"/>
              <a:sym typeface="Poppins Light"/>
            </a:endParaRPr>
          </a:p>
        </p:txBody>
      </p:sp>
      <p:pic>
        <p:nvPicPr>
          <p:cNvPr id="372" name="Google Shape;372;p48"/>
          <p:cNvPicPr preferRelativeResize="0"/>
          <p:nvPr/>
        </p:nvPicPr>
        <p:blipFill>
          <a:blip r:embed="rId4">
            <a:alphaModFix/>
          </a:blip>
          <a:stretch>
            <a:fillRect/>
          </a:stretch>
        </p:blipFill>
        <p:spPr>
          <a:xfrm>
            <a:off x="6508267" y="-1069175"/>
            <a:ext cx="2533008" cy="2354899"/>
          </a:xfrm>
          <a:prstGeom prst="rect">
            <a:avLst/>
          </a:prstGeom>
          <a:noFill/>
          <a:ln>
            <a:noFill/>
          </a:ln>
        </p:spPr>
      </p:pic>
      <p:pic>
        <p:nvPicPr>
          <p:cNvPr id="373" name="Google Shape;373;p48"/>
          <p:cNvPicPr preferRelativeResize="0"/>
          <p:nvPr/>
        </p:nvPicPr>
        <p:blipFill>
          <a:blip r:embed="rId5">
            <a:alphaModFix/>
          </a:blip>
          <a:stretch>
            <a:fillRect/>
          </a:stretch>
        </p:blipFill>
        <p:spPr>
          <a:xfrm>
            <a:off x="276936" y="3988288"/>
            <a:ext cx="1584011" cy="2126968"/>
          </a:xfrm>
          <a:prstGeom prst="rect">
            <a:avLst/>
          </a:prstGeom>
          <a:noFill/>
          <a:ln>
            <a:noFill/>
          </a:ln>
        </p:spPr>
      </p:pic>
      <p:pic>
        <p:nvPicPr>
          <p:cNvPr id="374" name="Google Shape;374;p48"/>
          <p:cNvPicPr preferRelativeResize="0"/>
          <p:nvPr/>
        </p:nvPicPr>
        <p:blipFill>
          <a:blip r:embed="rId6">
            <a:alphaModFix/>
          </a:blip>
          <a:stretch>
            <a:fillRect/>
          </a:stretch>
        </p:blipFill>
        <p:spPr>
          <a:xfrm>
            <a:off x="7945653" y="2961645"/>
            <a:ext cx="2143333" cy="2126968"/>
          </a:xfrm>
          <a:prstGeom prst="rect">
            <a:avLst/>
          </a:prstGeom>
          <a:noFill/>
          <a:ln>
            <a:noFill/>
          </a:ln>
        </p:spPr>
      </p:pic>
      <p:sp>
        <p:nvSpPr>
          <p:cNvPr id="375" name="Google Shape;375;p48"/>
          <p:cNvSpPr txBox="1"/>
          <p:nvPr/>
        </p:nvSpPr>
        <p:spPr>
          <a:xfrm>
            <a:off x="751725" y="2571650"/>
            <a:ext cx="2644200" cy="15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Guides</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Tweets</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Video scripts</a:t>
            </a:r>
            <a:endParaRPr>
              <a:solidFill>
                <a:srgbClr val="00B451"/>
              </a:solidFill>
              <a:latin typeface="Poppins Light"/>
              <a:ea typeface="Poppins Light"/>
              <a:cs typeface="Poppins Light"/>
              <a:sym typeface="Poppins Light"/>
            </a:endParaRPr>
          </a:p>
        </p:txBody>
      </p:sp>
      <p:sp>
        <p:nvSpPr>
          <p:cNvPr id="376" name="Google Shape;376;p48"/>
          <p:cNvSpPr txBox="1"/>
          <p:nvPr/>
        </p:nvSpPr>
        <p:spPr>
          <a:xfrm>
            <a:off x="751725" y="2181850"/>
            <a:ext cx="38202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Create content</a:t>
            </a:r>
            <a:endParaRPr sz="2200">
              <a:solidFill>
                <a:srgbClr val="25215D"/>
              </a:solidFill>
              <a:latin typeface="Poppins Medium"/>
              <a:ea typeface="Poppins Medium"/>
              <a:cs typeface="Poppins Medium"/>
              <a:sym typeface="Poppins Medium"/>
            </a:endParaRPr>
          </a:p>
        </p:txBody>
      </p:sp>
      <p:pic>
        <p:nvPicPr>
          <p:cNvPr id="377" name="Google Shape;377;p48"/>
          <p:cNvPicPr preferRelativeResize="0"/>
          <p:nvPr/>
        </p:nvPicPr>
        <p:blipFill>
          <a:blip r:embed="rId7">
            <a:alphaModFix/>
          </a:blip>
          <a:stretch>
            <a:fillRect/>
          </a:stretch>
        </p:blipFill>
        <p:spPr>
          <a:xfrm rot="1246493">
            <a:off x="162869" y="-1665120"/>
            <a:ext cx="3125511" cy="378206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1" name="Shape 381"/>
        <p:cNvGrpSpPr/>
        <p:nvPr/>
      </p:nvGrpSpPr>
      <p:grpSpPr>
        <a:xfrm>
          <a:off x="0" y="0"/>
          <a:ext cx="0" cy="0"/>
          <a:chOff x="0" y="0"/>
          <a:chExt cx="0" cy="0"/>
        </a:xfrm>
      </p:grpSpPr>
      <p:sp>
        <p:nvSpPr>
          <p:cNvPr id="382" name="Google Shape;382;p49"/>
          <p:cNvSpPr txBox="1"/>
          <p:nvPr/>
        </p:nvSpPr>
        <p:spPr>
          <a:xfrm>
            <a:off x="4572000" y="4555875"/>
            <a:ext cx="4120500" cy="9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GB" sz="1200">
                <a:solidFill>
                  <a:srgbClr val="A59FB9"/>
                </a:solidFill>
                <a:latin typeface="Archivo"/>
                <a:ea typeface="Archivo"/>
                <a:cs typeface="Archivo"/>
                <a:sym typeface="Archivo"/>
              </a:rPr>
              <a:t>MFMA website not in Google search results</a:t>
            </a:r>
            <a:endParaRPr>
              <a:solidFill>
                <a:srgbClr val="A59FB9"/>
              </a:solidFill>
              <a:latin typeface="Poppins Light"/>
              <a:ea typeface="Poppins Light"/>
              <a:cs typeface="Poppins Light"/>
              <a:sym typeface="Poppins Light"/>
            </a:endParaRPr>
          </a:p>
        </p:txBody>
      </p:sp>
      <p:pic>
        <p:nvPicPr>
          <p:cNvPr id="383" name="Google Shape;383;p49"/>
          <p:cNvPicPr preferRelativeResize="0"/>
          <p:nvPr/>
        </p:nvPicPr>
        <p:blipFill>
          <a:blip r:embed="rId3">
            <a:alphaModFix/>
          </a:blip>
          <a:stretch>
            <a:fillRect/>
          </a:stretch>
        </p:blipFill>
        <p:spPr>
          <a:xfrm>
            <a:off x="6508267" y="-1069175"/>
            <a:ext cx="2533008" cy="2354899"/>
          </a:xfrm>
          <a:prstGeom prst="rect">
            <a:avLst/>
          </a:prstGeom>
          <a:noFill/>
          <a:ln>
            <a:noFill/>
          </a:ln>
        </p:spPr>
      </p:pic>
      <p:pic>
        <p:nvPicPr>
          <p:cNvPr id="384" name="Google Shape;384;p49"/>
          <p:cNvPicPr preferRelativeResize="0"/>
          <p:nvPr/>
        </p:nvPicPr>
        <p:blipFill>
          <a:blip r:embed="rId4">
            <a:alphaModFix/>
          </a:blip>
          <a:stretch>
            <a:fillRect/>
          </a:stretch>
        </p:blipFill>
        <p:spPr>
          <a:xfrm>
            <a:off x="276936" y="3988288"/>
            <a:ext cx="1584011" cy="2126968"/>
          </a:xfrm>
          <a:prstGeom prst="rect">
            <a:avLst/>
          </a:prstGeom>
          <a:noFill/>
          <a:ln>
            <a:noFill/>
          </a:ln>
        </p:spPr>
      </p:pic>
      <p:pic>
        <p:nvPicPr>
          <p:cNvPr id="385" name="Google Shape;385;p49"/>
          <p:cNvPicPr preferRelativeResize="0"/>
          <p:nvPr/>
        </p:nvPicPr>
        <p:blipFill>
          <a:blip r:embed="rId5">
            <a:alphaModFix/>
          </a:blip>
          <a:stretch>
            <a:fillRect/>
          </a:stretch>
        </p:blipFill>
        <p:spPr>
          <a:xfrm>
            <a:off x="7945653" y="2961645"/>
            <a:ext cx="2143333" cy="2126968"/>
          </a:xfrm>
          <a:prstGeom prst="rect">
            <a:avLst/>
          </a:prstGeom>
          <a:noFill/>
          <a:ln>
            <a:noFill/>
          </a:ln>
        </p:spPr>
      </p:pic>
      <p:sp>
        <p:nvSpPr>
          <p:cNvPr id="386" name="Google Shape;386;p49"/>
          <p:cNvSpPr txBox="1"/>
          <p:nvPr/>
        </p:nvSpPr>
        <p:spPr>
          <a:xfrm>
            <a:off x="751725" y="2571650"/>
            <a:ext cx="3238800" cy="17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Can you produce a video?</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Can you use twitter effectively?</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Can you put a booklet together?</a:t>
            </a:r>
            <a:endParaRPr>
              <a:solidFill>
                <a:srgbClr val="00B451"/>
              </a:solidFill>
              <a:latin typeface="Poppins Light"/>
              <a:ea typeface="Poppins Light"/>
              <a:cs typeface="Poppins Light"/>
              <a:sym typeface="Poppins Light"/>
            </a:endParaRPr>
          </a:p>
        </p:txBody>
      </p:sp>
      <p:sp>
        <p:nvSpPr>
          <p:cNvPr id="387" name="Google Shape;387;p49"/>
          <p:cNvSpPr txBox="1"/>
          <p:nvPr/>
        </p:nvSpPr>
        <p:spPr>
          <a:xfrm>
            <a:off x="751725" y="2181850"/>
            <a:ext cx="38202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Medium expertise</a:t>
            </a:r>
            <a:endParaRPr sz="2200">
              <a:solidFill>
                <a:srgbClr val="25215D"/>
              </a:solidFill>
              <a:latin typeface="Poppins Medium"/>
              <a:ea typeface="Poppins Medium"/>
              <a:cs typeface="Poppins Medium"/>
              <a:sym typeface="Poppins Medium"/>
            </a:endParaRPr>
          </a:p>
        </p:txBody>
      </p:sp>
      <p:pic>
        <p:nvPicPr>
          <p:cNvPr id="388" name="Google Shape;388;p49"/>
          <p:cNvPicPr preferRelativeResize="0"/>
          <p:nvPr/>
        </p:nvPicPr>
        <p:blipFill>
          <a:blip r:embed="rId6">
            <a:alphaModFix/>
          </a:blip>
          <a:stretch>
            <a:fillRect/>
          </a:stretch>
        </p:blipFill>
        <p:spPr>
          <a:xfrm rot="1246493">
            <a:off x="162869" y="-1665120"/>
            <a:ext cx="3125511" cy="3782067"/>
          </a:xfrm>
          <a:prstGeom prst="rect">
            <a:avLst/>
          </a:prstGeom>
          <a:noFill/>
          <a:ln>
            <a:noFill/>
          </a:ln>
        </p:spPr>
      </p:pic>
      <p:pic>
        <p:nvPicPr>
          <p:cNvPr id="389" name="Google Shape;389;p49"/>
          <p:cNvPicPr preferRelativeResize="0"/>
          <p:nvPr/>
        </p:nvPicPr>
        <p:blipFill>
          <a:blip r:embed="rId7">
            <a:alphaModFix/>
          </a:blip>
          <a:stretch>
            <a:fillRect/>
          </a:stretch>
        </p:blipFill>
        <p:spPr>
          <a:xfrm>
            <a:off x="4361700" y="494797"/>
            <a:ext cx="2625675" cy="3718475"/>
          </a:xfrm>
          <a:prstGeom prst="rect">
            <a:avLst/>
          </a:prstGeom>
          <a:noFill/>
          <a:ln cap="flat" cmpd="sng" w="9525">
            <a:solidFill>
              <a:srgbClr val="B7B7B7"/>
            </a:solidFill>
            <a:prstDash val="solid"/>
            <a:round/>
            <a:headEnd len="sm" w="sm" type="none"/>
            <a:tailEnd len="sm" w="sm" type="none"/>
          </a:ln>
        </p:spPr>
      </p:pic>
      <p:pic>
        <p:nvPicPr>
          <p:cNvPr id="390" name="Google Shape;390;p49"/>
          <p:cNvPicPr preferRelativeResize="0"/>
          <p:nvPr/>
        </p:nvPicPr>
        <p:blipFill>
          <a:blip r:embed="rId8">
            <a:alphaModFix/>
          </a:blip>
          <a:stretch>
            <a:fillRect/>
          </a:stretch>
        </p:blipFill>
        <p:spPr>
          <a:xfrm>
            <a:off x="6247722" y="3180200"/>
            <a:ext cx="2195953" cy="1375675"/>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4" name="Shape 394"/>
        <p:cNvGrpSpPr/>
        <p:nvPr/>
      </p:nvGrpSpPr>
      <p:grpSpPr>
        <a:xfrm>
          <a:off x="0" y="0"/>
          <a:ext cx="0" cy="0"/>
          <a:chOff x="0" y="0"/>
          <a:chExt cx="0" cy="0"/>
        </a:xfrm>
      </p:grpSpPr>
      <p:pic>
        <p:nvPicPr>
          <p:cNvPr id="395" name="Google Shape;395;p50"/>
          <p:cNvPicPr preferRelativeResize="0"/>
          <p:nvPr/>
        </p:nvPicPr>
        <p:blipFill>
          <a:blip r:embed="rId3">
            <a:alphaModFix/>
          </a:blip>
          <a:stretch>
            <a:fillRect/>
          </a:stretch>
        </p:blipFill>
        <p:spPr>
          <a:xfrm>
            <a:off x="4013115" y="1433525"/>
            <a:ext cx="4768935" cy="2354900"/>
          </a:xfrm>
          <a:prstGeom prst="rect">
            <a:avLst/>
          </a:prstGeom>
          <a:noFill/>
          <a:ln cap="flat" cmpd="sng" w="9525">
            <a:solidFill>
              <a:srgbClr val="666666"/>
            </a:solidFill>
            <a:prstDash val="solid"/>
            <a:round/>
            <a:headEnd len="sm" w="sm" type="none"/>
            <a:tailEnd len="sm" w="sm" type="none"/>
          </a:ln>
        </p:spPr>
      </p:pic>
      <p:sp>
        <p:nvSpPr>
          <p:cNvPr id="396" name="Google Shape;396;p50"/>
          <p:cNvSpPr txBox="1"/>
          <p:nvPr/>
        </p:nvSpPr>
        <p:spPr>
          <a:xfrm>
            <a:off x="4572000" y="4555875"/>
            <a:ext cx="4120500" cy="9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GB" sz="1200">
                <a:solidFill>
                  <a:srgbClr val="A59FB9"/>
                </a:solidFill>
                <a:latin typeface="Archivo"/>
                <a:ea typeface="Archivo"/>
                <a:cs typeface="Archivo"/>
                <a:sym typeface="Archivo"/>
              </a:rPr>
              <a:t>“Section 32” means “In-year reporting”</a:t>
            </a:r>
            <a:endParaRPr>
              <a:solidFill>
                <a:srgbClr val="A59FB9"/>
              </a:solidFill>
              <a:latin typeface="Poppins Light"/>
              <a:ea typeface="Poppins Light"/>
              <a:cs typeface="Poppins Light"/>
              <a:sym typeface="Poppins Light"/>
            </a:endParaRPr>
          </a:p>
        </p:txBody>
      </p:sp>
      <p:pic>
        <p:nvPicPr>
          <p:cNvPr id="397" name="Google Shape;397;p50"/>
          <p:cNvPicPr preferRelativeResize="0"/>
          <p:nvPr/>
        </p:nvPicPr>
        <p:blipFill>
          <a:blip r:embed="rId4">
            <a:alphaModFix/>
          </a:blip>
          <a:stretch>
            <a:fillRect/>
          </a:stretch>
        </p:blipFill>
        <p:spPr>
          <a:xfrm>
            <a:off x="6508267" y="-1069175"/>
            <a:ext cx="2533008" cy="2354899"/>
          </a:xfrm>
          <a:prstGeom prst="rect">
            <a:avLst/>
          </a:prstGeom>
          <a:noFill/>
          <a:ln>
            <a:noFill/>
          </a:ln>
        </p:spPr>
      </p:pic>
      <p:pic>
        <p:nvPicPr>
          <p:cNvPr id="398" name="Google Shape;398;p50"/>
          <p:cNvPicPr preferRelativeResize="0"/>
          <p:nvPr/>
        </p:nvPicPr>
        <p:blipFill>
          <a:blip r:embed="rId5">
            <a:alphaModFix/>
          </a:blip>
          <a:stretch>
            <a:fillRect/>
          </a:stretch>
        </p:blipFill>
        <p:spPr>
          <a:xfrm>
            <a:off x="276936" y="3988288"/>
            <a:ext cx="1584011" cy="2126968"/>
          </a:xfrm>
          <a:prstGeom prst="rect">
            <a:avLst/>
          </a:prstGeom>
          <a:noFill/>
          <a:ln>
            <a:noFill/>
          </a:ln>
        </p:spPr>
      </p:pic>
      <p:pic>
        <p:nvPicPr>
          <p:cNvPr id="399" name="Google Shape;399;p50"/>
          <p:cNvPicPr preferRelativeResize="0"/>
          <p:nvPr/>
        </p:nvPicPr>
        <p:blipFill>
          <a:blip r:embed="rId6">
            <a:alphaModFix/>
          </a:blip>
          <a:stretch>
            <a:fillRect/>
          </a:stretch>
        </p:blipFill>
        <p:spPr>
          <a:xfrm>
            <a:off x="7945653" y="2961645"/>
            <a:ext cx="2143333" cy="2126968"/>
          </a:xfrm>
          <a:prstGeom prst="rect">
            <a:avLst/>
          </a:prstGeom>
          <a:noFill/>
          <a:ln>
            <a:noFill/>
          </a:ln>
        </p:spPr>
      </p:pic>
      <p:sp>
        <p:nvSpPr>
          <p:cNvPr id="400" name="Google Shape;400;p50"/>
          <p:cNvSpPr txBox="1"/>
          <p:nvPr/>
        </p:nvSpPr>
        <p:spPr>
          <a:xfrm>
            <a:off x="751725" y="2571650"/>
            <a:ext cx="3420300" cy="15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Language the user will understand</a:t>
            </a:r>
            <a:br>
              <a:rPr lang="en-GB">
                <a:solidFill>
                  <a:srgbClr val="00B451"/>
                </a:solidFill>
                <a:latin typeface="Poppins Light"/>
                <a:ea typeface="Poppins Light"/>
                <a:cs typeface="Poppins Light"/>
                <a:sym typeface="Poppins Light"/>
              </a:rPr>
            </a:br>
            <a:br>
              <a:rPr lang="en-GB">
                <a:solidFill>
                  <a:srgbClr val="00B451"/>
                </a:solidFill>
                <a:latin typeface="Poppins Light"/>
                <a:ea typeface="Poppins Light"/>
                <a:cs typeface="Poppins Light"/>
                <a:sym typeface="Poppins Light"/>
              </a:rPr>
            </a:br>
            <a:r>
              <a:rPr lang="en-GB">
                <a:solidFill>
                  <a:srgbClr val="00B451"/>
                </a:solidFill>
                <a:latin typeface="Poppins Light"/>
                <a:ea typeface="Poppins Light"/>
                <a:cs typeface="Poppins Light"/>
                <a:sym typeface="Poppins Light"/>
              </a:rPr>
              <a:t>Technical terms</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Definitions</a:t>
            </a:r>
            <a:endParaRPr>
              <a:solidFill>
                <a:srgbClr val="00B451"/>
              </a:solidFill>
              <a:latin typeface="Poppins Light"/>
              <a:ea typeface="Poppins Light"/>
              <a:cs typeface="Poppins Light"/>
              <a:sym typeface="Poppins Light"/>
            </a:endParaRPr>
          </a:p>
        </p:txBody>
      </p:sp>
      <p:sp>
        <p:nvSpPr>
          <p:cNvPr id="401" name="Google Shape;401;p50"/>
          <p:cNvSpPr txBox="1"/>
          <p:nvPr/>
        </p:nvSpPr>
        <p:spPr>
          <a:xfrm>
            <a:off x="751725" y="2181850"/>
            <a:ext cx="38202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Write for the user</a:t>
            </a:r>
            <a:endParaRPr sz="2200">
              <a:solidFill>
                <a:srgbClr val="25215D"/>
              </a:solidFill>
              <a:latin typeface="Poppins Medium"/>
              <a:ea typeface="Poppins Medium"/>
              <a:cs typeface="Poppins Medium"/>
              <a:sym typeface="Poppins Medium"/>
            </a:endParaRPr>
          </a:p>
        </p:txBody>
      </p:sp>
      <p:pic>
        <p:nvPicPr>
          <p:cNvPr id="402" name="Google Shape;402;p50"/>
          <p:cNvPicPr preferRelativeResize="0"/>
          <p:nvPr/>
        </p:nvPicPr>
        <p:blipFill>
          <a:blip r:embed="rId7">
            <a:alphaModFix/>
          </a:blip>
          <a:stretch>
            <a:fillRect/>
          </a:stretch>
        </p:blipFill>
        <p:spPr>
          <a:xfrm rot="1246493">
            <a:off x="162869" y="-1665120"/>
            <a:ext cx="3125511" cy="378206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6" name="Shape 406"/>
        <p:cNvGrpSpPr/>
        <p:nvPr/>
      </p:nvGrpSpPr>
      <p:grpSpPr>
        <a:xfrm>
          <a:off x="0" y="0"/>
          <a:ext cx="0" cy="0"/>
          <a:chOff x="0" y="0"/>
          <a:chExt cx="0" cy="0"/>
        </a:xfrm>
      </p:grpSpPr>
      <p:pic>
        <p:nvPicPr>
          <p:cNvPr id="407" name="Google Shape;407;p51"/>
          <p:cNvPicPr preferRelativeResize="0"/>
          <p:nvPr/>
        </p:nvPicPr>
        <p:blipFill>
          <a:blip r:embed="rId3">
            <a:alphaModFix/>
          </a:blip>
          <a:stretch>
            <a:fillRect/>
          </a:stretch>
        </p:blipFill>
        <p:spPr>
          <a:xfrm>
            <a:off x="4390877" y="847463"/>
            <a:ext cx="4377824" cy="3392275"/>
          </a:xfrm>
          <a:prstGeom prst="rect">
            <a:avLst/>
          </a:prstGeom>
          <a:noFill/>
          <a:ln cap="flat" cmpd="sng" w="9525">
            <a:solidFill>
              <a:srgbClr val="D9D9D9"/>
            </a:solidFill>
            <a:prstDash val="solid"/>
            <a:round/>
            <a:headEnd len="sm" w="sm" type="none"/>
            <a:tailEnd len="sm" w="sm" type="none"/>
          </a:ln>
        </p:spPr>
      </p:pic>
      <p:sp>
        <p:nvSpPr>
          <p:cNvPr id="408" name="Google Shape;408;p51"/>
          <p:cNvSpPr txBox="1"/>
          <p:nvPr/>
        </p:nvSpPr>
        <p:spPr>
          <a:xfrm>
            <a:off x="4572000" y="4555875"/>
            <a:ext cx="4120500" cy="9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GB" sz="1200">
                <a:solidFill>
                  <a:srgbClr val="A59FB9"/>
                </a:solidFill>
                <a:latin typeface="Archivo"/>
                <a:ea typeface="Archivo"/>
                <a:cs typeface="Archivo"/>
                <a:sym typeface="Archivo"/>
              </a:rPr>
              <a:t>Will anyone notice when it’s gone?</a:t>
            </a:r>
            <a:endParaRPr>
              <a:solidFill>
                <a:srgbClr val="A59FB9"/>
              </a:solidFill>
              <a:latin typeface="Poppins Light"/>
              <a:ea typeface="Poppins Light"/>
              <a:cs typeface="Poppins Light"/>
              <a:sym typeface="Poppins Light"/>
            </a:endParaRPr>
          </a:p>
        </p:txBody>
      </p:sp>
      <p:pic>
        <p:nvPicPr>
          <p:cNvPr id="409" name="Google Shape;409;p51"/>
          <p:cNvPicPr preferRelativeResize="0"/>
          <p:nvPr/>
        </p:nvPicPr>
        <p:blipFill>
          <a:blip r:embed="rId4">
            <a:alphaModFix/>
          </a:blip>
          <a:stretch>
            <a:fillRect/>
          </a:stretch>
        </p:blipFill>
        <p:spPr>
          <a:xfrm>
            <a:off x="6508267" y="-1069175"/>
            <a:ext cx="2533008" cy="2354899"/>
          </a:xfrm>
          <a:prstGeom prst="rect">
            <a:avLst/>
          </a:prstGeom>
          <a:noFill/>
          <a:ln>
            <a:noFill/>
          </a:ln>
        </p:spPr>
      </p:pic>
      <p:pic>
        <p:nvPicPr>
          <p:cNvPr id="410" name="Google Shape;410;p51"/>
          <p:cNvPicPr preferRelativeResize="0"/>
          <p:nvPr/>
        </p:nvPicPr>
        <p:blipFill>
          <a:blip r:embed="rId5">
            <a:alphaModFix/>
          </a:blip>
          <a:stretch>
            <a:fillRect/>
          </a:stretch>
        </p:blipFill>
        <p:spPr>
          <a:xfrm>
            <a:off x="276936" y="3988288"/>
            <a:ext cx="1584011" cy="2126968"/>
          </a:xfrm>
          <a:prstGeom prst="rect">
            <a:avLst/>
          </a:prstGeom>
          <a:noFill/>
          <a:ln>
            <a:noFill/>
          </a:ln>
        </p:spPr>
      </p:pic>
      <p:pic>
        <p:nvPicPr>
          <p:cNvPr id="411" name="Google Shape;411;p51"/>
          <p:cNvPicPr preferRelativeResize="0"/>
          <p:nvPr/>
        </p:nvPicPr>
        <p:blipFill>
          <a:blip r:embed="rId6">
            <a:alphaModFix/>
          </a:blip>
          <a:stretch>
            <a:fillRect/>
          </a:stretch>
        </p:blipFill>
        <p:spPr>
          <a:xfrm>
            <a:off x="7945653" y="2961645"/>
            <a:ext cx="2143333" cy="2126968"/>
          </a:xfrm>
          <a:prstGeom prst="rect">
            <a:avLst/>
          </a:prstGeom>
          <a:noFill/>
          <a:ln>
            <a:noFill/>
          </a:ln>
        </p:spPr>
      </p:pic>
      <p:sp>
        <p:nvSpPr>
          <p:cNvPr id="412" name="Google Shape;412;p51"/>
          <p:cNvSpPr txBox="1"/>
          <p:nvPr/>
        </p:nvSpPr>
        <p:spPr>
          <a:xfrm>
            <a:off x="751725" y="2571650"/>
            <a:ext cx="3905400" cy="17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What does tech offer?</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What is the true cost? Incl Maintenance</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How stable, scalable, expandable?</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Is it still working?</a:t>
            </a:r>
            <a:endParaRPr>
              <a:solidFill>
                <a:srgbClr val="00B451"/>
              </a:solidFill>
              <a:latin typeface="Poppins Light"/>
              <a:ea typeface="Poppins Light"/>
              <a:cs typeface="Poppins Light"/>
              <a:sym typeface="Poppins Light"/>
            </a:endParaRPr>
          </a:p>
        </p:txBody>
      </p:sp>
      <p:sp>
        <p:nvSpPr>
          <p:cNvPr id="413" name="Google Shape;413;p51"/>
          <p:cNvSpPr txBox="1"/>
          <p:nvPr/>
        </p:nvSpPr>
        <p:spPr>
          <a:xfrm>
            <a:off x="751725" y="2181850"/>
            <a:ext cx="38202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Technical leadership</a:t>
            </a:r>
            <a:endParaRPr sz="2200">
              <a:solidFill>
                <a:srgbClr val="25215D"/>
              </a:solidFill>
              <a:latin typeface="Poppins Medium"/>
              <a:ea typeface="Poppins Medium"/>
              <a:cs typeface="Poppins Medium"/>
              <a:sym typeface="Poppins Medium"/>
            </a:endParaRPr>
          </a:p>
        </p:txBody>
      </p:sp>
      <p:pic>
        <p:nvPicPr>
          <p:cNvPr id="414" name="Google Shape;414;p51"/>
          <p:cNvPicPr preferRelativeResize="0"/>
          <p:nvPr/>
        </p:nvPicPr>
        <p:blipFill>
          <a:blip r:embed="rId7">
            <a:alphaModFix/>
          </a:blip>
          <a:stretch>
            <a:fillRect/>
          </a:stretch>
        </p:blipFill>
        <p:spPr>
          <a:xfrm rot="1246493">
            <a:off x="162869" y="-1665120"/>
            <a:ext cx="3125511" cy="378206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8" name="Shape 418"/>
        <p:cNvGrpSpPr/>
        <p:nvPr/>
      </p:nvGrpSpPr>
      <p:grpSpPr>
        <a:xfrm>
          <a:off x="0" y="0"/>
          <a:ext cx="0" cy="0"/>
          <a:chOff x="0" y="0"/>
          <a:chExt cx="0" cy="0"/>
        </a:xfrm>
      </p:grpSpPr>
      <p:pic>
        <p:nvPicPr>
          <p:cNvPr id="419" name="Google Shape;419;p52"/>
          <p:cNvPicPr preferRelativeResize="0"/>
          <p:nvPr/>
        </p:nvPicPr>
        <p:blipFill>
          <a:blip r:embed="rId3">
            <a:alphaModFix/>
          </a:blip>
          <a:stretch>
            <a:fillRect/>
          </a:stretch>
        </p:blipFill>
        <p:spPr>
          <a:xfrm>
            <a:off x="4814659" y="853475"/>
            <a:ext cx="3820200" cy="3559856"/>
          </a:xfrm>
          <a:prstGeom prst="rect">
            <a:avLst/>
          </a:prstGeom>
          <a:noFill/>
          <a:ln>
            <a:noFill/>
          </a:ln>
        </p:spPr>
      </p:pic>
      <p:sp>
        <p:nvSpPr>
          <p:cNvPr id="420" name="Google Shape;420;p52"/>
          <p:cNvSpPr txBox="1"/>
          <p:nvPr/>
        </p:nvSpPr>
        <p:spPr>
          <a:xfrm>
            <a:off x="4572000" y="4555875"/>
            <a:ext cx="4120500" cy="9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GB" sz="1200">
                <a:solidFill>
                  <a:srgbClr val="A59FB9"/>
                </a:solidFill>
                <a:latin typeface="Archivo"/>
                <a:ea typeface="Archivo"/>
                <a:cs typeface="Archivo"/>
                <a:sym typeface="Archivo"/>
              </a:rPr>
              <a:t>Software code</a:t>
            </a:r>
            <a:endParaRPr>
              <a:solidFill>
                <a:srgbClr val="A59FB9"/>
              </a:solidFill>
              <a:latin typeface="Poppins Light"/>
              <a:ea typeface="Poppins Light"/>
              <a:cs typeface="Poppins Light"/>
              <a:sym typeface="Poppins Light"/>
            </a:endParaRPr>
          </a:p>
        </p:txBody>
      </p:sp>
      <p:pic>
        <p:nvPicPr>
          <p:cNvPr id="421" name="Google Shape;421;p52"/>
          <p:cNvPicPr preferRelativeResize="0"/>
          <p:nvPr/>
        </p:nvPicPr>
        <p:blipFill>
          <a:blip r:embed="rId4">
            <a:alphaModFix/>
          </a:blip>
          <a:stretch>
            <a:fillRect/>
          </a:stretch>
        </p:blipFill>
        <p:spPr>
          <a:xfrm>
            <a:off x="6508267" y="-1069175"/>
            <a:ext cx="2533008" cy="2354899"/>
          </a:xfrm>
          <a:prstGeom prst="rect">
            <a:avLst/>
          </a:prstGeom>
          <a:noFill/>
          <a:ln>
            <a:noFill/>
          </a:ln>
        </p:spPr>
      </p:pic>
      <p:pic>
        <p:nvPicPr>
          <p:cNvPr id="422" name="Google Shape;422;p52"/>
          <p:cNvPicPr preferRelativeResize="0"/>
          <p:nvPr/>
        </p:nvPicPr>
        <p:blipFill>
          <a:blip r:embed="rId5">
            <a:alphaModFix/>
          </a:blip>
          <a:stretch>
            <a:fillRect/>
          </a:stretch>
        </p:blipFill>
        <p:spPr>
          <a:xfrm>
            <a:off x="276936" y="3988288"/>
            <a:ext cx="1584011" cy="2126968"/>
          </a:xfrm>
          <a:prstGeom prst="rect">
            <a:avLst/>
          </a:prstGeom>
          <a:noFill/>
          <a:ln>
            <a:noFill/>
          </a:ln>
        </p:spPr>
      </p:pic>
      <p:pic>
        <p:nvPicPr>
          <p:cNvPr id="423" name="Google Shape;423;p52"/>
          <p:cNvPicPr preferRelativeResize="0"/>
          <p:nvPr/>
        </p:nvPicPr>
        <p:blipFill>
          <a:blip r:embed="rId6">
            <a:alphaModFix/>
          </a:blip>
          <a:stretch>
            <a:fillRect/>
          </a:stretch>
        </p:blipFill>
        <p:spPr>
          <a:xfrm>
            <a:off x="7945653" y="2961645"/>
            <a:ext cx="2143333" cy="2126968"/>
          </a:xfrm>
          <a:prstGeom prst="rect">
            <a:avLst/>
          </a:prstGeom>
          <a:noFill/>
          <a:ln>
            <a:noFill/>
          </a:ln>
        </p:spPr>
      </p:pic>
      <p:sp>
        <p:nvSpPr>
          <p:cNvPr id="424" name="Google Shape;424;p52"/>
          <p:cNvSpPr txBox="1"/>
          <p:nvPr/>
        </p:nvSpPr>
        <p:spPr>
          <a:xfrm>
            <a:off x="751725" y="2571650"/>
            <a:ext cx="71226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Frontend, Backend</a:t>
            </a:r>
            <a:endParaRPr>
              <a:solidFill>
                <a:srgbClr val="00B451"/>
              </a:solidFill>
              <a:latin typeface="Poppins Light"/>
              <a:ea typeface="Poppins Light"/>
              <a:cs typeface="Poppins Light"/>
              <a:sym typeface="Poppins Light"/>
            </a:endParaRPr>
          </a:p>
        </p:txBody>
      </p:sp>
      <p:sp>
        <p:nvSpPr>
          <p:cNvPr id="425" name="Google Shape;425;p52"/>
          <p:cNvSpPr txBox="1"/>
          <p:nvPr/>
        </p:nvSpPr>
        <p:spPr>
          <a:xfrm>
            <a:off x="751725" y="2181850"/>
            <a:ext cx="38202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Implement! Deploy!</a:t>
            </a:r>
            <a:endParaRPr sz="2200">
              <a:solidFill>
                <a:srgbClr val="25215D"/>
              </a:solidFill>
              <a:latin typeface="Poppins Medium"/>
              <a:ea typeface="Poppins Medium"/>
              <a:cs typeface="Poppins Medium"/>
              <a:sym typeface="Poppins Medium"/>
            </a:endParaRPr>
          </a:p>
        </p:txBody>
      </p:sp>
      <p:pic>
        <p:nvPicPr>
          <p:cNvPr id="426" name="Google Shape;426;p52"/>
          <p:cNvPicPr preferRelativeResize="0"/>
          <p:nvPr/>
        </p:nvPicPr>
        <p:blipFill>
          <a:blip r:embed="rId7">
            <a:alphaModFix/>
          </a:blip>
          <a:stretch>
            <a:fillRect/>
          </a:stretch>
        </p:blipFill>
        <p:spPr>
          <a:xfrm rot="1246493">
            <a:off x="162869" y="-1665120"/>
            <a:ext cx="3125511" cy="378206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 name="Shape 430"/>
        <p:cNvGrpSpPr/>
        <p:nvPr/>
      </p:nvGrpSpPr>
      <p:grpSpPr>
        <a:xfrm>
          <a:off x="0" y="0"/>
          <a:ext cx="0" cy="0"/>
          <a:chOff x="0" y="0"/>
          <a:chExt cx="0" cy="0"/>
        </a:xfrm>
      </p:grpSpPr>
      <p:pic>
        <p:nvPicPr>
          <p:cNvPr id="431" name="Google Shape;431;p53"/>
          <p:cNvPicPr preferRelativeResize="0"/>
          <p:nvPr/>
        </p:nvPicPr>
        <p:blipFill>
          <a:blip r:embed="rId3">
            <a:alphaModFix/>
          </a:blip>
          <a:stretch>
            <a:fillRect/>
          </a:stretch>
        </p:blipFill>
        <p:spPr>
          <a:xfrm>
            <a:off x="5656225" y="946524"/>
            <a:ext cx="2537700" cy="2965350"/>
          </a:xfrm>
          <a:prstGeom prst="rect">
            <a:avLst/>
          </a:prstGeom>
          <a:noFill/>
          <a:ln>
            <a:noFill/>
          </a:ln>
        </p:spPr>
      </p:pic>
      <p:sp>
        <p:nvSpPr>
          <p:cNvPr id="432" name="Google Shape;432;p53"/>
          <p:cNvSpPr txBox="1"/>
          <p:nvPr/>
        </p:nvSpPr>
        <p:spPr>
          <a:xfrm>
            <a:off x="4572000" y="4555875"/>
            <a:ext cx="4120500" cy="9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GB" sz="1200">
                <a:solidFill>
                  <a:srgbClr val="A59FB9"/>
                </a:solidFill>
                <a:latin typeface="Archivo"/>
                <a:ea typeface="Archivo"/>
                <a:cs typeface="Archivo"/>
                <a:sym typeface="Archivo"/>
              </a:rPr>
              <a:t>Local community group facebook page</a:t>
            </a:r>
            <a:endParaRPr>
              <a:solidFill>
                <a:srgbClr val="A59FB9"/>
              </a:solidFill>
              <a:latin typeface="Poppins Light"/>
              <a:ea typeface="Poppins Light"/>
              <a:cs typeface="Poppins Light"/>
              <a:sym typeface="Poppins Light"/>
            </a:endParaRPr>
          </a:p>
        </p:txBody>
      </p:sp>
      <p:pic>
        <p:nvPicPr>
          <p:cNvPr id="433" name="Google Shape;433;p53"/>
          <p:cNvPicPr preferRelativeResize="0"/>
          <p:nvPr/>
        </p:nvPicPr>
        <p:blipFill>
          <a:blip r:embed="rId4">
            <a:alphaModFix/>
          </a:blip>
          <a:stretch>
            <a:fillRect/>
          </a:stretch>
        </p:blipFill>
        <p:spPr>
          <a:xfrm>
            <a:off x="6508267" y="-1069175"/>
            <a:ext cx="2533008" cy="2354899"/>
          </a:xfrm>
          <a:prstGeom prst="rect">
            <a:avLst/>
          </a:prstGeom>
          <a:noFill/>
          <a:ln>
            <a:noFill/>
          </a:ln>
        </p:spPr>
      </p:pic>
      <p:pic>
        <p:nvPicPr>
          <p:cNvPr id="434" name="Google Shape;434;p53"/>
          <p:cNvPicPr preferRelativeResize="0"/>
          <p:nvPr/>
        </p:nvPicPr>
        <p:blipFill>
          <a:blip r:embed="rId5">
            <a:alphaModFix/>
          </a:blip>
          <a:stretch>
            <a:fillRect/>
          </a:stretch>
        </p:blipFill>
        <p:spPr>
          <a:xfrm>
            <a:off x="276936" y="3988288"/>
            <a:ext cx="1584011" cy="2126968"/>
          </a:xfrm>
          <a:prstGeom prst="rect">
            <a:avLst/>
          </a:prstGeom>
          <a:noFill/>
          <a:ln>
            <a:noFill/>
          </a:ln>
        </p:spPr>
      </p:pic>
      <p:pic>
        <p:nvPicPr>
          <p:cNvPr id="435" name="Google Shape;435;p53"/>
          <p:cNvPicPr preferRelativeResize="0"/>
          <p:nvPr/>
        </p:nvPicPr>
        <p:blipFill>
          <a:blip r:embed="rId6">
            <a:alphaModFix/>
          </a:blip>
          <a:stretch>
            <a:fillRect/>
          </a:stretch>
        </p:blipFill>
        <p:spPr>
          <a:xfrm>
            <a:off x="7945653" y="2961645"/>
            <a:ext cx="2143333" cy="2126968"/>
          </a:xfrm>
          <a:prstGeom prst="rect">
            <a:avLst/>
          </a:prstGeom>
          <a:noFill/>
          <a:ln>
            <a:noFill/>
          </a:ln>
        </p:spPr>
      </p:pic>
      <p:sp>
        <p:nvSpPr>
          <p:cNvPr id="436" name="Google Shape;436;p53"/>
          <p:cNvSpPr txBox="1"/>
          <p:nvPr/>
        </p:nvSpPr>
        <p:spPr>
          <a:xfrm>
            <a:off x="751725" y="2571650"/>
            <a:ext cx="3820200" cy="17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Respond to feedback</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Relate with members</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Facilitate discussion</a:t>
            </a:r>
            <a:endParaRPr>
              <a:solidFill>
                <a:srgbClr val="00B451"/>
              </a:solidFill>
              <a:latin typeface="Poppins Light"/>
              <a:ea typeface="Poppins Light"/>
              <a:cs typeface="Poppins Light"/>
              <a:sym typeface="Poppins Light"/>
            </a:endParaRPr>
          </a:p>
        </p:txBody>
      </p:sp>
      <p:sp>
        <p:nvSpPr>
          <p:cNvPr id="437" name="Google Shape;437;p53"/>
          <p:cNvSpPr txBox="1"/>
          <p:nvPr/>
        </p:nvSpPr>
        <p:spPr>
          <a:xfrm>
            <a:off x="751725" y="2181850"/>
            <a:ext cx="39594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Community management</a:t>
            </a:r>
            <a:endParaRPr sz="2200">
              <a:solidFill>
                <a:srgbClr val="25215D"/>
              </a:solidFill>
              <a:latin typeface="Poppins Medium"/>
              <a:ea typeface="Poppins Medium"/>
              <a:cs typeface="Poppins Medium"/>
              <a:sym typeface="Poppins Medium"/>
            </a:endParaRPr>
          </a:p>
        </p:txBody>
      </p:sp>
      <p:pic>
        <p:nvPicPr>
          <p:cNvPr id="438" name="Google Shape;438;p53"/>
          <p:cNvPicPr preferRelativeResize="0"/>
          <p:nvPr/>
        </p:nvPicPr>
        <p:blipFill>
          <a:blip r:embed="rId7">
            <a:alphaModFix/>
          </a:blip>
          <a:stretch>
            <a:fillRect/>
          </a:stretch>
        </p:blipFill>
        <p:spPr>
          <a:xfrm rot="1246493">
            <a:off x="162869" y="-1665120"/>
            <a:ext cx="3125511" cy="378206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2" name="Shape 442"/>
        <p:cNvGrpSpPr/>
        <p:nvPr/>
      </p:nvGrpSpPr>
      <p:grpSpPr>
        <a:xfrm>
          <a:off x="0" y="0"/>
          <a:ext cx="0" cy="0"/>
          <a:chOff x="0" y="0"/>
          <a:chExt cx="0" cy="0"/>
        </a:xfrm>
      </p:grpSpPr>
      <p:pic>
        <p:nvPicPr>
          <p:cNvPr id="443" name="Google Shape;443;p54"/>
          <p:cNvPicPr preferRelativeResize="0"/>
          <p:nvPr/>
        </p:nvPicPr>
        <p:blipFill>
          <a:blip r:embed="rId3">
            <a:alphaModFix/>
          </a:blip>
          <a:stretch>
            <a:fillRect/>
          </a:stretch>
        </p:blipFill>
        <p:spPr>
          <a:xfrm>
            <a:off x="6055203" y="467675"/>
            <a:ext cx="2143325" cy="3810381"/>
          </a:xfrm>
          <a:prstGeom prst="rect">
            <a:avLst/>
          </a:prstGeom>
          <a:noFill/>
          <a:ln>
            <a:noFill/>
          </a:ln>
        </p:spPr>
      </p:pic>
      <p:sp>
        <p:nvSpPr>
          <p:cNvPr id="444" name="Google Shape;444;p54"/>
          <p:cNvSpPr txBox="1"/>
          <p:nvPr/>
        </p:nvSpPr>
        <p:spPr>
          <a:xfrm>
            <a:off x="4572000" y="4555875"/>
            <a:ext cx="4120500" cy="9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GB" sz="1200">
                <a:solidFill>
                  <a:srgbClr val="A59FB9"/>
                </a:solidFill>
                <a:latin typeface="Archivo"/>
                <a:ea typeface="Archivo"/>
                <a:cs typeface="Archivo"/>
                <a:sym typeface="Archivo"/>
              </a:rPr>
              <a:t>Paper prototype</a:t>
            </a:r>
            <a:endParaRPr>
              <a:solidFill>
                <a:srgbClr val="A59FB9"/>
              </a:solidFill>
              <a:latin typeface="Poppins Light"/>
              <a:ea typeface="Poppins Light"/>
              <a:cs typeface="Poppins Light"/>
              <a:sym typeface="Poppins Light"/>
            </a:endParaRPr>
          </a:p>
        </p:txBody>
      </p:sp>
      <p:pic>
        <p:nvPicPr>
          <p:cNvPr id="445" name="Google Shape;445;p54"/>
          <p:cNvPicPr preferRelativeResize="0"/>
          <p:nvPr/>
        </p:nvPicPr>
        <p:blipFill>
          <a:blip r:embed="rId4">
            <a:alphaModFix/>
          </a:blip>
          <a:stretch>
            <a:fillRect/>
          </a:stretch>
        </p:blipFill>
        <p:spPr>
          <a:xfrm>
            <a:off x="6508267" y="-1069175"/>
            <a:ext cx="2533008" cy="2354899"/>
          </a:xfrm>
          <a:prstGeom prst="rect">
            <a:avLst/>
          </a:prstGeom>
          <a:noFill/>
          <a:ln>
            <a:noFill/>
          </a:ln>
        </p:spPr>
      </p:pic>
      <p:pic>
        <p:nvPicPr>
          <p:cNvPr id="446" name="Google Shape;446;p54"/>
          <p:cNvPicPr preferRelativeResize="0"/>
          <p:nvPr/>
        </p:nvPicPr>
        <p:blipFill>
          <a:blip r:embed="rId5">
            <a:alphaModFix/>
          </a:blip>
          <a:stretch>
            <a:fillRect/>
          </a:stretch>
        </p:blipFill>
        <p:spPr>
          <a:xfrm>
            <a:off x="276936" y="3988288"/>
            <a:ext cx="1584011" cy="2126968"/>
          </a:xfrm>
          <a:prstGeom prst="rect">
            <a:avLst/>
          </a:prstGeom>
          <a:noFill/>
          <a:ln>
            <a:noFill/>
          </a:ln>
        </p:spPr>
      </p:pic>
      <p:pic>
        <p:nvPicPr>
          <p:cNvPr id="447" name="Google Shape;447;p54"/>
          <p:cNvPicPr preferRelativeResize="0"/>
          <p:nvPr/>
        </p:nvPicPr>
        <p:blipFill>
          <a:blip r:embed="rId6">
            <a:alphaModFix/>
          </a:blip>
          <a:stretch>
            <a:fillRect/>
          </a:stretch>
        </p:blipFill>
        <p:spPr>
          <a:xfrm>
            <a:off x="7945653" y="2961645"/>
            <a:ext cx="2143333" cy="2126968"/>
          </a:xfrm>
          <a:prstGeom prst="rect">
            <a:avLst/>
          </a:prstGeom>
          <a:noFill/>
          <a:ln>
            <a:noFill/>
          </a:ln>
        </p:spPr>
      </p:pic>
      <p:sp>
        <p:nvSpPr>
          <p:cNvPr id="448" name="Google Shape;448;p54"/>
          <p:cNvSpPr txBox="1"/>
          <p:nvPr/>
        </p:nvSpPr>
        <p:spPr>
          <a:xfrm>
            <a:off x="751725" y="2571650"/>
            <a:ext cx="3820200" cy="17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Validate assumptions</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Did you change anything?</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For the better?</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Do people complete </a:t>
            </a:r>
            <a:r>
              <a:rPr b="1" lang="en-GB">
                <a:solidFill>
                  <a:srgbClr val="00B451"/>
                </a:solidFill>
                <a:latin typeface="Poppins"/>
                <a:ea typeface="Poppins"/>
                <a:cs typeface="Poppins"/>
                <a:sym typeface="Poppins"/>
              </a:rPr>
              <a:t>their</a:t>
            </a:r>
            <a:r>
              <a:rPr lang="en-GB">
                <a:solidFill>
                  <a:srgbClr val="00B451"/>
                </a:solidFill>
                <a:latin typeface="Poppins Light"/>
                <a:ea typeface="Poppins Light"/>
                <a:cs typeface="Poppins Light"/>
                <a:sym typeface="Poppins Light"/>
              </a:rPr>
              <a:t> task?</a:t>
            </a:r>
            <a:endParaRPr>
              <a:solidFill>
                <a:srgbClr val="00B451"/>
              </a:solidFill>
              <a:latin typeface="Poppins Light"/>
              <a:ea typeface="Poppins Light"/>
              <a:cs typeface="Poppins Light"/>
              <a:sym typeface="Poppins Light"/>
            </a:endParaRPr>
          </a:p>
        </p:txBody>
      </p:sp>
      <p:sp>
        <p:nvSpPr>
          <p:cNvPr id="449" name="Google Shape;449;p54"/>
          <p:cNvSpPr txBox="1"/>
          <p:nvPr/>
        </p:nvSpPr>
        <p:spPr>
          <a:xfrm>
            <a:off x="751725" y="2181850"/>
            <a:ext cx="39594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Testing, evaluation</a:t>
            </a:r>
            <a:endParaRPr sz="2200">
              <a:solidFill>
                <a:srgbClr val="25215D"/>
              </a:solidFill>
              <a:latin typeface="Poppins Medium"/>
              <a:ea typeface="Poppins Medium"/>
              <a:cs typeface="Poppins Medium"/>
              <a:sym typeface="Poppins Medium"/>
            </a:endParaRPr>
          </a:p>
        </p:txBody>
      </p:sp>
      <p:pic>
        <p:nvPicPr>
          <p:cNvPr id="450" name="Google Shape;450;p54"/>
          <p:cNvPicPr preferRelativeResize="0"/>
          <p:nvPr/>
        </p:nvPicPr>
        <p:blipFill>
          <a:blip r:embed="rId7">
            <a:alphaModFix/>
          </a:blip>
          <a:stretch>
            <a:fillRect/>
          </a:stretch>
        </p:blipFill>
        <p:spPr>
          <a:xfrm rot="1246493">
            <a:off x="162869" y="-1665120"/>
            <a:ext cx="3125511" cy="3782067"/>
          </a:xfrm>
          <a:prstGeom prst="rect">
            <a:avLst/>
          </a:prstGeom>
          <a:noFill/>
          <a:ln>
            <a:noFill/>
          </a:ln>
        </p:spPr>
      </p:pic>
      <p:sp>
        <p:nvSpPr>
          <p:cNvPr id="451" name="Google Shape;451;p54"/>
          <p:cNvSpPr txBox="1"/>
          <p:nvPr/>
        </p:nvSpPr>
        <p:spPr>
          <a:xfrm>
            <a:off x="4619100" y="4783200"/>
            <a:ext cx="4263900" cy="2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u="sng">
                <a:solidFill>
                  <a:srgbClr val="999999"/>
                </a:solidFill>
                <a:hlinkClick r:id="rId8">
                  <a:extLst>
                    <a:ext uri="{A12FA001-AC4F-418D-AE19-62706E023703}">
                      <ahyp:hlinkClr val="tx"/>
                    </a:ext>
                  </a:extLst>
                </a:hlinkClick>
              </a:rPr>
              <a:t>"Paperprototype_noProjectDemo"</a:t>
            </a:r>
            <a:r>
              <a:rPr lang="en-GB" sz="1000">
                <a:solidFill>
                  <a:srgbClr val="999999"/>
                </a:solidFill>
              </a:rPr>
              <a:t> by</a:t>
            </a:r>
            <a:r>
              <a:rPr lang="en-GB" sz="1000">
                <a:solidFill>
                  <a:srgbClr val="999999"/>
                </a:solidFill>
                <a:uFill>
                  <a:noFill/>
                </a:uFill>
                <a:hlinkClick r:id="rId9">
                  <a:extLst>
                    <a:ext uri="{A12FA001-AC4F-418D-AE19-62706E023703}">
                      <ahyp:hlinkClr val="tx"/>
                    </a:ext>
                  </a:extLst>
                </a:hlinkClick>
              </a:rPr>
              <a:t> </a:t>
            </a:r>
            <a:r>
              <a:rPr lang="en-GB" sz="1000" u="sng">
                <a:solidFill>
                  <a:srgbClr val="999999"/>
                </a:solidFill>
                <a:hlinkClick r:id="rId10">
                  <a:extLst>
                    <a:ext uri="{A12FA001-AC4F-418D-AE19-62706E023703}">
                      <ahyp:hlinkClr val="tx"/>
                    </a:ext>
                  </a:extLst>
                </a:hlinkClick>
              </a:rPr>
              <a:t>d_jan</a:t>
            </a:r>
            <a:r>
              <a:rPr lang="en-GB" sz="1000">
                <a:solidFill>
                  <a:srgbClr val="999999"/>
                </a:solidFill>
              </a:rPr>
              <a:t> is licensed under</a:t>
            </a:r>
            <a:r>
              <a:rPr lang="en-GB" sz="1000">
                <a:solidFill>
                  <a:srgbClr val="999999"/>
                </a:solidFill>
                <a:uFill>
                  <a:noFill/>
                </a:uFill>
                <a:hlinkClick r:id="rId11">
                  <a:extLst>
                    <a:ext uri="{A12FA001-AC4F-418D-AE19-62706E023703}">
                      <ahyp:hlinkClr val="tx"/>
                    </a:ext>
                  </a:extLst>
                </a:hlinkClick>
              </a:rPr>
              <a:t> </a:t>
            </a:r>
            <a:r>
              <a:rPr lang="en-GB" sz="1000" u="sng">
                <a:solidFill>
                  <a:srgbClr val="999999"/>
                </a:solidFill>
                <a:hlinkClick r:id="rId12">
                  <a:extLst>
                    <a:ext uri="{A12FA001-AC4F-418D-AE19-62706E023703}">
                      <ahyp:hlinkClr val="tx"/>
                    </a:ext>
                  </a:extLst>
                </a:hlinkClick>
              </a:rPr>
              <a:t>CC BY 2.0</a:t>
            </a:r>
            <a:r>
              <a:rPr lang="en-GB" sz="1000" u="sng">
                <a:solidFill>
                  <a:srgbClr val="999999"/>
                </a:solidFill>
              </a:rPr>
              <a:t> </a:t>
            </a:r>
            <a:endParaRPr sz="1000">
              <a:solidFill>
                <a:srgbClr val="999999"/>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5" name="Shape 455"/>
        <p:cNvGrpSpPr/>
        <p:nvPr/>
      </p:nvGrpSpPr>
      <p:grpSpPr>
        <a:xfrm>
          <a:off x="0" y="0"/>
          <a:ext cx="0" cy="0"/>
          <a:chOff x="0" y="0"/>
          <a:chExt cx="0" cy="0"/>
        </a:xfrm>
      </p:grpSpPr>
      <p:pic>
        <p:nvPicPr>
          <p:cNvPr id="456" name="Google Shape;456;p55"/>
          <p:cNvPicPr preferRelativeResize="0"/>
          <p:nvPr/>
        </p:nvPicPr>
        <p:blipFill>
          <a:blip r:embed="rId3">
            <a:alphaModFix/>
          </a:blip>
          <a:stretch>
            <a:fillRect/>
          </a:stretch>
        </p:blipFill>
        <p:spPr>
          <a:xfrm>
            <a:off x="7285667" y="-1022325"/>
            <a:ext cx="2533008" cy="2354899"/>
          </a:xfrm>
          <a:prstGeom prst="rect">
            <a:avLst/>
          </a:prstGeom>
          <a:noFill/>
          <a:ln>
            <a:noFill/>
          </a:ln>
        </p:spPr>
      </p:pic>
      <p:pic>
        <p:nvPicPr>
          <p:cNvPr id="457" name="Google Shape;457;p55"/>
          <p:cNvPicPr preferRelativeResize="0"/>
          <p:nvPr/>
        </p:nvPicPr>
        <p:blipFill>
          <a:blip r:embed="rId4">
            <a:alphaModFix/>
          </a:blip>
          <a:stretch>
            <a:fillRect/>
          </a:stretch>
        </p:blipFill>
        <p:spPr>
          <a:xfrm>
            <a:off x="394286" y="3890488"/>
            <a:ext cx="1584011" cy="2126968"/>
          </a:xfrm>
          <a:prstGeom prst="rect">
            <a:avLst/>
          </a:prstGeom>
          <a:noFill/>
          <a:ln>
            <a:noFill/>
          </a:ln>
        </p:spPr>
      </p:pic>
      <p:pic>
        <p:nvPicPr>
          <p:cNvPr id="458" name="Google Shape;458;p55"/>
          <p:cNvPicPr preferRelativeResize="0"/>
          <p:nvPr/>
        </p:nvPicPr>
        <p:blipFill>
          <a:blip r:embed="rId5">
            <a:alphaModFix/>
          </a:blip>
          <a:stretch>
            <a:fillRect/>
          </a:stretch>
        </p:blipFill>
        <p:spPr>
          <a:xfrm>
            <a:off x="8129253" y="3176795"/>
            <a:ext cx="2143333" cy="2126968"/>
          </a:xfrm>
          <a:prstGeom prst="rect">
            <a:avLst/>
          </a:prstGeom>
          <a:noFill/>
          <a:ln>
            <a:noFill/>
          </a:ln>
        </p:spPr>
      </p:pic>
      <p:sp>
        <p:nvSpPr>
          <p:cNvPr id="459" name="Google Shape;459;p55"/>
          <p:cNvSpPr txBox="1"/>
          <p:nvPr/>
        </p:nvSpPr>
        <p:spPr>
          <a:xfrm>
            <a:off x="751725" y="2571650"/>
            <a:ext cx="2887500" cy="17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Lots of information</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br>
              <a:rPr lang="en-GB">
                <a:solidFill>
                  <a:srgbClr val="00B451"/>
                </a:solidFill>
                <a:latin typeface="Poppins Light"/>
                <a:ea typeface="Poppins Light"/>
                <a:cs typeface="Poppins Light"/>
                <a:sym typeface="Poppins Light"/>
              </a:rPr>
            </a:br>
            <a:r>
              <a:rPr lang="en-GB">
                <a:solidFill>
                  <a:srgbClr val="00B451"/>
                </a:solidFill>
                <a:latin typeface="Poppins Light"/>
                <a:ea typeface="Poppins Light"/>
                <a:cs typeface="Poppins Light"/>
                <a:sym typeface="Poppins Light"/>
              </a:rPr>
              <a:t>Lots of decisions</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Vision vs reality</a:t>
            </a:r>
            <a:endParaRPr>
              <a:solidFill>
                <a:srgbClr val="00B451"/>
              </a:solidFill>
              <a:latin typeface="Poppins Light"/>
              <a:ea typeface="Poppins Light"/>
              <a:cs typeface="Poppins Light"/>
              <a:sym typeface="Poppins Light"/>
            </a:endParaRPr>
          </a:p>
        </p:txBody>
      </p:sp>
      <p:sp>
        <p:nvSpPr>
          <p:cNvPr id="460" name="Google Shape;460;p55"/>
          <p:cNvSpPr txBox="1"/>
          <p:nvPr/>
        </p:nvSpPr>
        <p:spPr>
          <a:xfrm>
            <a:off x="751725" y="2181850"/>
            <a:ext cx="38202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Bring it all together</a:t>
            </a:r>
            <a:endParaRPr sz="2200">
              <a:solidFill>
                <a:srgbClr val="25215D"/>
              </a:solidFill>
              <a:latin typeface="Poppins Medium"/>
              <a:ea typeface="Poppins Medium"/>
              <a:cs typeface="Poppins Medium"/>
              <a:sym typeface="Poppins Medium"/>
            </a:endParaRPr>
          </a:p>
        </p:txBody>
      </p:sp>
      <p:pic>
        <p:nvPicPr>
          <p:cNvPr id="461" name="Google Shape;461;p55"/>
          <p:cNvPicPr preferRelativeResize="0"/>
          <p:nvPr/>
        </p:nvPicPr>
        <p:blipFill>
          <a:blip r:embed="rId6">
            <a:alphaModFix/>
          </a:blip>
          <a:stretch>
            <a:fillRect/>
          </a:stretch>
        </p:blipFill>
        <p:spPr>
          <a:xfrm rot="1246493">
            <a:off x="162869" y="-1665120"/>
            <a:ext cx="3125511" cy="3782067"/>
          </a:xfrm>
          <a:prstGeom prst="rect">
            <a:avLst/>
          </a:prstGeom>
          <a:noFill/>
          <a:ln>
            <a:noFill/>
          </a:ln>
        </p:spPr>
      </p:pic>
      <p:pic>
        <p:nvPicPr>
          <p:cNvPr id="462" name="Google Shape;462;p55"/>
          <p:cNvPicPr preferRelativeResize="0"/>
          <p:nvPr/>
        </p:nvPicPr>
        <p:blipFill>
          <a:blip r:embed="rId7">
            <a:alphaModFix amt="50000"/>
          </a:blip>
          <a:stretch>
            <a:fillRect/>
          </a:stretch>
        </p:blipFill>
        <p:spPr>
          <a:xfrm>
            <a:off x="3392712" y="3788275"/>
            <a:ext cx="283600" cy="226875"/>
          </a:xfrm>
          <a:prstGeom prst="rect">
            <a:avLst/>
          </a:prstGeom>
          <a:noFill/>
          <a:ln>
            <a:noFill/>
          </a:ln>
        </p:spPr>
      </p:pic>
      <p:grpSp>
        <p:nvGrpSpPr>
          <p:cNvPr id="463" name="Google Shape;463;p55"/>
          <p:cNvGrpSpPr/>
          <p:nvPr/>
        </p:nvGrpSpPr>
        <p:grpSpPr>
          <a:xfrm>
            <a:off x="5851525" y="961475"/>
            <a:ext cx="984600" cy="371100"/>
            <a:chOff x="2840150" y="1351775"/>
            <a:chExt cx="984600" cy="371100"/>
          </a:xfrm>
        </p:grpSpPr>
        <p:sp>
          <p:nvSpPr>
            <p:cNvPr id="464" name="Google Shape;464;p55"/>
            <p:cNvSpPr/>
            <p:nvPr/>
          </p:nvSpPr>
          <p:spPr>
            <a:xfrm>
              <a:off x="2840150" y="1351775"/>
              <a:ext cx="9846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000">
                  <a:solidFill>
                    <a:srgbClr val="FFFFFF"/>
                  </a:solidFill>
                  <a:latin typeface="Poppins"/>
                  <a:ea typeface="Poppins"/>
                  <a:cs typeface="Poppins"/>
                  <a:sym typeface="Poppins"/>
                </a:rPr>
                <a:t>Vision</a:t>
              </a:r>
              <a:endParaRPr sz="1000">
                <a:solidFill>
                  <a:srgbClr val="FFFFFF"/>
                </a:solidFill>
                <a:latin typeface="Poppins"/>
                <a:ea typeface="Poppins"/>
                <a:cs typeface="Poppins"/>
                <a:sym typeface="Poppins"/>
              </a:endParaRPr>
            </a:p>
          </p:txBody>
        </p:sp>
        <p:pic>
          <p:nvPicPr>
            <p:cNvPr id="465" name="Google Shape;465;p55"/>
            <p:cNvPicPr preferRelativeResize="0"/>
            <p:nvPr/>
          </p:nvPicPr>
          <p:blipFill>
            <a:blip r:embed="rId8">
              <a:alphaModFix amt="50000"/>
            </a:blip>
            <a:stretch>
              <a:fillRect/>
            </a:stretch>
          </p:blipFill>
          <p:spPr>
            <a:xfrm>
              <a:off x="2938125" y="1442796"/>
              <a:ext cx="283599" cy="189066"/>
            </a:xfrm>
            <a:prstGeom prst="rect">
              <a:avLst/>
            </a:prstGeom>
            <a:noFill/>
            <a:ln>
              <a:noFill/>
            </a:ln>
          </p:spPr>
        </p:pic>
      </p:grpSp>
      <p:grpSp>
        <p:nvGrpSpPr>
          <p:cNvPr id="466" name="Google Shape;466;p55"/>
          <p:cNvGrpSpPr/>
          <p:nvPr/>
        </p:nvGrpSpPr>
        <p:grpSpPr>
          <a:xfrm>
            <a:off x="3976650" y="1431950"/>
            <a:ext cx="1321500" cy="371100"/>
            <a:chOff x="2840150" y="826600"/>
            <a:chExt cx="1321500" cy="371100"/>
          </a:xfrm>
        </p:grpSpPr>
        <p:sp>
          <p:nvSpPr>
            <p:cNvPr id="467" name="Google Shape;467;p55"/>
            <p:cNvSpPr/>
            <p:nvPr/>
          </p:nvSpPr>
          <p:spPr>
            <a:xfrm>
              <a:off x="2840150" y="826600"/>
              <a:ext cx="13215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000">
                  <a:solidFill>
                    <a:srgbClr val="FFFFFF"/>
                  </a:solidFill>
                  <a:latin typeface="Poppins"/>
                  <a:ea typeface="Poppins"/>
                  <a:cs typeface="Poppins"/>
                  <a:sym typeface="Poppins"/>
                </a:rPr>
                <a:t>Stakeholders</a:t>
              </a:r>
              <a:endParaRPr sz="1000">
                <a:solidFill>
                  <a:srgbClr val="FFFFFF"/>
                </a:solidFill>
                <a:latin typeface="Poppins"/>
                <a:ea typeface="Poppins"/>
                <a:cs typeface="Poppins"/>
                <a:sym typeface="Poppins"/>
              </a:endParaRPr>
            </a:p>
          </p:txBody>
        </p:sp>
        <p:pic>
          <p:nvPicPr>
            <p:cNvPr id="468" name="Google Shape;468;p55"/>
            <p:cNvPicPr preferRelativeResize="0"/>
            <p:nvPr/>
          </p:nvPicPr>
          <p:blipFill>
            <a:blip r:embed="rId9">
              <a:alphaModFix amt="50000"/>
            </a:blip>
            <a:stretch>
              <a:fillRect/>
            </a:stretch>
          </p:blipFill>
          <p:spPr>
            <a:xfrm>
              <a:off x="2937703" y="898700"/>
              <a:ext cx="198511" cy="226875"/>
            </a:xfrm>
            <a:prstGeom prst="rect">
              <a:avLst/>
            </a:prstGeom>
            <a:noFill/>
            <a:ln>
              <a:noFill/>
            </a:ln>
          </p:spPr>
        </p:pic>
      </p:grpSp>
      <p:grpSp>
        <p:nvGrpSpPr>
          <p:cNvPr id="469" name="Google Shape;469;p55"/>
          <p:cNvGrpSpPr/>
          <p:nvPr/>
        </p:nvGrpSpPr>
        <p:grpSpPr>
          <a:xfrm>
            <a:off x="7545875" y="1481975"/>
            <a:ext cx="937200" cy="371100"/>
            <a:chOff x="2840150" y="2760875"/>
            <a:chExt cx="937200" cy="371100"/>
          </a:xfrm>
        </p:grpSpPr>
        <p:sp>
          <p:nvSpPr>
            <p:cNvPr id="470" name="Google Shape;470;p55"/>
            <p:cNvSpPr/>
            <p:nvPr/>
          </p:nvSpPr>
          <p:spPr>
            <a:xfrm>
              <a:off x="2840150" y="2760875"/>
              <a:ext cx="9372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000">
                  <a:solidFill>
                    <a:srgbClr val="FFFFFF"/>
                  </a:solidFill>
                  <a:latin typeface="Poppins"/>
                  <a:ea typeface="Poppins"/>
                  <a:cs typeface="Poppins"/>
                  <a:sym typeface="Poppins"/>
                </a:rPr>
                <a:t>Users</a:t>
              </a:r>
              <a:endParaRPr sz="1000">
                <a:solidFill>
                  <a:srgbClr val="FFFFFF"/>
                </a:solidFill>
                <a:latin typeface="Poppins"/>
                <a:ea typeface="Poppins"/>
                <a:cs typeface="Poppins"/>
                <a:sym typeface="Poppins"/>
              </a:endParaRPr>
            </a:p>
          </p:txBody>
        </p:sp>
        <p:pic>
          <p:nvPicPr>
            <p:cNvPr id="471" name="Google Shape;471;p55"/>
            <p:cNvPicPr preferRelativeResize="0"/>
            <p:nvPr/>
          </p:nvPicPr>
          <p:blipFill>
            <a:blip r:embed="rId7">
              <a:alphaModFix amt="50000"/>
            </a:blip>
            <a:stretch>
              <a:fillRect/>
            </a:stretch>
          </p:blipFill>
          <p:spPr>
            <a:xfrm>
              <a:off x="2938137" y="2832988"/>
              <a:ext cx="283600" cy="226875"/>
            </a:xfrm>
            <a:prstGeom prst="rect">
              <a:avLst/>
            </a:prstGeom>
            <a:noFill/>
            <a:ln>
              <a:noFill/>
            </a:ln>
          </p:spPr>
        </p:pic>
      </p:grpSp>
      <p:grpSp>
        <p:nvGrpSpPr>
          <p:cNvPr id="472" name="Google Shape;472;p55"/>
          <p:cNvGrpSpPr/>
          <p:nvPr/>
        </p:nvGrpSpPr>
        <p:grpSpPr>
          <a:xfrm>
            <a:off x="4503650" y="3644050"/>
            <a:ext cx="810300" cy="371100"/>
            <a:chOff x="2828775" y="3172650"/>
            <a:chExt cx="810300" cy="371100"/>
          </a:xfrm>
        </p:grpSpPr>
        <p:sp>
          <p:nvSpPr>
            <p:cNvPr id="473" name="Google Shape;473;p55"/>
            <p:cNvSpPr/>
            <p:nvPr/>
          </p:nvSpPr>
          <p:spPr>
            <a:xfrm>
              <a:off x="2828775" y="3172650"/>
              <a:ext cx="8103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000">
                  <a:solidFill>
                    <a:srgbClr val="FFFFFF"/>
                  </a:solidFill>
                  <a:latin typeface="Poppins"/>
                  <a:ea typeface="Poppins"/>
                  <a:cs typeface="Poppins"/>
                  <a:sym typeface="Poppins"/>
                </a:rPr>
                <a:t>Data</a:t>
              </a:r>
              <a:endParaRPr sz="1000">
                <a:solidFill>
                  <a:srgbClr val="FFFFFF"/>
                </a:solidFill>
                <a:latin typeface="Poppins"/>
                <a:ea typeface="Poppins"/>
                <a:cs typeface="Poppins"/>
                <a:sym typeface="Poppins"/>
              </a:endParaRPr>
            </a:p>
          </p:txBody>
        </p:sp>
        <p:pic>
          <p:nvPicPr>
            <p:cNvPr id="474" name="Google Shape;474;p55"/>
            <p:cNvPicPr preferRelativeResize="0"/>
            <p:nvPr/>
          </p:nvPicPr>
          <p:blipFill>
            <a:blip r:embed="rId10">
              <a:alphaModFix amt="50000"/>
            </a:blip>
            <a:stretch>
              <a:fillRect/>
            </a:stretch>
          </p:blipFill>
          <p:spPr>
            <a:xfrm>
              <a:off x="2929525" y="3257012"/>
              <a:ext cx="177074" cy="202376"/>
            </a:xfrm>
            <a:prstGeom prst="rect">
              <a:avLst/>
            </a:prstGeom>
            <a:noFill/>
            <a:ln>
              <a:noFill/>
            </a:ln>
          </p:spPr>
        </p:pic>
      </p:grpSp>
      <p:grpSp>
        <p:nvGrpSpPr>
          <p:cNvPr id="475" name="Google Shape;475;p55"/>
          <p:cNvGrpSpPr/>
          <p:nvPr/>
        </p:nvGrpSpPr>
        <p:grpSpPr>
          <a:xfrm>
            <a:off x="7565675" y="2710700"/>
            <a:ext cx="897600" cy="371100"/>
            <a:chOff x="2828775" y="2443150"/>
            <a:chExt cx="897600" cy="371100"/>
          </a:xfrm>
        </p:grpSpPr>
        <p:sp>
          <p:nvSpPr>
            <p:cNvPr id="476" name="Google Shape;476;p55"/>
            <p:cNvSpPr/>
            <p:nvPr/>
          </p:nvSpPr>
          <p:spPr>
            <a:xfrm>
              <a:off x="2828775" y="2443150"/>
              <a:ext cx="8976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000">
                  <a:solidFill>
                    <a:srgbClr val="FFFFFF"/>
                  </a:solidFill>
                  <a:latin typeface="Poppins"/>
                  <a:ea typeface="Poppins"/>
                  <a:cs typeface="Poppins"/>
                  <a:sym typeface="Poppins"/>
                </a:rPr>
                <a:t>Budget</a:t>
              </a:r>
              <a:endParaRPr sz="1000">
                <a:solidFill>
                  <a:srgbClr val="FFFFFF"/>
                </a:solidFill>
                <a:latin typeface="Poppins"/>
                <a:ea typeface="Poppins"/>
                <a:cs typeface="Poppins"/>
                <a:sym typeface="Poppins"/>
              </a:endParaRPr>
            </a:p>
          </p:txBody>
        </p:sp>
        <p:pic>
          <p:nvPicPr>
            <p:cNvPr id="477" name="Google Shape;477;p55"/>
            <p:cNvPicPr preferRelativeResize="0"/>
            <p:nvPr/>
          </p:nvPicPr>
          <p:blipFill>
            <a:blip r:embed="rId11">
              <a:alphaModFix amt="50000"/>
            </a:blip>
            <a:stretch>
              <a:fillRect/>
            </a:stretch>
          </p:blipFill>
          <p:spPr>
            <a:xfrm>
              <a:off x="2939545" y="2515262"/>
              <a:ext cx="127617" cy="226875"/>
            </a:xfrm>
            <a:prstGeom prst="rect">
              <a:avLst/>
            </a:prstGeom>
            <a:noFill/>
            <a:ln>
              <a:noFill/>
            </a:ln>
          </p:spPr>
        </p:pic>
      </p:grpSp>
      <p:grpSp>
        <p:nvGrpSpPr>
          <p:cNvPr id="478" name="Google Shape;478;p55"/>
          <p:cNvGrpSpPr/>
          <p:nvPr/>
        </p:nvGrpSpPr>
        <p:grpSpPr>
          <a:xfrm>
            <a:off x="6178375" y="3939425"/>
            <a:ext cx="1973700" cy="371100"/>
            <a:chOff x="2974225" y="3534525"/>
            <a:chExt cx="1973700" cy="371100"/>
          </a:xfrm>
        </p:grpSpPr>
        <p:sp>
          <p:nvSpPr>
            <p:cNvPr id="479" name="Google Shape;479;p55"/>
            <p:cNvSpPr/>
            <p:nvPr/>
          </p:nvSpPr>
          <p:spPr>
            <a:xfrm>
              <a:off x="2974225" y="3534525"/>
              <a:ext cx="19737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000">
                  <a:solidFill>
                    <a:srgbClr val="FFFFFF"/>
                  </a:solidFill>
                  <a:latin typeface="Poppins"/>
                  <a:ea typeface="Poppins"/>
                  <a:cs typeface="Poppins"/>
                  <a:sym typeface="Poppins"/>
                </a:rPr>
                <a:t>Backlog management</a:t>
              </a:r>
              <a:endParaRPr sz="1000">
                <a:solidFill>
                  <a:srgbClr val="FFFFFF"/>
                </a:solidFill>
                <a:latin typeface="Poppins"/>
                <a:ea typeface="Poppins"/>
                <a:cs typeface="Poppins"/>
                <a:sym typeface="Poppins"/>
              </a:endParaRPr>
            </a:p>
          </p:txBody>
        </p:sp>
        <p:pic>
          <p:nvPicPr>
            <p:cNvPr id="480" name="Google Shape;480;p55"/>
            <p:cNvPicPr preferRelativeResize="0"/>
            <p:nvPr/>
          </p:nvPicPr>
          <p:blipFill>
            <a:blip r:embed="rId12">
              <a:alphaModFix amt="50000"/>
            </a:blip>
            <a:stretch>
              <a:fillRect/>
            </a:stretch>
          </p:blipFill>
          <p:spPr>
            <a:xfrm>
              <a:off x="3070500" y="3606637"/>
              <a:ext cx="226875" cy="226875"/>
            </a:xfrm>
            <a:prstGeom prst="rect">
              <a:avLst/>
            </a:prstGeom>
            <a:noFill/>
            <a:ln>
              <a:noFill/>
            </a:ln>
          </p:spPr>
        </p:pic>
      </p:grpSp>
      <p:cxnSp>
        <p:nvCxnSpPr>
          <p:cNvPr id="481" name="Google Shape;481;p55"/>
          <p:cNvCxnSpPr>
            <a:stCxn id="482" idx="1"/>
            <a:endCxn id="467" idx="2"/>
          </p:cNvCxnSpPr>
          <p:nvPr/>
        </p:nvCxnSpPr>
        <p:spPr>
          <a:xfrm rot="10800000">
            <a:off x="4637402" y="1803187"/>
            <a:ext cx="1440600" cy="610800"/>
          </a:xfrm>
          <a:prstGeom prst="curvedConnector2">
            <a:avLst/>
          </a:prstGeom>
          <a:noFill/>
          <a:ln cap="flat" cmpd="sng" w="9525">
            <a:solidFill>
              <a:schemeClr val="dk2"/>
            </a:solidFill>
            <a:prstDash val="solid"/>
            <a:round/>
            <a:headEnd len="med" w="med" type="none"/>
            <a:tailEnd len="med" w="med" type="none"/>
          </a:ln>
        </p:spPr>
      </p:cxnSp>
      <p:cxnSp>
        <p:nvCxnSpPr>
          <p:cNvPr id="483" name="Google Shape;483;p55"/>
          <p:cNvCxnSpPr>
            <a:stCxn id="482" idx="0"/>
            <a:endCxn id="464" idx="2"/>
          </p:cNvCxnSpPr>
          <p:nvPr/>
        </p:nvCxnSpPr>
        <p:spPr>
          <a:xfrm rot="-5400000">
            <a:off x="5970289" y="1640300"/>
            <a:ext cx="681300" cy="65700"/>
          </a:xfrm>
          <a:prstGeom prst="curvedConnector3">
            <a:avLst>
              <a:gd fmla="val 49994" name="adj1"/>
            </a:avLst>
          </a:prstGeom>
          <a:noFill/>
          <a:ln cap="flat" cmpd="sng" w="9525">
            <a:solidFill>
              <a:schemeClr val="dk2"/>
            </a:solidFill>
            <a:prstDash val="solid"/>
            <a:round/>
            <a:headEnd len="med" w="med" type="none"/>
            <a:tailEnd len="med" w="med" type="none"/>
          </a:ln>
        </p:spPr>
      </p:cxnSp>
      <p:cxnSp>
        <p:nvCxnSpPr>
          <p:cNvPr id="484" name="Google Shape;484;p55"/>
          <p:cNvCxnSpPr>
            <a:stCxn id="482" idx="3"/>
            <a:endCxn id="470" idx="1"/>
          </p:cNvCxnSpPr>
          <p:nvPr/>
        </p:nvCxnSpPr>
        <p:spPr>
          <a:xfrm flipH="1" rot="10800000">
            <a:off x="6478177" y="1667587"/>
            <a:ext cx="1067700" cy="7464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485" name="Google Shape;485;p55"/>
          <p:cNvCxnSpPr>
            <a:stCxn id="482" idx="2"/>
            <a:endCxn id="473" idx="3"/>
          </p:cNvCxnSpPr>
          <p:nvPr/>
        </p:nvCxnSpPr>
        <p:spPr>
          <a:xfrm rot="5400000">
            <a:off x="5288239" y="2839824"/>
            <a:ext cx="1015500" cy="964200"/>
          </a:xfrm>
          <a:prstGeom prst="curvedConnector2">
            <a:avLst/>
          </a:prstGeom>
          <a:noFill/>
          <a:ln cap="flat" cmpd="sng" w="9525">
            <a:solidFill>
              <a:schemeClr val="dk2"/>
            </a:solidFill>
            <a:prstDash val="solid"/>
            <a:round/>
            <a:headEnd len="med" w="med" type="none"/>
            <a:tailEnd len="med" w="med" type="none"/>
          </a:ln>
        </p:spPr>
      </p:cxnSp>
      <p:cxnSp>
        <p:nvCxnSpPr>
          <p:cNvPr id="486" name="Google Shape;486;p55"/>
          <p:cNvCxnSpPr>
            <a:stCxn id="482" idx="3"/>
          </p:cNvCxnSpPr>
          <p:nvPr/>
        </p:nvCxnSpPr>
        <p:spPr>
          <a:xfrm>
            <a:off x="6478177" y="2413987"/>
            <a:ext cx="1087500" cy="5292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487" name="Google Shape;487;p55"/>
          <p:cNvCxnSpPr>
            <a:stCxn id="482" idx="2"/>
            <a:endCxn id="479" idx="0"/>
          </p:cNvCxnSpPr>
          <p:nvPr/>
        </p:nvCxnSpPr>
        <p:spPr>
          <a:xfrm flipH="1" rot="-5400000">
            <a:off x="6158989" y="2933274"/>
            <a:ext cx="1125300" cy="887100"/>
          </a:xfrm>
          <a:prstGeom prst="curvedConnector3">
            <a:avLst>
              <a:gd fmla="val 49998" name="adj1"/>
            </a:avLst>
          </a:prstGeom>
          <a:noFill/>
          <a:ln cap="flat" cmpd="sng" w="9525">
            <a:solidFill>
              <a:schemeClr val="dk2"/>
            </a:solidFill>
            <a:prstDash val="solid"/>
            <a:round/>
            <a:headEnd len="med" w="med" type="none"/>
            <a:tailEnd len="med" w="med" type="none"/>
          </a:ln>
        </p:spPr>
      </p:cxnSp>
      <p:grpSp>
        <p:nvGrpSpPr>
          <p:cNvPr id="488" name="Google Shape;488;p55"/>
          <p:cNvGrpSpPr/>
          <p:nvPr/>
        </p:nvGrpSpPr>
        <p:grpSpPr>
          <a:xfrm>
            <a:off x="4064150" y="2757638"/>
            <a:ext cx="970500" cy="371100"/>
            <a:chOff x="3799600" y="2571750"/>
            <a:chExt cx="970500" cy="371100"/>
          </a:xfrm>
        </p:grpSpPr>
        <p:sp>
          <p:nvSpPr>
            <p:cNvPr id="489" name="Google Shape;489;p55"/>
            <p:cNvSpPr/>
            <p:nvPr/>
          </p:nvSpPr>
          <p:spPr>
            <a:xfrm>
              <a:off x="3799600" y="2571750"/>
              <a:ext cx="9705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000">
                  <a:solidFill>
                    <a:srgbClr val="FFFFFF"/>
                  </a:solidFill>
                  <a:latin typeface="Poppins"/>
                  <a:ea typeface="Poppins"/>
                  <a:cs typeface="Poppins"/>
                  <a:sym typeface="Poppins"/>
                </a:rPr>
                <a:t>Team</a:t>
              </a:r>
              <a:endParaRPr sz="1000">
                <a:solidFill>
                  <a:srgbClr val="FFFFFF"/>
                </a:solidFill>
                <a:latin typeface="Poppins"/>
                <a:ea typeface="Poppins"/>
                <a:cs typeface="Poppins"/>
                <a:sym typeface="Poppins"/>
              </a:endParaRPr>
            </a:p>
          </p:txBody>
        </p:sp>
        <p:pic>
          <p:nvPicPr>
            <p:cNvPr id="490" name="Google Shape;490;p55"/>
            <p:cNvPicPr preferRelativeResize="0"/>
            <p:nvPr/>
          </p:nvPicPr>
          <p:blipFill>
            <a:blip r:embed="rId13">
              <a:alphaModFix amt="50000"/>
            </a:blip>
            <a:stretch>
              <a:fillRect/>
            </a:stretch>
          </p:blipFill>
          <p:spPr>
            <a:xfrm>
              <a:off x="3894300" y="2643841"/>
              <a:ext cx="283600" cy="226918"/>
            </a:xfrm>
            <a:prstGeom prst="rect">
              <a:avLst/>
            </a:prstGeom>
            <a:noFill/>
            <a:ln>
              <a:noFill/>
            </a:ln>
          </p:spPr>
        </p:pic>
      </p:grpSp>
      <p:cxnSp>
        <p:nvCxnSpPr>
          <p:cNvPr id="491" name="Google Shape;491;p55"/>
          <p:cNvCxnSpPr>
            <a:stCxn id="482" idx="1"/>
            <a:endCxn id="489" idx="3"/>
          </p:cNvCxnSpPr>
          <p:nvPr/>
        </p:nvCxnSpPr>
        <p:spPr>
          <a:xfrm flipH="1">
            <a:off x="5034602" y="2413987"/>
            <a:ext cx="1043400" cy="529200"/>
          </a:xfrm>
          <a:prstGeom prst="curvedConnector3">
            <a:avLst>
              <a:gd fmla="val 49998" name="adj1"/>
            </a:avLst>
          </a:prstGeom>
          <a:noFill/>
          <a:ln cap="flat" cmpd="sng" w="9525">
            <a:solidFill>
              <a:schemeClr val="dk2"/>
            </a:solidFill>
            <a:prstDash val="solid"/>
            <a:round/>
            <a:headEnd len="med" w="med" type="none"/>
            <a:tailEnd len="med" w="med" type="none"/>
          </a:ln>
        </p:spPr>
      </p:cxnSp>
      <p:pic>
        <p:nvPicPr>
          <p:cNvPr id="482" name="Google Shape;482;p55"/>
          <p:cNvPicPr preferRelativeResize="0"/>
          <p:nvPr/>
        </p:nvPicPr>
        <p:blipFill>
          <a:blip r:embed="rId14">
            <a:alphaModFix/>
          </a:blip>
          <a:stretch>
            <a:fillRect/>
          </a:stretch>
        </p:blipFill>
        <p:spPr>
          <a:xfrm>
            <a:off x="6078002" y="2013800"/>
            <a:ext cx="400175" cy="8003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5215D"/>
        </a:solidFill>
      </p:bgPr>
    </p:bg>
    <p:spTree>
      <p:nvGrpSpPr>
        <p:cNvPr id="495" name="Shape 495"/>
        <p:cNvGrpSpPr/>
        <p:nvPr/>
      </p:nvGrpSpPr>
      <p:grpSpPr>
        <a:xfrm>
          <a:off x="0" y="0"/>
          <a:ext cx="0" cy="0"/>
          <a:chOff x="0" y="0"/>
          <a:chExt cx="0" cy="0"/>
        </a:xfrm>
      </p:grpSpPr>
      <p:pic>
        <p:nvPicPr>
          <p:cNvPr id="496" name="Google Shape;496;p56"/>
          <p:cNvPicPr preferRelativeResize="0"/>
          <p:nvPr/>
        </p:nvPicPr>
        <p:blipFill>
          <a:blip r:embed="rId3">
            <a:alphaModFix/>
          </a:blip>
          <a:stretch>
            <a:fillRect/>
          </a:stretch>
        </p:blipFill>
        <p:spPr>
          <a:xfrm>
            <a:off x="6029817" y="-1215875"/>
            <a:ext cx="2533008" cy="2354899"/>
          </a:xfrm>
          <a:prstGeom prst="rect">
            <a:avLst/>
          </a:prstGeom>
          <a:noFill/>
          <a:ln>
            <a:noFill/>
          </a:ln>
        </p:spPr>
      </p:pic>
      <p:pic>
        <p:nvPicPr>
          <p:cNvPr id="497" name="Google Shape;497;p56"/>
          <p:cNvPicPr preferRelativeResize="0"/>
          <p:nvPr/>
        </p:nvPicPr>
        <p:blipFill>
          <a:blip r:embed="rId4">
            <a:alphaModFix/>
          </a:blip>
          <a:stretch>
            <a:fillRect/>
          </a:stretch>
        </p:blipFill>
        <p:spPr>
          <a:xfrm>
            <a:off x="-789287" y="2109912"/>
            <a:ext cx="1541020" cy="2069239"/>
          </a:xfrm>
          <a:prstGeom prst="rect">
            <a:avLst/>
          </a:prstGeom>
          <a:noFill/>
          <a:ln>
            <a:noFill/>
          </a:ln>
        </p:spPr>
      </p:pic>
      <p:pic>
        <p:nvPicPr>
          <p:cNvPr id="498" name="Google Shape;498;p56"/>
          <p:cNvPicPr preferRelativeResize="0"/>
          <p:nvPr/>
        </p:nvPicPr>
        <p:blipFill>
          <a:blip r:embed="rId5">
            <a:alphaModFix/>
          </a:blip>
          <a:stretch>
            <a:fillRect/>
          </a:stretch>
        </p:blipFill>
        <p:spPr>
          <a:xfrm>
            <a:off x="914389" y="4320650"/>
            <a:ext cx="2085162" cy="2069238"/>
          </a:xfrm>
          <a:prstGeom prst="rect">
            <a:avLst/>
          </a:prstGeom>
          <a:noFill/>
          <a:ln>
            <a:noFill/>
          </a:ln>
        </p:spPr>
      </p:pic>
      <p:sp>
        <p:nvSpPr>
          <p:cNvPr id="499" name="Google Shape;499;p56"/>
          <p:cNvSpPr txBox="1"/>
          <p:nvPr/>
        </p:nvSpPr>
        <p:spPr>
          <a:xfrm>
            <a:off x="2209825" y="1719875"/>
            <a:ext cx="4724100" cy="189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chemeClr val="lt1"/>
                </a:solidFill>
                <a:latin typeface="Poppins Light"/>
                <a:ea typeface="Poppins Light"/>
                <a:cs typeface="Poppins Light"/>
                <a:sym typeface="Poppins Light"/>
              </a:rPr>
              <a:t>Maybe not individuals</a:t>
            </a:r>
            <a:endParaRPr sz="2400">
              <a:solidFill>
                <a:schemeClr val="lt1"/>
              </a:solidFill>
              <a:latin typeface="Poppins Light"/>
              <a:ea typeface="Poppins Light"/>
              <a:cs typeface="Poppins Light"/>
              <a:sym typeface="Poppins Light"/>
            </a:endParaRPr>
          </a:p>
          <a:p>
            <a:pPr indent="0" lvl="0" marL="0" rtl="0" algn="ctr">
              <a:spcBef>
                <a:spcPts val="0"/>
              </a:spcBef>
              <a:spcAft>
                <a:spcPts val="0"/>
              </a:spcAft>
              <a:buNone/>
            </a:pPr>
            <a:r>
              <a:t/>
            </a:r>
            <a:endParaRPr sz="2400">
              <a:solidFill>
                <a:schemeClr val="lt1"/>
              </a:solidFill>
              <a:latin typeface="Poppins Light"/>
              <a:ea typeface="Poppins Light"/>
              <a:cs typeface="Poppins Light"/>
              <a:sym typeface="Poppins Light"/>
            </a:endParaRPr>
          </a:p>
          <a:p>
            <a:pPr indent="0" lvl="0" marL="0" rtl="0" algn="ctr">
              <a:spcBef>
                <a:spcPts val="0"/>
              </a:spcBef>
              <a:spcAft>
                <a:spcPts val="0"/>
              </a:spcAft>
              <a:buNone/>
            </a:pPr>
            <a:r>
              <a:rPr lang="en-GB" sz="2400">
                <a:solidFill>
                  <a:schemeClr val="lt1"/>
                </a:solidFill>
                <a:latin typeface="Poppins Light"/>
                <a:ea typeface="Poppins Light"/>
                <a:cs typeface="Poppins Light"/>
                <a:sym typeface="Poppins Light"/>
              </a:rPr>
              <a:t>Maybe not experts</a:t>
            </a:r>
            <a:endParaRPr sz="2400">
              <a:solidFill>
                <a:schemeClr val="lt1"/>
              </a:solidFill>
              <a:latin typeface="Poppins Light"/>
              <a:ea typeface="Poppins Light"/>
              <a:cs typeface="Poppins Light"/>
              <a:sym typeface="Poppins Light"/>
            </a:endParaRPr>
          </a:p>
          <a:p>
            <a:pPr indent="0" lvl="0" marL="0" rtl="0" algn="ctr">
              <a:spcBef>
                <a:spcPts val="0"/>
              </a:spcBef>
              <a:spcAft>
                <a:spcPts val="0"/>
              </a:spcAft>
              <a:buNone/>
            </a:pPr>
            <a:r>
              <a:t/>
            </a:r>
            <a:endParaRPr sz="2400">
              <a:solidFill>
                <a:schemeClr val="lt1"/>
              </a:solidFill>
              <a:latin typeface="Poppins Light"/>
              <a:ea typeface="Poppins Light"/>
              <a:cs typeface="Poppins Light"/>
              <a:sym typeface="Poppins Light"/>
            </a:endParaRPr>
          </a:p>
          <a:p>
            <a:pPr indent="0" lvl="0" marL="0" rtl="0" algn="ctr">
              <a:spcBef>
                <a:spcPts val="0"/>
              </a:spcBef>
              <a:spcAft>
                <a:spcPts val="0"/>
              </a:spcAft>
              <a:buNone/>
            </a:pPr>
            <a:r>
              <a:rPr lang="en-GB" sz="2400">
                <a:solidFill>
                  <a:schemeClr val="lt1"/>
                </a:solidFill>
                <a:latin typeface="Poppins SemiBold"/>
                <a:ea typeface="Poppins SemiBold"/>
                <a:cs typeface="Poppins SemiBold"/>
                <a:sym typeface="Poppins SemiBold"/>
              </a:rPr>
              <a:t>Just know what to consider</a:t>
            </a:r>
            <a:endParaRPr sz="2400">
              <a:solidFill>
                <a:schemeClr val="lt1"/>
              </a:solidFill>
              <a:latin typeface="Poppins SemiBold"/>
              <a:ea typeface="Poppins SemiBold"/>
              <a:cs typeface="Poppins SemiBold"/>
              <a:sym typeface="Poppins SemiBold"/>
            </a:endParaRPr>
          </a:p>
        </p:txBody>
      </p:sp>
      <p:sp>
        <p:nvSpPr>
          <p:cNvPr id="500" name="Google Shape;500;p56"/>
          <p:cNvSpPr txBox="1"/>
          <p:nvPr/>
        </p:nvSpPr>
        <p:spPr>
          <a:xfrm>
            <a:off x="3118350" y="1080175"/>
            <a:ext cx="2907300" cy="33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4800">
                <a:solidFill>
                  <a:srgbClr val="25215D"/>
                </a:solidFill>
                <a:latin typeface="Poppins"/>
                <a:ea typeface="Poppins"/>
                <a:cs typeface="Poppins"/>
                <a:sym typeface="Poppins"/>
              </a:rPr>
              <a:t>“</a:t>
            </a:r>
            <a:endParaRPr b="1" sz="4800">
              <a:solidFill>
                <a:srgbClr val="25215D"/>
              </a:solidFill>
              <a:latin typeface="Poppins"/>
              <a:ea typeface="Poppins"/>
              <a:cs typeface="Poppins"/>
              <a:sym typeface="Poppins"/>
            </a:endParaRPr>
          </a:p>
        </p:txBody>
      </p:sp>
      <p:pic>
        <p:nvPicPr>
          <p:cNvPr id="501" name="Google Shape;501;p56"/>
          <p:cNvPicPr preferRelativeResize="0"/>
          <p:nvPr/>
        </p:nvPicPr>
        <p:blipFill>
          <a:blip r:embed="rId6">
            <a:alphaModFix/>
          </a:blip>
          <a:stretch>
            <a:fillRect/>
          </a:stretch>
        </p:blipFill>
        <p:spPr>
          <a:xfrm rot="1215796">
            <a:off x="7412726" y="1503176"/>
            <a:ext cx="3771778" cy="441794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0"/>
          <p:cNvSpPr/>
          <p:nvPr/>
        </p:nvSpPr>
        <p:spPr>
          <a:xfrm>
            <a:off x="304650" y="295025"/>
            <a:ext cx="8534700" cy="4553100"/>
          </a:xfrm>
          <a:prstGeom prst="roundRect">
            <a:avLst>
              <a:gd fmla="val 2405" name="adj"/>
            </a:avLst>
          </a:prstGeom>
          <a:solidFill>
            <a:srgbClr val="1D1A47">
              <a:alpha val="8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0"/>
          <p:cNvSpPr txBox="1"/>
          <p:nvPr/>
        </p:nvSpPr>
        <p:spPr>
          <a:xfrm>
            <a:off x="1866900" y="295275"/>
            <a:ext cx="5410500" cy="455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solidFill>
                  <a:srgbClr val="FFFFFF"/>
                </a:solidFill>
                <a:latin typeface="Poppins Medium"/>
                <a:ea typeface="Poppins Medium"/>
                <a:cs typeface="Poppins Medium"/>
                <a:sym typeface="Poppins Medium"/>
              </a:rPr>
              <a:t>Who is OpenUp?</a:t>
            </a:r>
            <a:endParaRPr sz="3000">
              <a:solidFill>
                <a:srgbClr val="FFFFFF"/>
              </a:solidFill>
              <a:latin typeface="Poppins Medium"/>
              <a:ea typeface="Poppins Medium"/>
              <a:cs typeface="Poppins Medium"/>
              <a:sym typeface="Poppins Medium"/>
            </a:endParaRPr>
          </a:p>
          <a:p>
            <a:pPr indent="0" lvl="0" marL="0" rtl="0" algn="ctr">
              <a:spcBef>
                <a:spcPts val="0"/>
              </a:spcBef>
              <a:spcAft>
                <a:spcPts val="0"/>
              </a:spcAft>
              <a:buNone/>
            </a:pPr>
            <a:r>
              <a:rPr lang="en-GB" sz="3000">
                <a:solidFill>
                  <a:srgbClr val="FFFFFF"/>
                </a:solidFill>
                <a:latin typeface="Poppins Medium"/>
                <a:ea typeface="Poppins Medium"/>
                <a:cs typeface="Poppins Medium"/>
                <a:sym typeface="Poppins Medium"/>
              </a:rPr>
              <a:t>What do we do?</a:t>
            </a:r>
            <a:endParaRPr sz="3000">
              <a:solidFill>
                <a:srgbClr val="FFFFFF"/>
              </a:solidFill>
              <a:latin typeface="Poppins Medium"/>
              <a:ea typeface="Poppins Medium"/>
              <a:cs typeface="Poppins Medium"/>
              <a:sym typeface="Poppins Medium"/>
            </a:endParaRPr>
          </a:p>
        </p:txBody>
      </p:sp>
      <p:pic>
        <p:nvPicPr>
          <p:cNvPr id="140" name="Google Shape;140;p30"/>
          <p:cNvPicPr preferRelativeResize="0"/>
          <p:nvPr/>
        </p:nvPicPr>
        <p:blipFill>
          <a:blip r:embed="rId3">
            <a:alphaModFix/>
          </a:blip>
          <a:stretch>
            <a:fillRect/>
          </a:stretch>
        </p:blipFill>
        <p:spPr>
          <a:xfrm>
            <a:off x="5307679" y="-887450"/>
            <a:ext cx="2533008" cy="2354899"/>
          </a:xfrm>
          <a:prstGeom prst="rect">
            <a:avLst/>
          </a:prstGeom>
          <a:noFill/>
          <a:ln>
            <a:noFill/>
          </a:ln>
        </p:spPr>
      </p:pic>
      <p:pic>
        <p:nvPicPr>
          <p:cNvPr id="141" name="Google Shape;141;p30"/>
          <p:cNvPicPr preferRelativeResize="0"/>
          <p:nvPr/>
        </p:nvPicPr>
        <p:blipFill>
          <a:blip r:embed="rId4">
            <a:alphaModFix/>
          </a:blip>
          <a:stretch>
            <a:fillRect/>
          </a:stretch>
        </p:blipFill>
        <p:spPr>
          <a:xfrm>
            <a:off x="6804975" y="2610675"/>
            <a:ext cx="3771776" cy="4417949"/>
          </a:xfrm>
          <a:prstGeom prst="rect">
            <a:avLst/>
          </a:prstGeom>
          <a:noFill/>
          <a:ln>
            <a:noFill/>
          </a:ln>
        </p:spPr>
      </p:pic>
      <p:pic>
        <p:nvPicPr>
          <p:cNvPr id="142" name="Google Shape;142;p30"/>
          <p:cNvPicPr preferRelativeResize="0"/>
          <p:nvPr/>
        </p:nvPicPr>
        <p:blipFill>
          <a:blip r:embed="rId5">
            <a:alphaModFix/>
          </a:blip>
          <a:stretch>
            <a:fillRect/>
          </a:stretch>
        </p:blipFill>
        <p:spPr>
          <a:xfrm>
            <a:off x="1043338" y="3744212"/>
            <a:ext cx="1541020" cy="2069239"/>
          </a:xfrm>
          <a:prstGeom prst="rect">
            <a:avLst/>
          </a:prstGeom>
          <a:noFill/>
          <a:ln>
            <a:noFill/>
          </a:ln>
        </p:spPr>
      </p:pic>
      <p:pic>
        <p:nvPicPr>
          <p:cNvPr id="143" name="Google Shape;143;p30"/>
          <p:cNvPicPr preferRelativeResize="0"/>
          <p:nvPr/>
        </p:nvPicPr>
        <p:blipFill>
          <a:blip r:embed="rId6">
            <a:alphaModFix/>
          </a:blip>
          <a:stretch>
            <a:fillRect/>
          </a:stretch>
        </p:blipFill>
        <p:spPr>
          <a:xfrm>
            <a:off x="646214" y="-542250"/>
            <a:ext cx="2085162" cy="206923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5" name="Shape 505"/>
        <p:cNvGrpSpPr/>
        <p:nvPr/>
      </p:nvGrpSpPr>
      <p:grpSpPr>
        <a:xfrm>
          <a:off x="0" y="0"/>
          <a:ext cx="0" cy="0"/>
          <a:chOff x="0" y="0"/>
          <a:chExt cx="0" cy="0"/>
        </a:xfrm>
      </p:grpSpPr>
      <p:pic>
        <p:nvPicPr>
          <p:cNvPr id="506" name="Google Shape;506;p57"/>
          <p:cNvPicPr preferRelativeResize="0"/>
          <p:nvPr/>
        </p:nvPicPr>
        <p:blipFill>
          <a:blip r:embed="rId3">
            <a:alphaModFix/>
          </a:blip>
          <a:stretch>
            <a:fillRect/>
          </a:stretch>
        </p:blipFill>
        <p:spPr>
          <a:xfrm>
            <a:off x="-1056083" y="4603775"/>
            <a:ext cx="2533008" cy="2354899"/>
          </a:xfrm>
          <a:prstGeom prst="rect">
            <a:avLst/>
          </a:prstGeom>
          <a:noFill/>
          <a:ln>
            <a:noFill/>
          </a:ln>
        </p:spPr>
      </p:pic>
      <p:pic>
        <p:nvPicPr>
          <p:cNvPr id="507" name="Google Shape;507;p57"/>
          <p:cNvPicPr preferRelativeResize="0"/>
          <p:nvPr/>
        </p:nvPicPr>
        <p:blipFill>
          <a:blip r:embed="rId4">
            <a:alphaModFix/>
          </a:blip>
          <a:stretch>
            <a:fillRect/>
          </a:stretch>
        </p:blipFill>
        <p:spPr>
          <a:xfrm>
            <a:off x="32963" y="-1130188"/>
            <a:ext cx="1541020" cy="2069239"/>
          </a:xfrm>
          <a:prstGeom prst="rect">
            <a:avLst/>
          </a:prstGeom>
          <a:noFill/>
          <a:ln>
            <a:noFill/>
          </a:ln>
        </p:spPr>
      </p:pic>
      <p:pic>
        <p:nvPicPr>
          <p:cNvPr id="508" name="Google Shape;508;p57"/>
          <p:cNvPicPr preferRelativeResize="0"/>
          <p:nvPr/>
        </p:nvPicPr>
        <p:blipFill>
          <a:blip r:embed="rId5">
            <a:alphaModFix/>
          </a:blip>
          <a:stretch>
            <a:fillRect/>
          </a:stretch>
        </p:blipFill>
        <p:spPr>
          <a:xfrm>
            <a:off x="7578689" y="4224300"/>
            <a:ext cx="2085162" cy="2069238"/>
          </a:xfrm>
          <a:prstGeom prst="rect">
            <a:avLst/>
          </a:prstGeom>
          <a:noFill/>
          <a:ln>
            <a:noFill/>
          </a:ln>
        </p:spPr>
      </p:pic>
      <p:pic>
        <p:nvPicPr>
          <p:cNvPr id="509" name="Google Shape;509;p57"/>
          <p:cNvPicPr preferRelativeResize="0"/>
          <p:nvPr/>
        </p:nvPicPr>
        <p:blipFill>
          <a:blip r:embed="rId6">
            <a:alphaModFix/>
          </a:blip>
          <a:stretch>
            <a:fillRect/>
          </a:stretch>
        </p:blipFill>
        <p:spPr>
          <a:xfrm rot="1246493">
            <a:off x="8432494" y="-1986608"/>
            <a:ext cx="3125511" cy="3782067"/>
          </a:xfrm>
          <a:prstGeom prst="rect">
            <a:avLst/>
          </a:prstGeom>
          <a:noFill/>
          <a:ln>
            <a:noFill/>
          </a:ln>
        </p:spPr>
      </p:pic>
      <p:grpSp>
        <p:nvGrpSpPr>
          <p:cNvPr id="510" name="Google Shape;510;p57"/>
          <p:cNvGrpSpPr/>
          <p:nvPr/>
        </p:nvGrpSpPr>
        <p:grpSpPr>
          <a:xfrm>
            <a:off x="1332150" y="658925"/>
            <a:ext cx="6368130" cy="3944850"/>
            <a:chOff x="1255950" y="658925"/>
            <a:chExt cx="6368130" cy="3944850"/>
          </a:xfrm>
        </p:grpSpPr>
        <p:grpSp>
          <p:nvGrpSpPr>
            <p:cNvPr id="511" name="Google Shape;511;p57"/>
            <p:cNvGrpSpPr/>
            <p:nvPr/>
          </p:nvGrpSpPr>
          <p:grpSpPr>
            <a:xfrm>
              <a:off x="1256538" y="658925"/>
              <a:ext cx="1675500" cy="1448575"/>
              <a:chOff x="5385275" y="1699850"/>
              <a:chExt cx="1675500" cy="1448575"/>
            </a:xfrm>
          </p:grpSpPr>
          <p:sp>
            <p:nvSpPr>
              <p:cNvPr id="512" name="Google Shape;512;p57"/>
              <p:cNvSpPr/>
              <p:nvPr/>
            </p:nvSpPr>
            <p:spPr>
              <a:xfrm>
                <a:off x="5385275" y="1699850"/>
                <a:ext cx="16755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Poppins"/>
                    <a:ea typeface="Poppins"/>
                    <a:cs typeface="Poppins"/>
                    <a:sym typeface="Poppins"/>
                  </a:rPr>
                  <a:t>Project definition</a:t>
                </a:r>
                <a:endParaRPr sz="1000">
                  <a:solidFill>
                    <a:srgbClr val="FFFFFF"/>
                  </a:solidFill>
                  <a:latin typeface="Poppins"/>
                  <a:ea typeface="Poppins"/>
                  <a:cs typeface="Poppins"/>
                  <a:sym typeface="Poppins"/>
                </a:endParaRPr>
              </a:p>
            </p:txBody>
          </p:sp>
          <p:sp>
            <p:nvSpPr>
              <p:cNvPr id="513" name="Google Shape;513;p57"/>
              <p:cNvSpPr/>
              <p:nvPr/>
            </p:nvSpPr>
            <p:spPr>
              <a:xfrm>
                <a:off x="5385275" y="2147475"/>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Domain knowledge</a:t>
                </a:r>
                <a:endParaRPr sz="800">
                  <a:solidFill>
                    <a:srgbClr val="25215D"/>
                  </a:solidFill>
                  <a:latin typeface="Archivo"/>
                  <a:ea typeface="Archivo"/>
                  <a:cs typeface="Archivo"/>
                  <a:sym typeface="Archivo"/>
                </a:endParaRPr>
              </a:p>
            </p:txBody>
          </p:sp>
          <p:sp>
            <p:nvSpPr>
              <p:cNvPr id="514" name="Google Shape;514;p57"/>
              <p:cNvSpPr/>
              <p:nvPr/>
            </p:nvSpPr>
            <p:spPr>
              <a:xfrm>
                <a:off x="5385275" y="2510250"/>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Track requirements</a:t>
                </a:r>
                <a:endParaRPr sz="800">
                  <a:solidFill>
                    <a:srgbClr val="25215D"/>
                  </a:solidFill>
                  <a:latin typeface="Archivo"/>
                  <a:ea typeface="Archivo"/>
                  <a:cs typeface="Archivo"/>
                  <a:sym typeface="Archivo"/>
                </a:endParaRPr>
              </a:p>
            </p:txBody>
          </p:sp>
          <p:sp>
            <p:nvSpPr>
              <p:cNvPr id="515" name="Google Shape;515;p57"/>
              <p:cNvSpPr/>
              <p:nvPr/>
            </p:nvSpPr>
            <p:spPr>
              <a:xfrm>
                <a:off x="5385275" y="2873025"/>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Bringing it all together</a:t>
                </a:r>
                <a:endParaRPr sz="800">
                  <a:solidFill>
                    <a:srgbClr val="25215D"/>
                  </a:solidFill>
                  <a:latin typeface="Archivo"/>
                  <a:ea typeface="Archivo"/>
                  <a:cs typeface="Archivo"/>
                  <a:sym typeface="Archivo"/>
                </a:endParaRPr>
              </a:p>
            </p:txBody>
          </p:sp>
        </p:grpSp>
        <p:grpSp>
          <p:nvGrpSpPr>
            <p:cNvPr id="516" name="Google Shape;516;p57"/>
            <p:cNvGrpSpPr/>
            <p:nvPr/>
          </p:nvGrpSpPr>
          <p:grpSpPr>
            <a:xfrm>
              <a:off x="4672275" y="658925"/>
              <a:ext cx="1675500" cy="1085800"/>
              <a:chOff x="5385275" y="1699850"/>
              <a:chExt cx="1675500" cy="1085800"/>
            </a:xfrm>
          </p:grpSpPr>
          <p:sp>
            <p:nvSpPr>
              <p:cNvPr id="517" name="Google Shape;517;p57"/>
              <p:cNvSpPr/>
              <p:nvPr/>
            </p:nvSpPr>
            <p:spPr>
              <a:xfrm>
                <a:off x="5385275" y="1699850"/>
                <a:ext cx="16755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Poppins"/>
                    <a:ea typeface="Poppins"/>
                    <a:cs typeface="Poppins"/>
                    <a:sym typeface="Poppins"/>
                  </a:rPr>
                  <a:t>Project management</a:t>
                </a:r>
                <a:endParaRPr sz="1000">
                  <a:solidFill>
                    <a:srgbClr val="FFFFFF"/>
                  </a:solidFill>
                  <a:latin typeface="Poppins"/>
                  <a:ea typeface="Poppins"/>
                  <a:cs typeface="Poppins"/>
                  <a:sym typeface="Poppins"/>
                </a:endParaRPr>
              </a:p>
            </p:txBody>
          </p:sp>
          <p:sp>
            <p:nvSpPr>
              <p:cNvPr id="518" name="Google Shape;518;p57"/>
              <p:cNvSpPr/>
              <p:nvPr/>
            </p:nvSpPr>
            <p:spPr>
              <a:xfrm>
                <a:off x="5385275" y="2147475"/>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Compliance</a:t>
                </a:r>
                <a:endParaRPr sz="800">
                  <a:solidFill>
                    <a:srgbClr val="25215D"/>
                  </a:solidFill>
                  <a:latin typeface="Archivo"/>
                  <a:ea typeface="Archivo"/>
                  <a:cs typeface="Archivo"/>
                  <a:sym typeface="Archivo"/>
                </a:endParaRPr>
              </a:p>
            </p:txBody>
          </p:sp>
          <p:sp>
            <p:nvSpPr>
              <p:cNvPr id="519" name="Google Shape;519;p57"/>
              <p:cNvSpPr/>
              <p:nvPr/>
            </p:nvSpPr>
            <p:spPr>
              <a:xfrm>
                <a:off x="5385275" y="2510250"/>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Administration</a:t>
                </a:r>
                <a:endParaRPr sz="800">
                  <a:solidFill>
                    <a:srgbClr val="25215D"/>
                  </a:solidFill>
                  <a:latin typeface="Archivo"/>
                  <a:ea typeface="Archivo"/>
                  <a:cs typeface="Archivo"/>
                  <a:sym typeface="Archivo"/>
                </a:endParaRPr>
              </a:p>
            </p:txBody>
          </p:sp>
        </p:grpSp>
        <p:grpSp>
          <p:nvGrpSpPr>
            <p:cNvPr id="520" name="Google Shape;520;p57"/>
            <p:cNvGrpSpPr/>
            <p:nvPr/>
          </p:nvGrpSpPr>
          <p:grpSpPr>
            <a:xfrm>
              <a:off x="1256538" y="2427063"/>
              <a:ext cx="1675500" cy="1800175"/>
              <a:chOff x="6490775" y="1771838"/>
              <a:chExt cx="1675500" cy="1800175"/>
            </a:xfrm>
          </p:grpSpPr>
          <p:sp>
            <p:nvSpPr>
              <p:cNvPr id="521" name="Google Shape;521;p57"/>
              <p:cNvSpPr/>
              <p:nvPr/>
            </p:nvSpPr>
            <p:spPr>
              <a:xfrm>
                <a:off x="6490775" y="1771838"/>
                <a:ext cx="16755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Poppins"/>
                    <a:ea typeface="Poppins"/>
                    <a:cs typeface="Poppins"/>
                    <a:sym typeface="Poppins"/>
                  </a:rPr>
                  <a:t>User experience</a:t>
                </a:r>
                <a:endParaRPr sz="1000">
                  <a:solidFill>
                    <a:srgbClr val="FFFFFF"/>
                  </a:solidFill>
                  <a:latin typeface="Poppins"/>
                  <a:ea typeface="Poppins"/>
                  <a:cs typeface="Poppins"/>
                  <a:sym typeface="Poppins"/>
                </a:endParaRPr>
              </a:p>
            </p:txBody>
          </p:sp>
          <p:sp>
            <p:nvSpPr>
              <p:cNvPr id="522" name="Google Shape;522;p57"/>
              <p:cNvSpPr/>
              <p:nvPr/>
            </p:nvSpPr>
            <p:spPr>
              <a:xfrm>
                <a:off x="6490775" y="221946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User research</a:t>
                </a:r>
                <a:endParaRPr sz="800">
                  <a:solidFill>
                    <a:srgbClr val="25215D"/>
                  </a:solidFill>
                  <a:latin typeface="Archivo"/>
                  <a:ea typeface="Archivo"/>
                  <a:cs typeface="Archivo"/>
                  <a:sym typeface="Archivo"/>
                </a:endParaRPr>
              </a:p>
            </p:txBody>
          </p:sp>
          <p:sp>
            <p:nvSpPr>
              <p:cNvPr id="523" name="Google Shape;523;p57"/>
              <p:cNvSpPr/>
              <p:nvPr/>
            </p:nvSpPr>
            <p:spPr>
              <a:xfrm>
                <a:off x="6490775" y="2582238"/>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Medium expertise</a:t>
                </a:r>
                <a:endParaRPr sz="800">
                  <a:solidFill>
                    <a:srgbClr val="25215D"/>
                  </a:solidFill>
                  <a:latin typeface="Archivo"/>
                  <a:ea typeface="Archivo"/>
                  <a:cs typeface="Archivo"/>
                  <a:sym typeface="Archivo"/>
                </a:endParaRPr>
              </a:p>
            </p:txBody>
          </p:sp>
          <p:sp>
            <p:nvSpPr>
              <p:cNvPr id="524" name="Google Shape;524;p57"/>
              <p:cNvSpPr/>
              <p:nvPr/>
            </p:nvSpPr>
            <p:spPr>
              <a:xfrm>
                <a:off x="6490775" y="294501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Writing for the user</a:t>
                </a:r>
                <a:endParaRPr sz="800">
                  <a:solidFill>
                    <a:srgbClr val="25215D"/>
                  </a:solidFill>
                  <a:latin typeface="Archivo"/>
                  <a:ea typeface="Archivo"/>
                  <a:cs typeface="Archivo"/>
                  <a:sym typeface="Archivo"/>
                </a:endParaRPr>
              </a:p>
            </p:txBody>
          </p:sp>
          <p:sp>
            <p:nvSpPr>
              <p:cNvPr id="525" name="Google Shape;525;p57"/>
              <p:cNvSpPr/>
              <p:nvPr/>
            </p:nvSpPr>
            <p:spPr>
              <a:xfrm>
                <a:off x="6490775" y="329661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User testing</a:t>
                </a:r>
                <a:endParaRPr sz="800">
                  <a:solidFill>
                    <a:srgbClr val="25215D"/>
                  </a:solidFill>
                  <a:latin typeface="Archivo"/>
                  <a:ea typeface="Archivo"/>
                  <a:cs typeface="Archivo"/>
                  <a:sym typeface="Archivo"/>
                </a:endParaRPr>
              </a:p>
            </p:txBody>
          </p:sp>
        </p:grpSp>
        <p:grpSp>
          <p:nvGrpSpPr>
            <p:cNvPr id="526" name="Google Shape;526;p57"/>
            <p:cNvGrpSpPr/>
            <p:nvPr/>
          </p:nvGrpSpPr>
          <p:grpSpPr>
            <a:xfrm>
              <a:off x="4672291" y="2726208"/>
              <a:ext cx="2951788" cy="1500988"/>
              <a:chOff x="4132475" y="2463200"/>
              <a:chExt cx="3522000" cy="1500988"/>
            </a:xfrm>
          </p:grpSpPr>
          <p:sp>
            <p:nvSpPr>
              <p:cNvPr id="527" name="Google Shape;527;p57"/>
              <p:cNvSpPr/>
              <p:nvPr/>
            </p:nvSpPr>
            <p:spPr>
              <a:xfrm>
                <a:off x="4132475" y="2463200"/>
                <a:ext cx="35220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Poppins"/>
                    <a:ea typeface="Poppins"/>
                    <a:cs typeface="Poppins"/>
                    <a:sym typeface="Poppins"/>
                  </a:rPr>
                  <a:t>Implementation</a:t>
                </a:r>
                <a:endParaRPr sz="1000">
                  <a:solidFill>
                    <a:srgbClr val="FFFFFF"/>
                  </a:solidFill>
                  <a:latin typeface="Poppins"/>
                  <a:ea typeface="Poppins"/>
                  <a:cs typeface="Poppins"/>
                  <a:sym typeface="Poppins"/>
                </a:endParaRPr>
              </a:p>
            </p:txBody>
          </p:sp>
          <p:grpSp>
            <p:nvGrpSpPr>
              <p:cNvPr id="528" name="Google Shape;528;p57"/>
              <p:cNvGrpSpPr/>
              <p:nvPr/>
            </p:nvGrpSpPr>
            <p:grpSpPr>
              <a:xfrm>
                <a:off x="4132475" y="2968050"/>
                <a:ext cx="1675500" cy="996138"/>
                <a:chOff x="4132475" y="2968050"/>
                <a:chExt cx="1675500" cy="996138"/>
              </a:xfrm>
            </p:grpSpPr>
            <p:sp>
              <p:nvSpPr>
                <p:cNvPr id="529" name="Google Shape;529;p57"/>
                <p:cNvSpPr/>
                <p:nvPr/>
              </p:nvSpPr>
              <p:spPr>
                <a:xfrm>
                  <a:off x="4132475" y="332601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Creating content</a:t>
                  </a:r>
                  <a:endParaRPr sz="800">
                    <a:solidFill>
                      <a:srgbClr val="25215D"/>
                    </a:solidFill>
                    <a:latin typeface="Archivo"/>
                    <a:ea typeface="Archivo"/>
                    <a:cs typeface="Archivo"/>
                    <a:sym typeface="Archivo"/>
                  </a:endParaRPr>
                </a:p>
              </p:txBody>
            </p:sp>
            <p:sp>
              <p:nvSpPr>
                <p:cNvPr id="530" name="Google Shape;530;p57"/>
                <p:cNvSpPr/>
                <p:nvPr/>
              </p:nvSpPr>
              <p:spPr>
                <a:xfrm>
                  <a:off x="4132475" y="3688788"/>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Community management</a:t>
                  </a:r>
                  <a:endParaRPr sz="800">
                    <a:solidFill>
                      <a:srgbClr val="25215D"/>
                    </a:solidFill>
                    <a:latin typeface="Archivo"/>
                    <a:ea typeface="Archivo"/>
                    <a:cs typeface="Archivo"/>
                    <a:sym typeface="Archivo"/>
                  </a:endParaRPr>
                </a:p>
              </p:txBody>
            </p:sp>
            <p:sp>
              <p:nvSpPr>
                <p:cNvPr id="531" name="Google Shape;531;p57"/>
                <p:cNvSpPr/>
                <p:nvPr/>
              </p:nvSpPr>
              <p:spPr>
                <a:xfrm>
                  <a:off x="4132475" y="2968050"/>
                  <a:ext cx="1675500" cy="2706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Non-tech</a:t>
                  </a:r>
                  <a:endParaRPr b="1" sz="900">
                    <a:solidFill>
                      <a:srgbClr val="25215D"/>
                    </a:solidFill>
                    <a:latin typeface="Archivo"/>
                    <a:ea typeface="Archivo"/>
                    <a:cs typeface="Archivo"/>
                    <a:sym typeface="Archivo"/>
                  </a:endParaRPr>
                </a:p>
              </p:txBody>
            </p:sp>
          </p:grpSp>
          <p:grpSp>
            <p:nvGrpSpPr>
              <p:cNvPr id="532" name="Google Shape;532;p57"/>
              <p:cNvGrpSpPr/>
              <p:nvPr/>
            </p:nvGrpSpPr>
            <p:grpSpPr>
              <a:xfrm>
                <a:off x="5978850" y="2968050"/>
                <a:ext cx="1675500" cy="996138"/>
                <a:chOff x="5978850" y="2968050"/>
                <a:chExt cx="1675500" cy="996138"/>
              </a:xfrm>
            </p:grpSpPr>
            <p:sp>
              <p:nvSpPr>
                <p:cNvPr id="533" name="Google Shape;533;p57"/>
                <p:cNvSpPr/>
                <p:nvPr/>
              </p:nvSpPr>
              <p:spPr>
                <a:xfrm>
                  <a:off x="5978850" y="2968050"/>
                  <a:ext cx="1675500" cy="2706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Tech</a:t>
                  </a:r>
                  <a:endParaRPr b="1" sz="900">
                    <a:solidFill>
                      <a:srgbClr val="25215D"/>
                    </a:solidFill>
                    <a:latin typeface="Archivo"/>
                    <a:ea typeface="Archivo"/>
                    <a:cs typeface="Archivo"/>
                    <a:sym typeface="Archivo"/>
                  </a:endParaRPr>
                </a:p>
              </p:txBody>
            </p:sp>
            <p:sp>
              <p:nvSpPr>
                <p:cNvPr id="534" name="Google Shape;534;p57"/>
                <p:cNvSpPr/>
                <p:nvPr/>
              </p:nvSpPr>
              <p:spPr>
                <a:xfrm>
                  <a:off x="5978850" y="332601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Technical leadership</a:t>
                  </a:r>
                  <a:endParaRPr sz="800">
                    <a:solidFill>
                      <a:srgbClr val="25215D"/>
                    </a:solidFill>
                    <a:latin typeface="Archivo"/>
                    <a:ea typeface="Archivo"/>
                    <a:cs typeface="Archivo"/>
                    <a:sym typeface="Archivo"/>
                  </a:endParaRPr>
                </a:p>
              </p:txBody>
            </p:sp>
            <p:sp>
              <p:nvSpPr>
                <p:cNvPr id="535" name="Google Shape;535;p57"/>
                <p:cNvSpPr/>
                <p:nvPr/>
              </p:nvSpPr>
              <p:spPr>
                <a:xfrm>
                  <a:off x="5978850" y="3688788"/>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Implementation</a:t>
                  </a:r>
                  <a:endParaRPr sz="800">
                    <a:solidFill>
                      <a:srgbClr val="25215D"/>
                    </a:solidFill>
                    <a:latin typeface="Archivo"/>
                    <a:ea typeface="Archivo"/>
                    <a:cs typeface="Archivo"/>
                    <a:sym typeface="Archivo"/>
                  </a:endParaRPr>
                </a:p>
              </p:txBody>
            </p:sp>
          </p:grpSp>
        </p:grpSp>
        <p:sp>
          <p:nvSpPr>
            <p:cNvPr id="536" name="Google Shape;536;p57"/>
            <p:cNvSpPr/>
            <p:nvPr/>
          </p:nvSpPr>
          <p:spPr>
            <a:xfrm>
              <a:off x="1255950" y="4328375"/>
              <a:ext cx="63681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Visual design</a:t>
              </a:r>
              <a:endParaRPr sz="800">
                <a:solidFill>
                  <a:srgbClr val="25215D"/>
                </a:solidFill>
                <a:latin typeface="Archivo"/>
                <a:ea typeface="Archivo"/>
                <a:cs typeface="Archivo"/>
                <a:sym typeface="Archivo"/>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0" name="Shape 540"/>
        <p:cNvGrpSpPr/>
        <p:nvPr/>
      </p:nvGrpSpPr>
      <p:grpSpPr>
        <a:xfrm>
          <a:off x="0" y="0"/>
          <a:ext cx="0" cy="0"/>
          <a:chOff x="0" y="0"/>
          <a:chExt cx="0" cy="0"/>
        </a:xfrm>
      </p:grpSpPr>
      <p:grpSp>
        <p:nvGrpSpPr>
          <p:cNvPr id="541" name="Google Shape;541;p58"/>
          <p:cNvGrpSpPr/>
          <p:nvPr/>
        </p:nvGrpSpPr>
        <p:grpSpPr>
          <a:xfrm>
            <a:off x="1332738" y="658925"/>
            <a:ext cx="1675500" cy="1448575"/>
            <a:chOff x="5385275" y="1699850"/>
            <a:chExt cx="1675500" cy="1448575"/>
          </a:xfrm>
        </p:grpSpPr>
        <p:sp>
          <p:nvSpPr>
            <p:cNvPr id="542" name="Google Shape;542;p58"/>
            <p:cNvSpPr/>
            <p:nvPr/>
          </p:nvSpPr>
          <p:spPr>
            <a:xfrm>
              <a:off x="5385275" y="1699850"/>
              <a:ext cx="16755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Poppins"/>
                  <a:ea typeface="Poppins"/>
                  <a:cs typeface="Poppins"/>
                  <a:sym typeface="Poppins"/>
                </a:rPr>
                <a:t>Project definition</a:t>
              </a:r>
              <a:endParaRPr sz="1000">
                <a:solidFill>
                  <a:srgbClr val="FFFFFF"/>
                </a:solidFill>
                <a:latin typeface="Poppins"/>
                <a:ea typeface="Poppins"/>
                <a:cs typeface="Poppins"/>
                <a:sym typeface="Poppins"/>
              </a:endParaRPr>
            </a:p>
          </p:txBody>
        </p:sp>
        <p:sp>
          <p:nvSpPr>
            <p:cNvPr id="543" name="Google Shape;543;p58"/>
            <p:cNvSpPr/>
            <p:nvPr/>
          </p:nvSpPr>
          <p:spPr>
            <a:xfrm>
              <a:off x="5385275" y="2147475"/>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Domain knowledge</a:t>
              </a:r>
              <a:endParaRPr sz="800">
                <a:solidFill>
                  <a:srgbClr val="25215D"/>
                </a:solidFill>
                <a:latin typeface="Archivo"/>
                <a:ea typeface="Archivo"/>
                <a:cs typeface="Archivo"/>
                <a:sym typeface="Archivo"/>
              </a:endParaRPr>
            </a:p>
          </p:txBody>
        </p:sp>
        <p:sp>
          <p:nvSpPr>
            <p:cNvPr id="544" name="Google Shape;544;p58"/>
            <p:cNvSpPr/>
            <p:nvPr/>
          </p:nvSpPr>
          <p:spPr>
            <a:xfrm>
              <a:off x="5385275" y="2510250"/>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Track requirements</a:t>
              </a:r>
              <a:endParaRPr sz="800">
                <a:solidFill>
                  <a:srgbClr val="25215D"/>
                </a:solidFill>
                <a:latin typeface="Archivo"/>
                <a:ea typeface="Archivo"/>
                <a:cs typeface="Archivo"/>
                <a:sym typeface="Archivo"/>
              </a:endParaRPr>
            </a:p>
          </p:txBody>
        </p:sp>
        <p:sp>
          <p:nvSpPr>
            <p:cNvPr id="545" name="Google Shape;545;p58"/>
            <p:cNvSpPr/>
            <p:nvPr/>
          </p:nvSpPr>
          <p:spPr>
            <a:xfrm>
              <a:off x="5385275" y="2873025"/>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Bringing it all together</a:t>
              </a:r>
              <a:endParaRPr sz="800">
                <a:solidFill>
                  <a:srgbClr val="25215D"/>
                </a:solidFill>
                <a:latin typeface="Archivo"/>
                <a:ea typeface="Archivo"/>
                <a:cs typeface="Archivo"/>
                <a:sym typeface="Archivo"/>
              </a:endParaRPr>
            </a:p>
          </p:txBody>
        </p:sp>
      </p:grpSp>
      <p:grpSp>
        <p:nvGrpSpPr>
          <p:cNvPr id="546" name="Google Shape;546;p58"/>
          <p:cNvGrpSpPr/>
          <p:nvPr/>
        </p:nvGrpSpPr>
        <p:grpSpPr>
          <a:xfrm>
            <a:off x="4748475" y="658925"/>
            <a:ext cx="1675500" cy="1085800"/>
            <a:chOff x="5385275" y="1699850"/>
            <a:chExt cx="1675500" cy="1085800"/>
          </a:xfrm>
        </p:grpSpPr>
        <p:sp>
          <p:nvSpPr>
            <p:cNvPr id="547" name="Google Shape;547;p58"/>
            <p:cNvSpPr/>
            <p:nvPr/>
          </p:nvSpPr>
          <p:spPr>
            <a:xfrm>
              <a:off x="5385275" y="1699850"/>
              <a:ext cx="16755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Poppins"/>
                  <a:ea typeface="Poppins"/>
                  <a:cs typeface="Poppins"/>
                  <a:sym typeface="Poppins"/>
                </a:rPr>
                <a:t>Project management</a:t>
              </a:r>
              <a:endParaRPr sz="1000">
                <a:solidFill>
                  <a:srgbClr val="FFFFFF"/>
                </a:solidFill>
                <a:latin typeface="Poppins"/>
                <a:ea typeface="Poppins"/>
                <a:cs typeface="Poppins"/>
                <a:sym typeface="Poppins"/>
              </a:endParaRPr>
            </a:p>
          </p:txBody>
        </p:sp>
        <p:sp>
          <p:nvSpPr>
            <p:cNvPr id="548" name="Google Shape;548;p58"/>
            <p:cNvSpPr/>
            <p:nvPr/>
          </p:nvSpPr>
          <p:spPr>
            <a:xfrm>
              <a:off x="5385275" y="2147475"/>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Compliance</a:t>
              </a:r>
              <a:endParaRPr sz="800">
                <a:solidFill>
                  <a:srgbClr val="25215D"/>
                </a:solidFill>
                <a:latin typeface="Archivo"/>
                <a:ea typeface="Archivo"/>
                <a:cs typeface="Archivo"/>
                <a:sym typeface="Archivo"/>
              </a:endParaRPr>
            </a:p>
          </p:txBody>
        </p:sp>
        <p:sp>
          <p:nvSpPr>
            <p:cNvPr id="549" name="Google Shape;549;p58"/>
            <p:cNvSpPr/>
            <p:nvPr/>
          </p:nvSpPr>
          <p:spPr>
            <a:xfrm>
              <a:off x="5385275" y="2510250"/>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Administration</a:t>
              </a:r>
              <a:endParaRPr sz="800">
                <a:solidFill>
                  <a:srgbClr val="25215D"/>
                </a:solidFill>
                <a:latin typeface="Archivo"/>
                <a:ea typeface="Archivo"/>
                <a:cs typeface="Archivo"/>
                <a:sym typeface="Archivo"/>
              </a:endParaRPr>
            </a:p>
          </p:txBody>
        </p:sp>
      </p:grpSp>
      <p:grpSp>
        <p:nvGrpSpPr>
          <p:cNvPr id="550" name="Google Shape;550;p58"/>
          <p:cNvGrpSpPr/>
          <p:nvPr/>
        </p:nvGrpSpPr>
        <p:grpSpPr>
          <a:xfrm>
            <a:off x="1332738" y="2427063"/>
            <a:ext cx="1675500" cy="1800175"/>
            <a:chOff x="6490775" y="1771838"/>
            <a:chExt cx="1675500" cy="1800175"/>
          </a:xfrm>
        </p:grpSpPr>
        <p:sp>
          <p:nvSpPr>
            <p:cNvPr id="551" name="Google Shape;551;p58"/>
            <p:cNvSpPr/>
            <p:nvPr/>
          </p:nvSpPr>
          <p:spPr>
            <a:xfrm>
              <a:off x="6490775" y="1771838"/>
              <a:ext cx="16755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Poppins"/>
                  <a:ea typeface="Poppins"/>
                  <a:cs typeface="Poppins"/>
                  <a:sym typeface="Poppins"/>
                </a:rPr>
                <a:t>User experience</a:t>
              </a:r>
              <a:endParaRPr sz="1000">
                <a:solidFill>
                  <a:srgbClr val="FFFFFF"/>
                </a:solidFill>
                <a:latin typeface="Poppins"/>
                <a:ea typeface="Poppins"/>
                <a:cs typeface="Poppins"/>
                <a:sym typeface="Poppins"/>
              </a:endParaRPr>
            </a:p>
          </p:txBody>
        </p:sp>
        <p:sp>
          <p:nvSpPr>
            <p:cNvPr id="552" name="Google Shape;552;p58"/>
            <p:cNvSpPr/>
            <p:nvPr/>
          </p:nvSpPr>
          <p:spPr>
            <a:xfrm>
              <a:off x="6490775" y="221946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User research</a:t>
              </a:r>
              <a:endParaRPr sz="800">
                <a:solidFill>
                  <a:srgbClr val="25215D"/>
                </a:solidFill>
                <a:latin typeface="Archivo"/>
                <a:ea typeface="Archivo"/>
                <a:cs typeface="Archivo"/>
                <a:sym typeface="Archivo"/>
              </a:endParaRPr>
            </a:p>
          </p:txBody>
        </p:sp>
        <p:sp>
          <p:nvSpPr>
            <p:cNvPr id="553" name="Google Shape;553;p58"/>
            <p:cNvSpPr/>
            <p:nvPr/>
          </p:nvSpPr>
          <p:spPr>
            <a:xfrm>
              <a:off x="6490775" y="2582238"/>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Medium expertise</a:t>
              </a:r>
              <a:endParaRPr sz="800">
                <a:solidFill>
                  <a:srgbClr val="25215D"/>
                </a:solidFill>
                <a:latin typeface="Archivo"/>
                <a:ea typeface="Archivo"/>
                <a:cs typeface="Archivo"/>
                <a:sym typeface="Archivo"/>
              </a:endParaRPr>
            </a:p>
          </p:txBody>
        </p:sp>
        <p:sp>
          <p:nvSpPr>
            <p:cNvPr id="554" name="Google Shape;554;p58"/>
            <p:cNvSpPr/>
            <p:nvPr/>
          </p:nvSpPr>
          <p:spPr>
            <a:xfrm>
              <a:off x="6490775" y="294501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Writing for the user</a:t>
              </a:r>
              <a:endParaRPr sz="800">
                <a:solidFill>
                  <a:srgbClr val="25215D"/>
                </a:solidFill>
                <a:latin typeface="Archivo"/>
                <a:ea typeface="Archivo"/>
                <a:cs typeface="Archivo"/>
                <a:sym typeface="Archivo"/>
              </a:endParaRPr>
            </a:p>
          </p:txBody>
        </p:sp>
        <p:sp>
          <p:nvSpPr>
            <p:cNvPr id="555" name="Google Shape;555;p58"/>
            <p:cNvSpPr/>
            <p:nvPr/>
          </p:nvSpPr>
          <p:spPr>
            <a:xfrm>
              <a:off x="6490775" y="329661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User testing</a:t>
              </a:r>
              <a:endParaRPr sz="800">
                <a:solidFill>
                  <a:srgbClr val="25215D"/>
                </a:solidFill>
                <a:latin typeface="Archivo"/>
                <a:ea typeface="Archivo"/>
                <a:cs typeface="Archivo"/>
                <a:sym typeface="Archivo"/>
              </a:endParaRPr>
            </a:p>
          </p:txBody>
        </p:sp>
      </p:grpSp>
      <p:grpSp>
        <p:nvGrpSpPr>
          <p:cNvPr id="556" name="Google Shape;556;p58"/>
          <p:cNvGrpSpPr/>
          <p:nvPr/>
        </p:nvGrpSpPr>
        <p:grpSpPr>
          <a:xfrm>
            <a:off x="4748491" y="2726208"/>
            <a:ext cx="2951788" cy="1500988"/>
            <a:chOff x="4132475" y="2463200"/>
            <a:chExt cx="3522000" cy="1500988"/>
          </a:xfrm>
        </p:grpSpPr>
        <p:sp>
          <p:nvSpPr>
            <p:cNvPr id="557" name="Google Shape;557;p58"/>
            <p:cNvSpPr/>
            <p:nvPr/>
          </p:nvSpPr>
          <p:spPr>
            <a:xfrm>
              <a:off x="4132475" y="2463200"/>
              <a:ext cx="35220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Poppins"/>
                  <a:ea typeface="Poppins"/>
                  <a:cs typeface="Poppins"/>
                  <a:sym typeface="Poppins"/>
                </a:rPr>
                <a:t>Implementation</a:t>
              </a:r>
              <a:endParaRPr sz="1000">
                <a:solidFill>
                  <a:srgbClr val="FFFFFF"/>
                </a:solidFill>
                <a:latin typeface="Poppins"/>
                <a:ea typeface="Poppins"/>
                <a:cs typeface="Poppins"/>
                <a:sym typeface="Poppins"/>
              </a:endParaRPr>
            </a:p>
          </p:txBody>
        </p:sp>
        <p:grpSp>
          <p:nvGrpSpPr>
            <p:cNvPr id="558" name="Google Shape;558;p58"/>
            <p:cNvGrpSpPr/>
            <p:nvPr/>
          </p:nvGrpSpPr>
          <p:grpSpPr>
            <a:xfrm>
              <a:off x="4132475" y="2968050"/>
              <a:ext cx="1675500" cy="996138"/>
              <a:chOff x="4132475" y="2968050"/>
              <a:chExt cx="1675500" cy="996138"/>
            </a:xfrm>
          </p:grpSpPr>
          <p:sp>
            <p:nvSpPr>
              <p:cNvPr id="559" name="Google Shape;559;p58"/>
              <p:cNvSpPr/>
              <p:nvPr/>
            </p:nvSpPr>
            <p:spPr>
              <a:xfrm>
                <a:off x="4132475" y="332601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Creating content</a:t>
                </a:r>
                <a:endParaRPr sz="800">
                  <a:solidFill>
                    <a:srgbClr val="25215D"/>
                  </a:solidFill>
                  <a:latin typeface="Archivo"/>
                  <a:ea typeface="Archivo"/>
                  <a:cs typeface="Archivo"/>
                  <a:sym typeface="Archivo"/>
                </a:endParaRPr>
              </a:p>
            </p:txBody>
          </p:sp>
          <p:sp>
            <p:nvSpPr>
              <p:cNvPr id="560" name="Google Shape;560;p58"/>
              <p:cNvSpPr/>
              <p:nvPr/>
            </p:nvSpPr>
            <p:spPr>
              <a:xfrm>
                <a:off x="4132475" y="3688788"/>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Community management</a:t>
                </a:r>
                <a:endParaRPr sz="800">
                  <a:solidFill>
                    <a:srgbClr val="25215D"/>
                  </a:solidFill>
                  <a:latin typeface="Archivo"/>
                  <a:ea typeface="Archivo"/>
                  <a:cs typeface="Archivo"/>
                  <a:sym typeface="Archivo"/>
                </a:endParaRPr>
              </a:p>
            </p:txBody>
          </p:sp>
          <p:sp>
            <p:nvSpPr>
              <p:cNvPr id="561" name="Google Shape;561;p58"/>
              <p:cNvSpPr/>
              <p:nvPr/>
            </p:nvSpPr>
            <p:spPr>
              <a:xfrm>
                <a:off x="4132475" y="2968050"/>
                <a:ext cx="1675500" cy="2706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Non-tech</a:t>
                </a:r>
                <a:endParaRPr b="1" sz="900">
                  <a:solidFill>
                    <a:srgbClr val="25215D"/>
                  </a:solidFill>
                  <a:latin typeface="Archivo"/>
                  <a:ea typeface="Archivo"/>
                  <a:cs typeface="Archivo"/>
                  <a:sym typeface="Archivo"/>
                </a:endParaRPr>
              </a:p>
            </p:txBody>
          </p:sp>
        </p:grpSp>
        <p:grpSp>
          <p:nvGrpSpPr>
            <p:cNvPr id="562" name="Google Shape;562;p58"/>
            <p:cNvGrpSpPr/>
            <p:nvPr/>
          </p:nvGrpSpPr>
          <p:grpSpPr>
            <a:xfrm>
              <a:off x="5978850" y="2968050"/>
              <a:ext cx="1675500" cy="996138"/>
              <a:chOff x="5978850" y="2968050"/>
              <a:chExt cx="1675500" cy="996138"/>
            </a:xfrm>
          </p:grpSpPr>
          <p:sp>
            <p:nvSpPr>
              <p:cNvPr id="563" name="Google Shape;563;p58"/>
              <p:cNvSpPr/>
              <p:nvPr/>
            </p:nvSpPr>
            <p:spPr>
              <a:xfrm>
                <a:off x="5978850" y="2968050"/>
                <a:ext cx="1675500" cy="2706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Tech</a:t>
                </a:r>
                <a:endParaRPr b="1" sz="900">
                  <a:solidFill>
                    <a:srgbClr val="25215D"/>
                  </a:solidFill>
                  <a:latin typeface="Archivo"/>
                  <a:ea typeface="Archivo"/>
                  <a:cs typeface="Archivo"/>
                  <a:sym typeface="Archivo"/>
                </a:endParaRPr>
              </a:p>
            </p:txBody>
          </p:sp>
          <p:sp>
            <p:nvSpPr>
              <p:cNvPr id="564" name="Google Shape;564;p58"/>
              <p:cNvSpPr/>
              <p:nvPr/>
            </p:nvSpPr>
            <p:spPr>
              <a:xfrm>
                <a:off x="5978850" y="332601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Technical leadership</a:t>
                </a:r>
                <a:endParaRPr sz="800">
                  <a:solidFill>
                    <a:srgbClr val="25215D"/>
                  </a:solidFill>
                  <a:latin typeface="Archivo"/>
                  <a:ea typeface="Archivo"/>
                  <a:cs typeface="Archivo"/>
                  <a:sym typeface="Archivo"/>
                </a:endParaRPr>
              </a:p>
            </p:txBody>
          </p:sp>
          <p:sp>
            <p:nvSpPr>
              <p:cNvPr id="565" name="Google Shape;565;p58"/>
              <p:cNvSpPr/>
              <p:nvPr/>
            </p:nvSpPr>
            <p:spPr>
              <a:xfrm>
                <a:off x="5978850" y="3688788"/>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Implementation</a:t>
                </a:r>
                <a:endParaRPr sz="800">
                  <a:solidFill>
                    <a:srgbClr val="25215D"/>
                  </a:solidFill>
                  <a:latin typeface="Archivo"/>
                  <a:ea typeface="Archivo"/>
                  <a:cs typeface="Archivo"/>
                  <a:sym typeface="Archivo"/>
                </a:endParaRPr>
              </a:p>
            </p:txBody>
          </p:sp>
        </p:grpSp>
      </p:grpSp>
      <p:sp>
        <p:nvSpPr>
          <p:cNvPr id="566" name="Google Shape;566;p58"/>
          <p:cNvSpPr/>
          <p:nvPr/>
        </p:nvSpPr>
        <p:spPr>
          <a:xfrm>
            <a:off x="1332150" y="4328375"/>
            <a:ext cx="63681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Visual design</a:t>
            </a:r>
            <a:endParaRPr sz="800">
              <a:solidFill>
                <a:srgbClr val="25215D"/>
              </a:solidFill>
              <a:latin typeface="Archivo"/>
              <a:ea typeface="Archivo"/>
              <a:cs typeface="Archivo"/>
              <a:sym typeface="Archivo"/>
            </a:endParaRPr>
          </a:p>
        </p:txBody>
      </p:sp>
      <p:pic>
        <p:nvPicPr>
          <p:cNvPr id="567" name="Google Shape;567;p58"/>
          <p:cNvPicPr preferRelativeResize="0"/>
          <p:nvPr/>
        </p:nvPicPr>
        <p:blipFill>
          <a:blip r:embed="rId3">
            <a:alphaModFix/>
          </a:blip>
          <a:stretch>
            <a:fillRect/>
          </a:stretch>
        </p:blipFill>
        <p:spPr>
          <a:xfrm>
            <a:off x="-914408" y="4002950"/>
            <a:ext cx="2533008" cy="2354899"/>
          </a:xfrm>
          <a:prstGeom prst="rect">
            <a:avLst/>
          </a:prstGeom>
          <a:noFill/>
          <a:ln>
            <a:noFill/>
          </a:ln>
        </p:spPr>
      </p:pic>
      <p:pic>
        <p:nvPicPr>
          <p:cNvPr id="568" name="Google Shape;568;p58"/>
          <p:cNvPicPr preferRelativeResize="0"/>
          <p:nvPr/>
        </p:nvPicPr>
        <p:blipFill>
          <a:blip r:embed="rId4">
            <a:alphaModFix/>
          </a:blip>
          <a:stretch>
            <a:fillRect/>
          </a:stretch>
        </p:blipFill>
        <p:spPr>
          <a:xfrm>
            <a:off x="536088" y="-1188738"/>
            <a:ext cx="1541020" cy="2069239"/>
          </a:xfrm>
          <a:prstGeom prst="rect">
            <a:avLst/>
          </a:prstGeom>
          <a:noFill/>
          <a:ln>
            <a:noFill/>
          </a:ln>
        </p:spPr>
      </p:pic>
      <p:pic>
        <p:nvPicPr>
          <p:cNvPr id="569" name="Google Shape;569;p58"/>
          <p:cNvPicPr preferRelativeResize="0"/>
          <p:nvPr/>
        </p:nvPicPr>
        <p:blipFill>
          <a:blip r:embed="rId5">
            <a:alphaModFix/>
          </a:blip>
          <a:stretch>
            <a:fillRect/>
          </a:stretch>
        </p:blipFill>
        <p:spPr>
          <a:xfrm>
            <a:off x="7578689" y="4224300"/>
            <a:ext cx="2085162" cy="2069238"/>
          </a:xfrm>
          <a:prstGeom prst="rect">
            <a:avLst/>
          </a:prstGeom>
          <a:noFill/>
          <a:ln>
            <a:noFill/>
          </a:ln>
        </p:spPr>
      </p:pic>
      <p:pic>
        <p:nvPicPr>
          <p:cNvPr id="570" name="Google Shape;570;p58"/>
          <p:cNvPicPr preferRelativeResize="0"/>
          <p:nvPr/>
        </p:nvPicPr>
        <p:blipFill>
          <a:blip r:embed="rId6">
            <a:alphaModFix/>
          </a:blip>
          <a:stretch>
            <a:fillRect/>
          </a:stretch>
        </p:blipFill>
        <p:spPr>
          <a:xfrm rot="1246493">
            <a:off x="8412969" y="-1986608"/>
            <a:ext cx="3125511" cy="3782067"/>
          </a:xfrm>
          <a:prstGeom prst="rect">
            <a:avLst/>
          </a:prstGeom>
          <a:noFill/>
          <a:ln>
            <a:noFill/>
          </a:ln>
        </p:spPr>
      </p:pic>
      <p:pic>
        <p:nvPicPr>
          <p:cNvPr id="571" name="Google Shape;571;p58"/>
          <p:cNvPicPr preferRelativeResize="0"/>
          <p:nvPr/>
        </p:nvPicPr>
        <p:blipFill>
          <a:blip r:embed="rId7">
            <a:alphaModFix amt="75000"/>
          </a:blip>
          <a:stretch>
            <a:fillRect/>
          </a:stretch>
        </p:blipFill>
        <p:spPr>
          <a:xfrm>
            <a:off x="7981599" y="3768401"/>
            <a:ext cx="90507" cy="103434"/>
          </a:xfrm>
          <a:prstGeom prst="rect">
            <a:avLst/>
          </a:prstGeom>
          <a:noFill/>
          <a:ln>
            <a:noFill/>
          </a:ln>
        </p:spPr>
      </p:pic>
      <p:pic>
        <p:nvPicPr>
          <p:cNvPr id="572" name="Google Shape;572;p58"/>
          <p:cNvPicPr preferRelativeResize="0"/>
          <p:nvPr/>
        </p:nvPicPr>
        <p:blipFill>
          <a:blip r:embed="rId7">
            <a:alphaModFix amt="75000"/>
          </a:blip>
          <a:stretch>
            <a:fillRect/>
          </a:stretch>
        </p:blipFill>
        <p:spPr>
          <a:xfrm>
            <a:off x="7390035" y="1735248"/>
            <a:ext cx="114634" cy="118124"/>
          </a:xfrm>
          <a:prstGeom prst="rect">
            <a:avLst/>
          </a:prstGeom>
          <a:noFill/>
          <a:ln>
            <a:noFill/>
          </a:ln>
        </p:spPr>
      </p:pic>
      <p:sp>
        <p:nvSpPr>
          <p:cNvPr id="573" name="Google Shape;573;p58"/>
          <p:cNvSpPr/>
          <p:nvPr/>
        </p:nvSpPr>
        <p:spPr>
          <a:xfrm>
            <a:off x="1256550" y="581825"/>
            <a:ext cx="1818900" cy="1589100"/>
          </a:xfrm>
          <a:prstGeom prst="roundRect">
            <a:avLst>
              <a:gd fmla="val 3272" name="adj"/>
            </a:avLst>
          </a:prstGeom>
          <a:solidFill>
            <a:srgbClr val="000000">
              <a:alpha val="2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D7499"/>
              </a:solidFill>
            </a:endParaRPr>
          </a:p>
        </p:txBody>
      </p:sp>
      <p:sp>
        <p:nvSpPr>
          <p:cNvPr id="574" name="Google Shape;574;p58"/>
          <p:cNvSpPr/>
          <p:nvPr/>
        </p:nvSpPr>
        <p:spPr>
          <a:xfrm>
            <a:off x="4676775" y="581825"/>
            <a:ext cx="1818900" cy="1246800"/>
          </a:xfrm>
          <a:prstGeom prst="roundRect">
            <a:avLst>
              <a:gd fmla="val 3272" name="adj"/>
            </a:avLst>
          </a:prstGeom>
          <a:solidFill>
            <a:srgbClr val="000000">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D7499"/>
              </a:solidFill>
            </a:endParaRPr>
          </a:p>
        </p:txBody>
      </p:sp>
      <p:sp>
        <p:nvSpPr>
          <p:cNvPr id="575" name="Google Shape;575;p58"/>
          <p:cNvSpPr/>
          <p:nvPr/>
        </p:nvSpPr>
        <p:spPr>
          <a:xfrm>
            <a:off x="1261050" y="2352575"/>
            <a:ext cx="1818900" cy="1940100"/>
          </a:xfrm>
          <a:prstGeom prst="roundRect">
            <a:avLst>
              <a:gd fmla="val 3272" name="adj"/>
            </a:avLst>
          </a:prstGeom>
          <a:solidFill>
            <a:srgbClr val="000000">
              <a:alpha val="2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D7499"/>
              </a:solidFill>
            </a:endParaRPr>
          </a:p>
        </p:txBody>
      </p:sp>
      <p:sp>
        <p:nvSpPr>
          <p:cNvPr id="576" name="Google Shape;576;p58"/>
          <p:cNvSpPr/>
          <p:nvPr/>
        </p:nvSpPr>
        <p:spPr>
          <a:xfrm>
            <a:off x="4661925" y="2625525"/>
            <a:ext cx="1541100" cy="1667100"/>
          </a:xfrm>
          <a:prstGeom prst="roundRect">
            <a:avLst>
              <a:gd fmla="val 3272" name="adj"/>
            </a:avLst>
          </a:prstGeom>
          <a:solidFill>
            <a:srgbClr val="000000">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D7499"/>
              </a:solidFill>
            </a:endParaRPr>
          </a:p>
        </p:txBody>
      </p:sp>
      <p:sp>
        <p:nvSpPr>
          <p:cNvPr id="577" name="Google Shape;577;p58"/>
          <p:cNvSpPr/>
          <p:nvPr/>
        </p:nvSpPr>
        <p:spPr>
          <a:xfrm>
            <a:off x="1256550" y="4328375"/>
            <a:ext cx="5046000" cy="275400"/>
          </a:xfrm>
          <a:prstGeom prst="roundRect">
            <a:avLst>
              <a:gd fmla="val 13036" name="adj"/>
            </a:avLst>
          </a:prstGeom>
          <a:solidFill>
            <a:srgbClr val="000000">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D7499"/>
              </a:solidFill>
            </a:endParaRPr>
          </a:p>
        </p:txBody>
      </p:sp>
      <p:grpSp>
        <p:nvGrpSpPr>
          <p:cNvPr id="578" name="Google Shape;578;p58"/>
          <p:cNvGrpSpPr/>
          <p:nvPr/>
        </p:nvGrpSpPr>
        <p:grpSpPr>
          <a:xfrm rot="600021">
            <a:off x="7772994" y="3225059"/>
            <a:ext cx="1171135" cy="223145"/>
            <a:chOff x="8227121" y="3126364"/>
            <a:chExt cx="1171500" cy="216000"/>
          </a:xfrm>
        </p:grpSpPr>
        <p:sp>
          <p:nvSpPr>
            <p:cNvPr id="579" name="Google Shape;579;p58"/>
            <p:cNvSpPr/>
            <p:nvPr/>
          </p:nvSpPr>
          <p:spPr>
            <a:xfrm>
              <a:off x="8227121" y="3126364"/>
              <a:ext cx="1171500" cy="216000"/>
            </a:xfrm>
            <a:prstGeom prst="roundRect">
              <a:avLst>
                <a:gd fmla="val 13635" name="adj"/>
              </a:avLst>
            </a:prstGeom>
            <a:solidFill>
              <a:srgbClr val="00B45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800">
                  <a:solidFill>
                    <a:srgbClr val="FFFFFF"/>
                  </a:solidFill>
                  <a:latin typeface="Poppins"/>
                  <a:ea typeface="Poppins"/>
                  <a:cs typeface="Poppins"/>
                  <a:sym typeface="Poppins"/>
                </a:rPr>
                <a:t>Lead D</a:t>
              </a:r>
              <a:r>
                <a:rPr lang="en-GB" sz="800">
                  <a:solidFill>
                    <a:schemeClr val="lt1"/>
                  </a:solidFill>
                  <a:latin typeface="Poppins"/>
                  <a:ea typeface="Poppins"/>
                  <a:cs typeface="Poppins"/>
                  <a:sym typeface="Poppins"/>
                </a:rPr>
                <a:t>e</a:t>
              </a:r>
              <a:r>
                <a:rPr lang="en-GB" sz="800">
                  <a:solidFill>
                    <a:srgbClr val="FFFFFF"/>
                  </a:solidFill>
                  <a:latin typeface="Poppins"/>
                  <a:ea typeface="Poppins"/>
                  <a:cs typeface="Poppins"/>
                  <a:sym typeface="Poppins"/>
                </a:rPr>
                <a:t>veloper</a:t>
              </a:r>
              <a:endParaRPr sz="800">
                <a:solidFill>
                  <a:srgbClr val="FFFFFF"/>
                </a:solidFill>
                <a:latin typeface="Poppins"/>
                <a:ea typeface="Poppins"/>
                <a:cs typeface="Poppins"/>
                <a:sym typeface="Poppins"/>
              </a:endParaRPr>
            </a:p>
          </p:txBody>
        </p:sp>
        <p:pic>
          <p:nvPicPr>
            <p:cNvPr id="580" name="Google Shape;580;p58"/>
            <p:cNvPicPr preferRelativeResize="0"/>
            <p:nvPr/>
          </p:nvPicPr>
          <p:blipFill>
            <a:blip r:embed="rId7">
              <a:alphaModFix amt="75000"/>
            </a:blip>
            <a:stretch>
              <a:fillRect/>
            </a:stretch>
          </p:blipFill>
          <p:spPr>
            <a:xfrm>
              <a:off x="8305840" y="3177155"/>
              <a:ext cx="114634" cy="114327"/>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4" name="Shape 584"/>
        <p:cNvGrpSpPr/>
        <p:nvPr/>
      </p:nvGrpSpPr>
      <p:grpSpPr>
        <a:xfrm>
          <a:off x="0" y="0"/>
          <a:ext cx="0" cy="0"/>
          <a:chOff x="0" y="0"/>
          <a:chExt cx="0" cy="0"/>
        </a:xfrm>
      </p:grpSpPr>
      <p:grpSp>
        <p:nvGrpSpPr>
          <p:cNvPr id="585" name="Google Shape;585;p59"/>
          <p:cNvGrpSpPr/>
          <p:nvPr/>
        </p:nvGrpSpPr>
        <p:grpSpPr>
          <a:xfrm>
            <a:off x="1332738" y="658925"/>
            <a:ext cx="1675500" cy="1448575"/>
            <a:chOff x="5385275" y="1699850"/>
            <a:chExt cx="1675500" cy="1448575"/>
          </a:xfrm>
        </p:grpSpPr>
        <p:sp>
          <p:nvSpPr>
            <p:cNvPr id="586" name="Google Shape;586;p59"/>
            <p:cNvSpPr/>
            <p:nvPr/>
          </p:nvSpPr>
          <p:spPr>
            <a:xfrm>
              <a:off x="5385275" y="1699850"/>
              <a:ext cx="16755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Poppins"/>
                  <a:ea typeface="Poppins"/>
                  <a:cs typeface="Poppins"/>
                  <a:sym typeface="Poppins"/>
                </a:rPr>
                <a:t>Project definition</a:t>
              </a:r>
              <a:endParaRPr sz="1000">
                <a:solidFill>
                  <a:srgbClr val="FFFFFF"/>
                </a:solidFill>
                <a:latin typeface="Poppins"/>
                <a:ea typeface="Poppins"/>
                <a:cs typeface="Poppins"/>
                <a:sym typeface="Poppins"/>
              </a:endParaRPr>
            </a:p>
          </p:txBody>
        </p:sp>
        <p:sp>
          <p:nvSpPr>
            <p:cNvPr id="587" name="Google Shape;587;p59"/>
            <p:cNvSpPr/>
            <p:nvPr/>
          </p:nvSpPr>
          <p:spPr>
            <a:xfrm>
              <a:off x="5385275" y="2147475"/>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Domain knowledge</a:t>
              </a:r>
              <a:endParaRPr sz="800">
                <a:solidFill>
                  <a:srgbClr val="25215D"/>
                </a:solidFill>
                <a:latin typeface="Archivo"/>
                <a:ea typeface="Archivo"/>
                <a:cs typeface="Archivo"/>
                <a:sym typeface="Archivo"/>
              </a:endParaRPr>
            </a:p>
          </p:txBody>
        </p:sp>
        <p:sp>
          <p:nvSpPr>
            <p:cNvPr id="588" name="Google Shape;588;p59"/>
            <p:cNvSpPr/>
            <p:nvPr/>
          </p:nvSpPr>
          <p:spPr>
            <a:xfrm>
              <a:off x="5385275" y="2510250"/>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Track requirements</a:t>
              </a:r>
              <a:endParaRPr sz="800">
                <a:solidFill>
                  <a:srgbClr val="25215D"/>
                </a:solidFill>
                <a:latin typeface="Archivo"/>
                <a:ea typeface="Archivo"/>
                <a:cs typeface="Archivo"/>
                <a:sym typeface="Archivo"/>
              </a:endParaRPr>
            </a:p>
          </p:txBody>
        </p:sp>
        <p:sp>
          <p:nvSpPr>
            <p:cNvPr id="589" name="Google Shape;589;p59"/>
            <p:cNvSpPr/>
            <p:nvPr/>
          </p:nvSpPr>
          <p:spPr>
            <a:xfrm>
              <a:off x="5385275" y="2873025"/>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Bringing it all together</a:t>
              </a:r>
              <a:endParaRPr sz="800">
                <a:solidFill>
                  <a:srgbClr val="25215D"/>
                </a:solidFill>
                <a:latin typeface="Archivo"/>
                <a:ea typeface="Archivo"/>
                <a:cs typeface="Archivo"/>
                <a:sym typeface="Archivo"/>
              </a:endParaRPr>
            </a:p>
          </p:txBody>
        </p:sp>
      </p:grpSp>
      <p:grpSp>
        <p:nvGrpSpPr>
          <p:cNvPr id="590" name="Google Shape;590;p59"/>
          <p:cNvGrpSpPr/>
          <p:nvPr/>
        </p:nvGrpSpPr>
        <p:grpSpPr>
          <a:xfrm>
            <a:off x="4748475" y="658925"/>
            <a:ext cx="1675500" cy="1085800"/>
            <a:chOff x="5385275" y="1699850"/>
            <a:chExt cx="1675500" cy="1085800"/>
          </a:xfrm>
        </p:grpSpPr>
        <p:sp>
          <p:nvSpPr>
            <p:cNvPr id="591" name="Google Shape;591;p59"/>
            <p:cNvSpPr/>
            <p:nvPr/>
          </p:nvSpPr>
          <p:spPr>
            <a:xfrm>
              <a:off x="5385275" y="1699850"/>
              <a:ext cx="16755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Poppins"/>
                  <a:ea typeface="Poppins"/>
                  <a:cs typeface="Poppins"/>
                  <a:sym typeface="Poppins"/>
                </a:rPr>
                <a:t>Project management</a:t>
              </a:r>
              <a:endParaRPr sz="1000">
                <a:solidFill>
                  <a:srgbClr val="FFFFFF"/>
                </a:solidFill>
                <a:latin typeface="Poppins"/>
                <a:ea typeface="Poppins"/>
                <a:cs typeface="Poppins"/>
                <a:sym typeface="Poppins"/>
              </a:endParaRPr>
            </a:p>
          </p:txBody>
        </p:sp>
        <p:sp>
          <p:nvSpPr>
            <p:cNvPr id="592" name="Google Shape;592;p59"/>
            <p:cNvSpPr/>
            <p:nvPr/>
          </p:nvSpPr>
          <p:spPr>
            <a:xfrm>
              <a:off x="5385275" y="2147475"/>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Compliance</a:t>
              </a:r>
              <a:endParaRPr sz="800">
                <a:solidFill>
                  <a:srgbClr val="25215D"/>
                </a:solidFill>
                <a:latin typeface="Archivo"/>
                <a:ea typeface="Archivo"/>
                <a:cs typeface="Archivo"/>
                <a:sym typeface="Archivo"/>
              </a:endParaRPr>
            </a:p>
          </p:txBody>
        </p:sp>
        <p:sp>
          <p:nvSpPr>
            <p:cNvPr id="593" name="Google Shape;593;p59"/>
            <p:cNvSpPr/>
            <p:nvPr/>
          </p:nvSpPr>
          <p:spPr>
            <a:xfrm>
              <a:off x="5385275" y="2510250"/>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Administration</a:t>
              </a:r>
              <a:endParaRPr sz="800">
                <a:solidFill>
                  <a:srgbClr val="25215D"/>
                </a:solidFill>
                <a:latin typeface="Archivo"/>
                <a:ea typeface="Archivo"/>
                <a:cs typeface="Archivo"/>
                <a:sym typeface="Archivo"/>
              </a:endParaRPr>
            </a:p>
          </p:txBody>
        </p:sp>
      </p:grpSp>
      <p:grpSp>
        <p:nvGrpSpPr>
          <p:cNvPr id="594" name="Google Shape;594;p59"/>
          <p:cNvGrpSpPr/>
          <p:nvPr/>
        </p:nvGrpSpPr>
        <p:grpSpPr>
          <a:xfrm>
            <a:off x="1332738" y="2427063"/>
            <a:ext cx="1675500" cy="1800175"/>
            <a:chOff x="6490775" y="1771838"/>
            <a:chExt cx="1675500" cy="1800175"/>
          </a:xfrm>
        </p:grpSpPr>
        <p:sp>
          <p:nvSpPr>
            <p:cNvPr id="595" name="Google Shape;595;p59"/>
            <p:cNvSpPr/>
            <p:nvPr/>
          </p:nvSpPr>
          <p:spPr>
            <a:xfrm>
              <a:off x="6490775" y="1771838"/>
              <a:ext cx="16755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Poppins"/>
                  <a:ea typeface="Poppins"/>
                  <a:cs typeface="Poppins"/>
                  <a:sym typeface="Poppins"/>
                </a:rPr>
                <a:t>User experience</a:t>
              </a:r>
              <a:endParaRPr sz="1000">
                <a:solidFill>
                  <a:srgbClr val="FFFFFF"/>
                </a:solidFill>
                <a:latin typeface="Poppins"/>
                <a:ea typeface="Poppins"/>
                <a:cs typeface="Poppins"/>
                <a:sym typeface="Poppins"/>
              </a:endParaRPr>
            </a:p>
          </p:txBody>
        </p:sp>
        <p:sp>
          <p:nvSpPr>
            <p:cNvPr id="596" name="Google Shape;596;p59"/>
            <p:cNvSpPr/>
            <p:nvPr/>
          </p:nvSpPr>
          <p:spPr>
            <a:xfrm>
              <a:off x="6490775" y="221946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User research</a:t>
              </a:r>
              <a:endParaRPr sz="800">
                <a:solidFill>
                  <a:srgbClr val="25215D"/>
                </a:solidFill>
                <a:latin typeface="Archivo"/>
                <a:ea typeface="Archivo"/>
                <a:cs typeface="Archivo"/>
                <a:sym typeface="Archivo"/>
              </a:endParaRPr>
            </a:p>
          </p:txBody>
        </p:sp>
        <p:sp>
          <p:nvSpPr>
            <p:cNvPr id="597" name="Google Shape;597;p59"/>
            <p:cNvSpPr/>
            <p:nvPr/>
          </p:nvSpPr>
          <p:spPr>
            <a:xfrm>
              <a:off x="6490775" y="2582238"/>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Medium expertise</a:t>
              </a:r>
              <a:endParaRPr sz="800">
                <a:solidFill>
                  <a:srgbClr val="25215D"/>
                </a:solidFill>
                <a:latin typeface="Archivo"/>
                <a:ea typeface="Archivo"/>
                <a:cs typeface="Archivo"/>
                <a:sym typeface="Archivo"/>
              </a:endParaRPr>
            </a:p>
          </p:txBody>
        </p:sp>
        <p:sp>
          <p:nvSpPr>
            <p:cNvPr id="598" name="Google Shape;598;p59"/>
            <p:cNvSpPr/>
            <p:nvPr/>
          </p:nvSpPr>
          <p:spPr>
            <a:xfrm>
              <a:off x="6490775" y="294501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Writing for the user</a:t>
              </a:r>
              <a:endParaRPr sz="800">
                <a:solidFill>
                  <a:srgbClr val="25215D"/>
                </a:solidFill>
                <a:latin typeface="Archivo"/>
                <a:ea typeface="Archivo"/>
                <a:cs typeface="Archivo"/>
                <a:sym typeface="Archivo"/>
              </a:endParaRPr>
            </a:p>
          </p:txBody>
        </p:sp>
        <p:sp>
          <p:nvSpPr>
            <p:cNvPr id="599" name="Google Shape;599;p59"/>
            <p:cNvSpPr/>
            <p:nvPr/>
          </p:nvSpPr>
          <p:spPr>
            <a:xfrm>
              <a:off x="6490775" y="329661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User testing</a:t>
              </a:r>
              <a:endParaRPr sz="800">
                <a:solidFill>
                  <a:srgbClr val="25215D"/>
                </a:solidFill>
                <a:latin typeface="Archivo"/>
                <a:ea typeface="Archivo"/>
                <a:cs typeface="Archivo"/>
                <a:sym typeface="Archivo"/>
              </a:endParaRPr>
            </a:p>
          </p:txBody>
        </p:sp>
      </p:grpSp>
      <p:grpSp>
        <p:nvGrpSpPr>
          <p:cNvPr id="600" name="Google Shape;600;p59"/>
          <p:cNvGrpSpPr/>
          <p:nvPr/>
        </p:nvGrpSpPr>
        <p:grpSpPr>
          <a:xfrm>
            <a:off x="4748491" y="2726208"/>
            <a:ext cx="2951788" cy="1500988"/>
            <a:chOff x="4132475" y="2463200"/>
            <a:chExt cx="3522000" cy="1500988"/>
          </a:xfrm>
        </p:grpSpPr>
        <p:sp>
          <p:nvSpPr>
            <p:cNvPr id="601" name="Google Shape;601;p59"/>
            <p:cNvSpPr/>
            <p:nvPr/>
          </p:nvSpPr>
          <p:spPr>
            <a:xfrm>
              <a:off x="4132475" y="2463200"/>
              <a:ext cx="35220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Poppins"/>
                  <a:ea typeface="Poppins"/>
                  <a:cs typeface="Poppins"/>
                  <a:sym typeface="Poppins"/>
                </a:rPr>
                <a:t>Implementation</a:t>
              </a:r>
              <a:endParaRPr sz="1000">
                <a:solidFill>
                  <a:srgbClr val="FFFFFF"/>
                </a:solidFill>
                <a:latin typeface="Poppins"/>
                <a:ea typeface="Poppins"/>
                <a:cs typeface="Poppins"/>
                <a:sym typeface="Poppins"/>
              </a:endParaRPr>
            </a:p>
          </p:txBody>
        </p:sp>
        <p:grpSp>
          <p:nvGrpSpPr>
            <p:cNvPr id="602" name="Google Shape;602;p59"/>
            <p:cNvGrpSpPr/>
            <p:nvPr/>
          </p:nvGrpSpPr>
          <p:grpSpPr>
            <a:xfrm>
              <a:off x="4132475" y="2968050"/>
              <a:ext cx="1675500" cy="996138"/>
              <a:chOff x="4132475" y="2968050"/>
              <a:chExt cx="1675500" cy="996138"/>
            </a:xfrm>
          </p:grpSpPr>
          <p:sp>
            <p:nvSpPr>
              <p:cNvPr id="603" name="Google Shape;603;p59"/>
              <p:cNvSpPr/>
              <p:nvPr/>
            </p:nvSpPr>
            <p:spPr>
              <a:xfrm>
                <a:off x="4132475" y="332601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Creating content</a:t>
                </a:r>
                <a:endParaRPr sz="800">
                  <a:solidFill>
                    <a:srgbClr val="25215D"/>
                  </a:solidFill>
                  <a:latin typeface="Archivo"/>
                  <a:ea typeface="Archivo"/>
                  <a:cs typeface="Archivo"/>
                  <a:sym typeface="Archivo"/>
                </a:endParaRPr>
              </a:p>
            </p:txBody>
          </p:sp>
          <p:sp>
            <p:nvSpPr>
              <p:cNvPr id="604" name="Google Shape;604;p59"/>
              <p:cNvSpPr/>
              <p:nvPr/>
            </p:nvSpPr>
            <p:spPr>
              <a:xfrm>
                <a:off x="4132475" y="3688788"/>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Community management</a:t>
                </a:r>
                <a:endParaRPr sz="800">
                  <a:solidFill>
                    <a:srgbClr val="25215D"/>
                  </a:solidFill>
                  <a:latin typeface="Archivo"/>
                  <a:ea typeface="Archivo"/>
                  <a:cs typeface="Archivo"/>
                  <a:sym typeface="Archivo"/>
                </a:endParaRPr>
              </a:p>
            </p:txBody>
          </p:sp>
          <p:sp>
            <p:nvSpPr>
              <p:cNvPr id="605" name="Google Shape;605;p59"/>
              <p:cNvSpPr/>
              <p:nvPr/>
            </p:nvSpPr>
            <p:spPr>
              <a:xfrm>
                <a:off x="4132475" y="2968050"/>
                <a:ext cx="1675500" cy="2706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Non-tech</a:t>
                </a:r>
                <a:endParaRPr b="1" sz="900">
                  <a:solidFill>
                    <a:srgbClr val="25215D"/>
                  </a:solidFill>
                  <a:latin typeface="Archivo"/>
                  <a:ea typeface="Archivo"/>
                  <a:cs typeface="Archivo"/>
                  <a:sym typeface="Archivo"/>
                </a:endParaRPr>
              </a:p>
            </p:txBody>
          </p:sp>
        </p:grpSp>
        <p:grpSp>
          <p:nvGrpSpPr>
            <p:cNvPr id="606" name="Google Shape;606;p59"/>
            <p:cNvGrpSpPr/>
            <p:nvPr/>
          </p:nvGrpSpPr>
          <p:grpSpPr>
            <a:xfrm>
              <a:off x="5978850" y="2968050"/>
              <a:ext cx="1675500" cy="996138"/>
              <a:chOff x="5978850" y="2968050"/>
              <a:chExt cx="1675500" cy="996138"/>
            </a:xfrm>
          </p:grpSpPr>
          <p:sp>
            <p:nvSpPr>
              <p:cNvPr id="607" name="Google Shape;607;p59"/>
              <p:cNvSpPr/>
              <p:nvPr/>
            </p:nvSpPr>
            <p:spPr>
              <a:xfrm>
                <a:off x="5978850" y="2968050"/>
                <a:ext cx="1675500" cy="2706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Tech</a:t>
                </a:r>
                <a:endParaRPr b="1" sz="900">
                  <a:solidFill>
                    <a:srgbClr val="25215D"/>
                  </a:solidFill>
                  <a:latin typeface="Archivo"/>
                  <a:ea typeface="Archivo"/>
                  <a:cs typeface="Archivo"/>
                  <a:sym typeface="Archivo"/>
                </a:endParaRPr>
              </a:p>
            </p:txBody>
          </p:sp>
          <p:sp>
            <p:nvSpPr>
              <p:cNvPr id="608" name="Google Shape;608;p59"/>
              <p:cNvSpPr/>
              <p:nvPr/>
            </p:nvSpPr>
            <p:spPr>
              <a:xfrm>
                <a:off x="5978850" y="332601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Technical leadership</a:t>
                </a:r>
                <a:endParaRPr sz="800">
                  <a:solidFill>
                    <a:srgbClr val="25215D"/>
                  </a:solidFill>
                  <a:latin typeface="Archivo"/>
                  <a:ea typeface="Archivo"/>
                  <a:cs typeface="Archivo"/>
                  <a:sym typeface="Archivo"/>
                </a:endParaRPr>
              </a:p>
            </p:txBody>
          </p:sp>
          <p:sp>
            <p:nvSpPr>
              <p:cNvPr id="609" name="Google Shape;609;p59"/>
              <p:cNvSpPr/>
              <p:nvPr/>
            </p:nvSpPr>
            <p:spPr>
              <a:xfrm>
                <a:off x="5978850" y="3688788"/>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Implementation</a:t>
                </a:r>
                <a:endParaRPr sz="800">
                  <a:solidFill>
                    <a:srgbClr val="25215D"/>
                  </a:solidFill>
                  <a:latin typeface="Archivo"/>
                  <a:ea typeface="Archivo"/>
                  <a:cs typeface="Archivo"/>
                  <a:sym typeface="Archivo"/>
                </a:endParaRPr>
              </a:p>
            </p:txBody>
          </p:sp>
        </p:grpSp>
      </p:grpSp>
      <p:sp>
        <p:nvSpPr>
          <p:cNvPr id="610" name="Google Shape;610;p59"/>
          <p:cNvSpPr/>
          <p:nvPr/>
        </p:nvSpPr>
        <p:spPr>
          <a:xfrm>
            <a:off x="1332150" y="4328375"/>
            <a:ext cx="63681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Visual design</a:t>
            </a:r>
            <a:endParaRPr sz="800">
              <a:solidFill>
                <a:srgbClr val="25215D"/>
              </a:solidFill>
              <a:latin typeface="Archivo"/>
              <a:ea typeface="Archivo"/>
              <a:cs typeface="Archivo"/>
              <a:sym typeface="Archivo"/>
            </a:endParaRPr>
          </a:p>
        </p:txBody>
      </p:sp>
      <p:pic>
        <p:nvPicPr>
          <p:cNvPr id="611" name="Google Shape;611;p59"/>
          <p:cNvPicPr preferRelativeResize="0"/>
          <p:nvPr/>
        </p:nvPicPr>
        <p:blipFill>
          <a:blip r:embed="rId3">
            <a:alphaModFix/>
          </a:blip>
          <a:stretch>
            <a:fillRect/>
          </a:stretch>
        </p:blipFill>
        <p:spPr>
          <a:xfrm>
            <a:off x="-914408" y="4002950"/>
            <a:ext cx="2533008" cy="2354899"/>
          </a:xfrm>
          <a:prstGeom prst="rect">
            <a:avLst/>
          </a:prstGeom>
          <a:noFill/>
          <a:ln>
            <a:noFill/>
          </a:ln>
        </p:spPr>
      </p:pic>
      <p:pic>
        <p:nvPicPr>
          <p:cNvPr id="612" name="Google Shape;612;p59"/>
          <p:cNvPicPr preferRelativeResize="0"/>
          <p:nvPr/>
        </p:nvPicPr>
        <p:blipFill>
          <a:blip r:embed="rId4">
            <a:alphaModFix/>
          </a:blip>
          <a:stretch>
            <a:fillRect/>
          </a:stretch>
        </p:blipFill>
        <p:spPr>
          <a:xfrm>
            <a:off x="536088" y="-1188738"/>
            <a:ext cx="1541020" cy="2069239"/>
          </a:xfrm>
          <a:prstGeom prst="rect">
            <a:avLst/>
          </a:prstGeom>
          <a:noFill/>
          <a:ln>
            <a:noFill/>
          </a:ln>
        </p:spPr>
      </p:pic>
      <p:pic>
        <p:nvPicPr>
          <p:cNvPr id="613" name="Google Shape;613;p59"/>
          <p:cNvPicPr preferRelativeResize="0"/>
          <p:nvPr/>
        </p:nvPicPr>
        <p:blipFill>
          <a:blip r:embed="rId5">
            <a:alphaModFix/>
          </a:blip>
          <a:stretch>
            <a:fillRect/>
          </a:stretch>
        </p:blipFill>
        <p:spPr>
          <a:xfrm>
            <a:off x="7578689" y="4224300"/>
            <a:ext cx="2085162" cy="2069238"/>
          </a:xfrm>
          <a:prstGeom prst="rect">
            <a:avLst/>
          </a:prstGeom>
          <a:noFill/>
          <a:ln>
            <a:noFill/>
          </a:ln>
        </p:spPr>
      </p:pic>
      <p:pic>
        <p:nvPicPr>
          <p:cNvPr id="614" name="Google Shape;614;p59"/>
          <p:cNvPicPr preferRelativeResize="0"/>
          <p:nvPr/>
        </p:nvPicPr>
        <p:blipFill>
          <a:blip r:embed="rId6">
            <a:alphaModFix/>
          </a:blip>
          <a:stretch>
            <a:fillRect/>
          </a:stretch>
        </p:blipFill>
        <p:spPr>
          <a:xfrm rot="1246493">
            <a:off x="8412969" y="-1986608"/>
            <a:ext cx="3125511" cy="3782067"/>
          </a:xfrm>
          <a:prstGeom prst="rect">
            <a:avLst/>
          </a:prstGeom>
          <a:noFill/>
          <a:ln>
            <a:noFill/>
          </a:ln>
        </p:spPr>
      </p:pic>
      <p:pic>
        <p:nvPicPr>
          <p:cNvPr id="615" name="Google Shape;615;p59"/>
          <p:cNvPicPr preferRelativeResize="0"/>
          <p:nvPr/>
        </p:nvPicPr>
        <p:blipFill>
          <a:blip r:embed="rId7">
            <a:alphaModFix amt="75000"/>
          </a:blip>
          <a:stretch>
            <a:fillRect/>
          </a:stretch>
        </p:blipFill>
        <p:spPr>
          <a:xfrm>
            <a:off x="7981599" y="3768401"/>
            <a:ext cx="90507" cy="103434"/>
          </a:xfrm>
          <a:prstGeom prst="rect">
            <a:avLst/>
          </a:prstGeom>
          <a:noFill/>
          <a:ln>
            <a:noFill/>
          </a:ln>
        </p:spPr>
      </p:pic>
      <p:pic>
        <p:nvPicPr>
          <p:cNvPr id="616" name="Google Shape;616;p59"/>
          <p:cNvPicPr preferRelativeResize="0"/>
          <p:nvPr/>
        </p:nvPicPr>
        <p:blipFill>
          <a:blip r:embed="rId7">
            <a:alphaModFix amt="75000"/>
          </a:blip>
          <a:stretch>
            <a:fillRect/>
          </a:stretch>
        </p:blipFill>
        <p:spPr>
          <a:xfrm>
            <a:off x="7390035" y="1735248"/>
            <a:ext cx="114634" cy="118124"/>
          </a:xfrm>
          <a:prstGeom prst="rect">
            <a:avLst/>
          </a:prstGeom>
          <a:noFill/>
          <a:ln>
            <a:noFill/>
          </a:ln>
        </p:spPr>
      </p:pic>
      <p:sp>
        <p:nvSpPr>
          <p:cNvPr id="617" name="Google Shape;617;p59"/>
          <p:cNvSpPr/>
          <p:nvPr/>
        </p:nvSpPr>
        <p:spPr>
          <a:xfrm>
            <a:off x="4661925" y="2625525"/>
            <a:ext cx="1541100" cy="1667100"/>
          </a:xfrm>
          <a:prstGeom prst="roundRect">
            <a:avLst>
              <a:gd fmla="val 3272" name="adj"/>
            </a:avLst>
          </a:pr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D7499"/>
              </a:solidFill>
            </a:endParaRPr>
          </a:p>
        </p:txBody>
      </p:sp>
      <p:sp>
        <p:nvSpPr>
          <p:cNvPr id="618" name="Google Shape;618;p59"/>
          <p:cNvSpPr/>
          <p:nvPr/>
        </p:nvSpPr>
        <p:spPr>
          <a:xfrm>
            <a:off x="1256550" y="4328375"/>
            <a:ext cx="5046000" cy="275400"/>
          </a:xfrm>
          <a:prstGeom prst="roundRect">
            <a:avLst>
              <a:gd fmla="val 13036" name="adj"/>
            </a:avLst>
          </a:prstGeom>
          <a:solidFill>
            <a:srgbClr val="000000">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D7499"/>
              </a:solidFill>
            </a:endParaRPr>
          </a:p>
        </p:txBody>
      </p:sp>
      <p:grpSp>
        <p:nvGrpSpPr>
          <p:cNvPr id="619" name="Google Shape;619;p59"/>
          <p:cNvGrpSpPr/>
          <p:nvPr/>
        </p:nvGrpSpPr>
        <p:grpSpPr>
          <a:xfrm rot="600021">
            <a:off x="7772994" y="3225059"/>
            <a:ext cx="1171135" cy="223145"/>
            <a:chOff x="8227121" y="3126364"/>
            <a:chExt cx="1171500" cy="216000"/>
          </a:xfrm>
        </p:grpSpPr>
        <p:sp>
          <p:nvSpPr>
            <p:cNvPr id="620" name="Google Shape;620;p59"/>
            <p:cNvSpPr/>
            <p:nvPr/>
          </p:nvSpPr>
          <p:spPr>
            <a:xfrm>
              <a:off x="8227121" y="3126364"/>
              <a:ext cx="1171500" cy="216000"/>
            </a:xfrm>
            <a:prstGeom prst="roundRect">
              <a:avLst>
                <a:gd fmla="val 13635" name="adj"/>
              </a:avLst>
            </a:prstGeom>
            <a:solidFill>
              <a:srgbClr val="00B45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800">
                  <a:solidFill>
                    <a:srgbClr val="FFFFFF"/>
                  </a:solidFill>
                  <a:latin typeface="Poppins"/>
                  <a:ea typeface="Poppins"/>
                  <a:cs typeface="Poppins"/>
                  <a:sym typeface="Poppins"/>
                </a:rPr>
                <a:t>Lead D</a:t>
              </a:r>
              <a:r>
                <a:rPr lang="en-GB" sz="800">
                  <a:solidFill>
                    <a:schemeClr val="lt1"/>
                  </a:solidFill>
                  <a:latin typeface="Poppins"/>
                  <a:ea typeface="Poppins"/>
                  <a:cs typeface="Poppins"/>
                  <a:sym typeface="Poppins"/>
                </a:rPr>
                <a:t>e</a:t>
              </a:r>
              <a:r>
                <a:rPr lang="en-GB" sz="800">
                  <a:solidFill>
                    <a:srgbClr val="FFFFFF"/>
                  </a:solidFill>
                  <a:latin typeface="Poppins"/>
                  <a:ea typeface="Poppins"/>
                  <a:cs typeface="Poppins"/>
                  <a:sym typeface="Poppins"/>
                </a:rPr>
                <a:t>veloper</a:t>
              </a:r>
              <a:endParaRPr sz="800">
                <a:solidFill>
                  <a:srgbClr val="FFFFFF"/>
                </a:solidFill>
                <a:latin typeface="Poppins"/>
                <a:ea typeface="Poppins"/>
                <a:cs typeface="Poppins"/>
                <a:sym typeface="Poppins"/>
              </a:endParaRPr>
            </a:p>
          </p:txBody>
        </p:sp>
        <p:pic>
          <p:nvPicPr>
            <p:cNvPr id="621" name="Google Shape;621;p59"/>
            <p:cNvPicPr preferRelativeResize="0"/>
            <p:nvPr/>
          </p:nvPicPr>
          <p:blipFill>
            <a:blip r:embed="rId7">
              <a:alphaModFix amt="75000"/>
            </a:blip>
            <a:stretch>
              <a:fillRect/>
            </a:stretch>
          </p:blipFill>
          <p:spPr>
            <a:xfrm>
              <a:off x="8305840" y="3177155"/>
              <a:ext cx="114634" cy="114327"/>
            </a:xfrm>
            <a:prstGeom prst="rect">
              <a:avLst/>
            </a:prstGeom>
            <a:noFill/>
            <a:ln>
              <a:noFill/>
            </a:ln>
          </p:spPr>
        </p:pic>
      </p:grpSp>
      <p:grpSp>
        <p:nvGrpSpPr>
          <p:cNvPr id="622" name="Google Shape;622;p59"/>
          <p:cNvGrpSpPr/>
          <p:nvPr/>
        </p:nvGrpSpPr>
        <p:grpSpPr>
          <a:xfrm rot="600021">
            <a:off x="6485445" y="982537"/>
            <a:ext cx="1237115" cy="223145"/>
            <a:chOff x="4452449" y="865895"/>
            <a:chExt cx="1237500" cy="216000"/>
          </a:xfrm>
        </p:grpSpPr>
        <p:sp>
          <p:nvSpPr>
            <p:cNvPr id="623" name="Google Shape;623;p59"/>
            <p:cNvSpPr/>
            <p:nvPr/>
          </p:nvSpPr>
          <p:spPr>
            <a:xfrm>
              <a:off x="4452449" y="865895"/>
              <a:ext cx="1237500" cy="216000"/>
            </a:xfrm>
            <a:prstGeom prst="roundRect">
              <a:avLst>
                <a:gd fmla="val 13635" name="adj"/>
              </a:avLst>
            </a:prstGeom>
            <a:solidFill>
              <a:srgbClr val="00B45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800">
                  <a:solidFill>
                    <a:srgbClr val="FFFFFF"/>
                  </a:solidFill>
                  <a:latin typeface="Poppins"/>
                  <a:ea typeface="Poppins"/>
                  <a:cs typeface="Poppins"/>
                  <a:sym typeface="Poppins"/>
                </a:rPr>
                <a:t>Project manager</a:t>
              </a:r>
              <a:endParaRPr sz="800">
                <a:solidFill>
                  <a:srgbClr val="FFFFFF"/>
                </a:solidFill>
                <a:latin typeface="Poppins"/>
                <a:ea typeface="Poppins"/>
                <a:cs typeface="Poppins"/>
                <a:sym typeface="Poppins"/>
              </a:endParaRPr>
            </a:p>
          </p:txBody>
        </p:sp>
        <p:pic>
          <p:nvPicPr>
            <p:cNvPr id="624" name="Google Shape;624;p59"/>
            <p:cNvPicPr preferRelativeResize="0"/>
            <p:nvPr/>
          </p:nvPicPr>
          <p:blipFill>
            <a:blip r:embed="rId7">
              <a:alphaModFix amt="75000"/>
            </a:blip>
            <a:stretch>
              <a:fillRect/>
            </a:stretch>
          </p:blipFill>
          <p:spPr>
            <a:xfrm>
              <a:off x="4531183" y="916676"/>
              <a:ext cx="114634" cy="114327"/>
            </a:xfrm>
            <a:prstGeom prst="rect">
              <a:avLst/>
            </a:prstGeom>
            <a:noFill/>
            <a:ln>
              <a:noFill/>
            </a:ln>
          </p:spPr>
        </p:pic>
      </p:grpSp>
      <p:sp>
        <p:nvSpPr>
          <p:cNvPr id="625" name="Google Shape;625;p59"/>
          <p:cNvSpPr/>
          <p:nvPr/>
        </p:nvSpPr>
        <p:spPr>
          <a:xfrm>
            <a:off x="1256550" y="581825"/>
            <a:ext cx="1818900" cy="1589100"/>
          </a:xfrm>
          <a:prstGeom prst="roundRect">
            <a:avLst>
              <a:gd fmla="val 3272" name="adj"/>
            </a:avLst>
          </a:pr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D7499"/>
              </a:solidFill>
            </a:endParaRPr>
          </a:p>
        </p:txBody>
      </p:sp>
      <p:sp>
        <p:nvSpPr>
          <p:cNvPr id="626" name="Google Shape;626;p59"/>
          <p:cNvSpPr/>
          <p:nvPr/>
        </p:nvSpPr>
        <p:spPr>
          <a:xfrm>
            <a:off x="1261050" y="2352575"/>
            <a:ext cx="1818900" cy="1940100"/>
          </a:xfrm>
          <a:prstGeom prst="roundRect">
            <a:avLst>
              <a:gd fmla="val 3272" name="adj"/>
            </a:avLst>
          </a:prstGeom>
          <a:solidFill>
            <a:srgbClr val="000000">
              <a:alpha val="2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D7499"/>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0" name="Shape 630"/>
        <p:cNvGrpSpPr/>
        <p:nvPr/>
      </p:nvGrpSpPr>
      <p:grpSpPr>
        <a:xfrm>
          <a:off x="0" y="0"/>
          <a:ext cx="0" cy="0"/>
          <a:chOff x="0" y="0"/>
          <a:chExt cx="0" cy="0"/>
        </a:xfrm>
      </p:grpSpPr>
      <p:grpSp>
        <p:nvGrpSpPr>
          <p:cNvPr id="631" name="Google Shape;631;p60"/>
          <p:cNvGrpSpPr/>
          <p:nvPr/>
        </p:nvGrpSpPr>
        <p:grpSpPr>
          <a:xfrm>
            <a:off x="1332738" y="658925"/>
            <a:ext cx="1675500" cy="1448575"/>
            <a:chOff x="5385275" y="1699850"/>
            <a:chExt cx="1675500" cy="1448575"/>
          </a:xfrm>
        </p:grpSpPr>
        <p:sp>
          <p:nvSpPr>
            <p:cNvPr id="632" name="Google Shape;632;p60"/>
            <p:cNvSpPr/>
            <p:nvPr/>
          </p:nvSpPr>
          <p:spPr>
            <a:xfrm>
              <a:off x="5385275" y="1699850"/>
              <a:ext cx="16755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Poppins"/>
                  <a:ea typeface="Poppins"/>
                  <a:cs typeface="Poppins"/>
                  <a:sym typeface="Poppins"/>
                </a:rPr>
                <a:t>Project definition</a:t>
              </a:r>
              <a:endParaRPr sz="1000">
                <a:solidFill>
                  <a:srgbClr val="FFFFFF"/>
                </a:solidFill>
                <a:latin typeface="Poppins"/>
                <a:ea typeface="Poppins"/>
                <a:cs typeface="Poppins"/>
                <a:sym typeface="Poppins"/>
              </a:endParaRPr>
            </a:p>
          </p:txBody>
        </p:sp>
        <p:sp>
          <p:nvSpPr>
            <p:cNvPr id="633" name="Google Shape;633;p60"/>
            <p:cNvSpPr/>
            <p:nvPr/>
          </p:nvSpPr>
          <p:spPr>
            <a:xfrm>
              <a:off x="5385275" y="2147475"/>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Domain knowledge</a:t>
              </a:r>
              <a:endParaRPr sz="800">
                <a:solidFill>
                  <a:srgbClr val="25215D"/>
                </a:solidFill>
                <a:latin typeface="Archivo"/>
                <a:ea typeface="Archivo"/>
                <a:cs typeface="Archivo"/>
                <a:sym typeface="Archivo"/>
              </a:endParaRPr>
            </a:p>
          </p:txBody>
        </p:sp>
        <p:sp>
          <p:nvSpPr>
            <p:cNvPr id="634" name="Google Shape;634;p60"/>
            <p:cNvSpPr/>
            <p:nvPr/>
          </p:nvSpPr>
          <p:spPr>
            <a:xfrm>
              <a:off x="5385275" y="2510250"/>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Track requirements</a:t>
              </a:r>
              <a:endParaRPr sz="800">
                <a:solidFill>
                  <a:srgbClr val="25215D"/>
                </a:solidFill>
                <a:latin typeface="Archivo"/>
                <a:ea typeface="Archivo"/>
                <a:cs typeface="Archivo"/>
                <a:sym typeface="Archivo"/>
              </a:endParaRPr>
            </a:p>
          </p:txBody>
        </p:sp>
        <p:sp>
          <p:nvSpPr>
            <p:cNvPr id="635" name="Google Shape;635;p60"/>
            <p:cNvSpPr/>
            <p:nvPr/>
          </p:nvSpPr>
          <p:spPr>
            <a:xfrm>
              <a:off x="5385275" y="2873025"/>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Bringing it all together</a:t>
              </a:r>
              <a:endParaRPr sz="800">
                <a:solidFill>
                  <a:srgbClr val="25215D"/>
                </a:solidFill>
                <a:latin typeface="Archivo"/>
                <a:ea typeface="Archivo"/>
                <a:cs typeface="Archivo"/>
                <a:sym typeface="Archivo"/>
              </a:endParaRPr>
            </a:p>
          </p:txBody>
        </p:sp>
      </p:grpSp>
      <p:grpSp>
        <p:nvGrpSpPr>
          <p:cNvPr id="636" name="Google Shape;636;p60"/>
          <p:cNvGrpSpPr/>
          <p:nvPr/>
        </p:nvGrpSpPr>
        <p:grpSpPr>
          <a:xfrm>
            <a:off x="4748475" y="658925"/>
            <a:ext cx="1675500" cy="1085800"/>
            <a:chOff x="5385275" y="1699850"/>
            <a:chExt cx="1675500" cy="1085800"/>
          </a:xfrm>
        </p:grpSpPr>
        <p:sp>
          <p:nvSpPr>
            <p:cNvPr id="637" name="Google Shape;637;p60"/>
            <p:cNvSpPr/>
            <p:nvPr/>
          </p:nvSpPr>
          <p:spPr>
            <a:xfrm>
              <a:off x="5385275" y="1699850"/>
              <a:ext cx="16755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Poppins"/>
                  <a:ea typeface="Poppins"/>
                  <a:cs typeface="Poppins"/>
                  <a:sym typeface="Poppins"/>
                </a:rPr>
                <a:t>Project management</a:t>
              </a:r>
              <a:endParaRPr sz="1000">
                <a:solidFill>
                  <a:srgbClr val="FFFFFF"/>
                </a:solidFill>
                <a:latin typeface="Poppins"/>
                <a:ea typeface="Poppins"/>
                <a:cs typeface="Poppins"/>
                <a:sym typeface="Poppins"/>
              </a:endParaRPr>
            </a:p>
          </p:txBody>
        </p:sp>
        <p:sp>
          <p:nvSpPr>
            <p:cNvPr id="638" name="Google Shape;638;p60"/>
            <p:cNvSpPr/>
            <p:nvPr/>
          </p:nvSpPr>
          <p:spPr>
            <a:xfrm>
              <a:off x="5385275" y="2147475"/>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Compliance</a:t>
              </a:r>
              <a:endParaRPr sz="800">
                <a:solidFill>
                  <a:srgbClr val="25215D"/>
                </a:solidFill>
                <a:latin typeface="Archivo"/>
                <a:ea typeface="Archivo"/>
                <a:cs typeface="Archivo"/>
                <a:sym typeface="Archivo"/>
              </a:endParaRPr>
            </a:p>
          </p:txBody>
        </p:sp>
        <p:sp>
          <p:nvSpPr>
            <p:cNvPr id="639" name="Google Shape;639;p60"/>
            <p:cNvSpPr/>
            <p:nvPr/>
          </p:nvSpPr>
          <p:spPr>
            <a:xfrm>
              <a:off x="5385275" y="2510250"/>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Administration</a:t>
              </a:r>
              <a:endParaRPr sz="800">
                <a:solidFill>
                  <a:srgbClr val="25215D"/>
                </a:solidFill>
                <a:latin typeface="Archivo"/>
                <a:ea typeface="Archivo"/>
                <a:cs typeface="Archivo"/>
                <a:sym typeface="Archivo"/>
              </a:endParaRPr>
            </a:p>
          </p:txBody>
        </p:sp>
      </p:grpSp>
      <p:grpSp>
        <p:nvGrpSpPr>
          <p:cNvPr id="640" name="Google Shape;640;p60"/>
          <p:cNvGrpSpPr/>
          <p:nvPr/>
        </p:nvGrpSpPr>
        <p:grpSpPr>
          <a:xfrm>
            <a:off x="1332738" y="2427063"/>
            <a:ext cx="1675500" cy="1800175"/>
            <a:chOff x="6490775" y="1771838"/>
            <a:chExt cx="1675500" cy="1800175"/>
          </a:xfrm>
        </p:grpSpPr>
        <p:sp>
          <p:nvSpPr>
            <p:cNvPr id="641" name="Google Shape;641;p60"/>
            <p:cNvSpPr/>
            <p:nvPr/>
          </p:nvSpPr>
          <p:spPr>
            <a:xfrm>
              <a:off x="6490775" y="1771838"/>
              <a:ext cx="16755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Poppins"/>
                  <a:ea typeface="Poppins"/>
                  <a:cs typeface="Poppins"/>
                  <a:sym typeface="Poppins"/>
                </a:rPr>
                <a:t>User experience</a:t>
              </a:r>
              <a:endParaRPr sz="1000">
                <a:solidFill>
                  <a:srgbClr val="FFFFFF"/>
                </a:solidFill>
                <a:latin typeface="Poppins"/>
                <a:ea typeface="Poppins"/>
                <a:cs typeface="Poppins"/>
                <a:sym typeface="Poppins"/>
              </a:endParaRPr>
            </a:p>
          </p:txBody>
        </p:sp>
        <p:sp>
          <p:nvSpPr>
            <p:cNvPr id="642" name="Google Shape;642;p60"/>
            <p:cNvSpPr/>
            <p:nvPr/>
          </p:nvSpPr>
          <p:spPr>
            <a:xfrm>
              <a:off x="6490775" y="221946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User research</a:t>
              </a:r>
              <a:endParaRPr sz="800">
                <a:solidFill>
                  <a:srgbClr val="25215D"/>
                </a:solidFill>
                <a:latin typeface="Archivo"/>
                <a:ea typeface="Archivo"/>
                <a:cs typeface="Archivo"/>
                <a:sym typeface="Archivo"/>
              </a:endParaRPr>
            </a:p>
          </p:txBody>
        </p:sp>
        <p:sp>
          <p:nvSpPr>
            <p:cNvPr id="643" name="Google Shape;643;p60"/>
            <p:cNvSpPr/>
            <p:nvPr/>
          </p:nvSpPr>
          <p:spPr>
            <a:xfrm>
              <a:off x="6490775" y="2582238"/>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Medium expertise</a:t>
              </a:r>
              <a:endParaRPr sz="800">
                <a:solidFill>
                  <a:srgbClr val="25215D"/>
                </a:solidFill>
                <a:latin typeface="Archivo"/>
                <a:ea typeface="Archivo"/>
                <a:cs typeface="Archivo"/>
                <a:sym typeface="Archivo"/>
              </a:endParaRPr>
            </a:p>
          </p:txBody>
        </p:sp>
        <p:sp>
          <p:nvSpPr>
            <p:cNvPr id="644" name="Google Shape;644;p60"/>
            <p:cNvSpPr/>
            <p:nvPr/>
          </p:nvSpPr>
          <p:spPr>
            <a:xfrm>
              <a:off x="6490775" y="294501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Writing for the user</a:t>
              </a:r>
              <a:endParaRPr sz="800">
                <a:solidFill>
                  <a:srgbClr val="25215D"/>
                </a:solidFill>
                <a:latin typeface="Archivo"/>
                <a:ea typeface="Archivo"/>
                <a:cs typeface="Archivo"/>
                <a:sym typeface="Archivo"/>
              </a:endParaRPr>
            </a:p>
          </p:txBody>
        </p:sp>
        <p:sp>
          <p:nvSpPr>
            <p:cNvPr id="645" name="Google Shape;645;p60"/>
            <p:cNvSpPr/>
            <p:nvPr/>
          </p:nvSpPr>
          <p:spPr>
            <a:xfrm>
              <a:off x="6490775" y="329661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User testing</a:t>
              </a:r>
              <a:endParaRPr sz="800">
                <a:solidFill>
                  <a:srgbClr val="25215D"/>
                </a:solidFill>
                <a:latin typeface="Archivo"/>
                <a:ea typeface="Archivo"/>
                <a:cs typeface="Archivo"/>
                <a:sym typeface="Archivo"/>
              </a:endParaRPr>
            </a:p>
          </p:txBody>
        </p:sp>
      </p:grpSp>
      <p:grpSp>
        <p:nvGrpSpPr>
          <p:cNvPr id="646" name="Google Shape;646;p60"/>
          <p:cNvGrpSpPr/>
          <p:nvPr/>
        </p:nvGrpSpPr>
        <p:grpSpPr>
          <a:xfrm>
            <a:off x="4748491" y="2726208"/>
            <a:ext cx="2951788" cy="1500988"/>
            <a:chOff x="4132475" y="2463200"/>
            <a:chExt cx="3522000" cy="1500988"/>
          </a:xfrm>
        </p:grpSpPr>
        <p:sp>
          <p:nvSpPr>
            <p:cNvPr id="647" name="Google Shape;647;p60"/>
            <p:cNvSpPr/>
            <p:nvPr/>
          </p:nvSpPr>
          <p:spPr>
            <a:xfrm>
              <a:off x="4132475" y="2463200"/>
              <a:ext cx="35220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Poppins"/>
                  <a:ea typeface="Poppins"/>
                  <a:cs typeface="Poppins"/>
                  <a:sym typeface="Poppins"/>
                </a:rPr>
                <a:t>Implementation</a:t>
              </a:r>
              <a:endParaRPr sz="1000">
                <a:solidFill>
                  <a:srgbClr val="FFFFFF"/>
                </a:solidFill>
                <a:latin typeface="Poppins"/>
                <a:ea typeface="Poppins"/>
                <a:cs typeface="Poppins"/>
                <a:sym typeface="Poppins"/>
              </a:endParaRPr>
            </a:p>
          </p:txBody>
        </p:sp>
        <p:grpSp>
          <p:nvGrpSpPr>
            <p:cNvPr id="648" name="Google Shape;648;p60"/>
            <p:cNvGrpSpPr/>
            <p:nvPr/>
          </p:nvGrpSpPr>
          <p:grpSpPr>
            <a:xfrm>
              <a:off x="4132475" y="2968050"/>
              <a:ext cx="1675500" cy="996138"/>
              <a:chOff x="4132475" y="2968050"/>
              <a:chExt cx="1675500" cy="996138"/>
            </a:xfrm>
          </p:grpSpPr>
          <p:sp>
            <p:nvSpPr>
              <p:cNvPr id="649" name="Google Shape;649;p60"/>
              <p:cNvSpPr/>
              <p:nvPr/>
            </p:nvSpPr>
            <p:spPr>
              <a:xfrm>
                <a:off x="4132475" y="332601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Creating content</a:t>
                </a:r>
                <a:endParaRPr sz="800">
                  <a:solidFill>
                    <a:srgbClr val="25215D"/>
                  </a:solidFill>
                  <a:latin typeface="Archivo"/>
                  <a:ea typeface="Archivo"/>
                  <a:cs typeface="Archivo"/>
                  <a:sym typeface="Archivo"/>
                </a:endParaRPr>
              </a:p>
            </p:txBody>
          </p:sp>
          <p:sp>
            <p:nvSpPr>
              <p:cNvPr id="650" name="Google Shape;650;p60"/>
              <p:cNvSpPr/>
              <p:nvPr/>
            </p:nvSpPr>
            <p:spPr>
              <a:xfrm>
                <a:off x="4132475" y="3688788"/>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Community management</a:t>
                </a:r>
                <a:endParaRPr sz="800">
                  <a:solidFill>
                    <a:srgbClr val="25215D"/>
                  </a:solidFill>
                  <a:latin typeface="Archivo"/>
                  <a:ea typeface="Archivo"/>
                  <a:cs typeface="Archivo"/>
                  <a:sym typeface="Archivo"/>
                </a:endParaRPr>
              </a:p>
            </p:txBody>
          </p:sp>
          <p:sp>
            <p:nvSpPr>
              <p:cNvPr id="651" name="Google Shape;651;p60"/>
              <p:cNvSpPr/>
              <p:nvPr/>
            </p:nvSpPr>
            <p:spPr>
              <a:xfrm>
                <a:off x="4132475" y="2968050"/>
                <a:ext cx="1675500" cy="2706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Non-tech</a:t>
                </a:r>
                <a:endParaRPr b="1" sz="900">
                  <a:solidFill>
                    <a:srgbClr val="25215D"/>
                  </a:solidFill>
                  <a:latin typeface="Archivo"/>
                  <a:ea typeface="Archivo"/>
                  <a:cs typeface="Archivo"/>
                  <a:sym typeface="Archivo"/>
                </a:endParaRPr>
              </a:p>
            </p:txBody>
          </p:sp>
        </p:grpSp>
        <p:grpSp>
          <p:nvGrpSpPr>
            <p:cNvPr id="652" name="Google Shape;652;p60"/>
            <p:cNvGrpSpPr/>
            <p:nvPr/>
          </p:nvGrpSpPr>
          <p:grpSpPr>
            <a:xfrm>
              <a:off x="5978850" y="2968050"/>
              <a:ext cx="1675500" cy="996138"/>
              <a:chOff x="5978850" y="2968050"/>
              <a:chExt cx="1675500" cy="996138"/>
            </a:xfrm>
          </p:grpSpPr>
          <p:sp>
            <p:nvSpPr>
              <p:cNvPr id="653" name="Google Shape;653;p60"/>
              <p:cNvSpPr/>
              <p:nvPr/>
            </p:nvSpPr>
            <p:spPr>
              <a:xfrm>
                <a:off x="5978850" y="2968050"/>
                <a:ext cx="1675500" cy="2706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Tech</a:t>
                </a:r>
                <a:endParaRPr b="1" sz="900">
                  <a:solidFill>
                    <a:srgbClr val="25215D"/>
                  </a:solidFill>
                  <a:latin typeface="Archivo"/>
                  <a:ea typeface="Archivo"/>
                  <a:cs typeface="Archivo"/>
                  <a:sym typeface="Archivo"/>
                </a:endParaRPr>
              </a:p>
            </p:txBody>
          </p:sp>
          <p:sp>
            <p:nvSpPr>
              <p:cNvPr id="654" name="Google Shape;654;p60"/>
              <p:cNvSpPr/>
              <p:nvPr/>
            </p:nvSpPr>
            <p:spPr>
              <a:xfrm>
                <a:off x="5978850" y="332601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Technical leadership</a:t>
                </a:r>
                <a:endParaRPr sz="800">
                  <a:solidFill>
                    <a:srgbClr val="25215D"/>
                  </a:solidFill>
                  <a:latin typeface="Archivo"/>
                  <a:ea typeface="Archivo"/>
                  <a:cs typeface="Archivo"/>
                  <a:sym typeface="Archivo"/>
                </a:endParaRPr>
              </a:p>
            </p:txBody>
          </p:sp>
          <p:sp>
            <p:nvSpPr>
              <p:cNvPr id="655" name="Google Shape;655;p60"/>
              <p:cNvSpPr/>
              <p:nvPr/>
            </p:nvSpPr>
            <p:spPr>
              <a:xfrm>
                <a:off x="5978850" y="3688788"/>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Implementation</a:t>
                </a:r>
                <a:endParaRPr sz="800">
                  <a:solidFill>
                    <a:srgbClr val="25215D"/>
                  </a:solidFill>
                  <a:latin typeface="Archivo"/>
                  <a:ea typeface="Archivo"/>
                  <a:cs typeface="Archivo"/>
                  <a:sym typeface="Archivo"/>
                </a:endParaRPr>
              </a:p>
            </p:txBody>
          </p:sp>
        </p:grpSp>
      </p:grpSp>
      <p:sp>
        <p:nvSpPr>
          <p:cNvPr id="656" name="Google Shape;656;p60"/>
          <p:cNvSpPr/>
          <p:nvPr/>
        </p:nvSpPr>
        <p:spPr>
          <a:xfrm>
            <a:off x="1332150" y="4328375"/>
            <a:ext cx="63681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Visual design</a:t>
            </a:r>
            <a:endParaRPr sz="800">
              <a:solidFill>
                <a:srgbClr val="25215D"/>
              </a:solidFill>
              <a:latin typeface="Archivo"/>
              <a:ea typeface="Archivo"/>
              <a:cs typeface="Archivo"/>
              <a:sym typeface="Archivo"/>
            </a:endParaRPr>
          </a:p>
        </p:txBody>
      </p:sp>
      <p:pic>
        <p:nvPicPr>
          <p:cNvPr id="657" name="Google Shape;657;p60"/>
          <p:cNvPicPr preferRelativeResize="0"/>
          <p:nvPr/>
        </p:nvPicPr>
        <p:blipFill>
          <a:blip r:embed="rId3">
            <a:alphaModFix/>
          </a:blip>
          <a:stretch>
            <a:fillRect/>
          </a:stretch>
        </p:blipFill>
        <p:spPr>
          <a:xfrm>
            <a:off x="-914408" y="4002950"/>
            <a:ext cx="2533008" cy="2354899"/>
          </a:xfrm>
          <a:prstGeom prst="rect">
            <a:avLst/>
          </a:prstGeom>
          <a:noFill/>
          <a:ln>
            <a:noFill/>
          </a:ln>
        </p:spPr>
      </p:pic>
      <p:pic>
        <p:nvPicPr>
          <p:cNvPr id="658" name="Google Shape;658;p60"/>
          <p:cNvPicPr preferRelativeResize="0"/>
          <p:nvPr/>
        </p:nvPicPr>
        <p:blipFill>
          <a:blip r:embed="rId4">
            <a:alphaModFix/>
          </a:blip>
          <a:stretch>
            <a:fillRect/>
          </a:stretch>
        </p:blipFill>
        <p:spPr>
          <a:xfrm>
            <a:off x="536088" y="-1188738"/>
            <a:ext cx="1541020" cy="2069239"/>
          </a:xfrm>
          <a:prstGeom prst="rect">
            <a:avLst/>
          </a:prstGeom>
          <a:noFill/>
          <a:ln>
            <a:noFill/>
          </a:ln>
        </p:spPr>
      </p:pic>
      <p:pic>
        <p:nvPicPr>
          <p:cNvPr id="659" name="Google Shape;659;p60"/>
          <p:cNvPicPr preferRelativeResize="0"/>
          <p:nvPr/>
        </p:nvPicPr>
        <p:blipFill>
          <a:blip r:embed="rId5">
            <a:alphaModFix/>
          </a:blip>
          <a:stretch>
            <a:fillRect/>
          </a:stretch>
        </p:blipFill>
        <p:spPr>
          <a:xfrm>
            <a:off x="7578689" y="4224300"/>
            <a:ext cx="2085162" cy="2069238"/>
          </a:xfrm>
          <a:prstGeom prst="rect">
            <a:avLst/>
          </a:prstGeom>
          <a:noFill/>
          <a:ln>
            <a:noFill/>
          </a:ln>
        </p:spPr>
      </p:pic>
      <p:pic>
        <p:nvPicPr>
          <p:cNvPr id="660" name="Google Shape;660;p60"/>
          <p:cNvPicPr preferRelativeResize="0"/>
          <p:nvPr/>
        </p:nvPicPr>
        <p:blipFill>
          <a:blip r:embed="rId6">
            <a:alphaModFix/>
          </a:blip>
          <a:stretch>
            <a:fillRect/>
          </a:stretch>
        </p:blipFill>
        <p:spPr>
          <a:xfrm rot="1246493">
            <a:off x="8412969" y="-1986608"/>
            <a:ext cx="3125511" cy="3782067"/>
          </a:xfrm>
          <a:prstGeom prst="rect">
            <a:avLst/>
          </a:prstGeom>
          <a:noFill/>
          <a:ln>
            <a:noFill/>
          </a:ln>
        </p:spPr>
      </p:pic>
      <p:pic>
        <p:nvPicPr>
          <p:cNvPr id="661" name="Google Shape;661;p60"/>
          <p:cNvPicPr preferRelativeResize="0"/>
          <p:nvPr/>
        </p:nvPicPr>
        <p:blipFill>
          <a:blip r:embed="rId7">
            <a:alphaModFix amt="75000"/>
          </a:blip>
          <a:stretch>
            <a:fillRect/>
          </a:stretch>
        </p:blipFill>
        <p:spPr>
          <a:xfrm>
            <a:off x="7981599" y="3768401"/>
            <a:ext cx="90507" cy="103434"/>
          </a:xfrm>
          <a:prstGeom prst="rect">
            <a:avLst/>
          </a:prstGeom>
          <a:noFill/>
          <a:ln>
            <a:noFill/>
          </a:ln>
        </p:spPr>
      </p:pic>
      <p:pic>
        <p:nvPicPr>
          <p:cNvPr id="662" name="Google Shape;662;p60"/>
          <p:cNvPicPr preferRelativeResize="0"/>
          <p:nvPr/>
        </p:nvPicPr>
        <p:blipFill>
          <a:blip r:embed="rId7">
            <a:alphaModFix amt="75000"/>
          </a:blip>
          <a:stretch>
            <a:fillRect/>
          </a:stretch>
        </p:blipFill>
        <p:spPr>
          <a:xfrm>
            <a:off x="7390035" y="1735248"/>
            <a:ext cx="114634" cy="118124"/>
          </a:xfrm>
          <a:prstGeom prst="rect">
            <a:avLst/>
          </a:prstGeom>
          <a:noFill/>
          <a:ln>
            <a:noFill/>
          </a:ln>
        </p:spPr>
      </p:pic>
      <p:sp>
        <p:nvSpPr>
          <p:cNvPr id="663" name="Google Shape;663;p60"/>
          <p:cNvSpPr/>
          <p:nvPr/>
        </p:nvSpPr>
        <p:spPr>
          <a:xfrm>
            <a:off x="1261050" y="2352575"/>
            <a:ext cx="1818900" cy="1940100"/>
          </a:xfrm>
          <a:prstGeom prst="roundRect">
            <a:avLst>
              <a:gd fmla="val 3272" name="adj"/>
            </a:avLst>
          </a:pr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D7499"/>
              </a:solidFill>
            </a:endParaRPr>
          </a:p>
        </p:txBody>
      </p:sp>
      <p:sp>
        <p:nvSpPr>
          <p:cNvPr id="664" name="Google Shape;664;p60"/>
          <p:cNvSpPr/>
          <p:nvPr/>
        </p:nvSpPr>
        <p:spPr>
          <a:xfrm>
            <a:off x="4661925" y="2625525"/>
            <a:ext cx="1541100" cy="1667100"/>
          </a:xfrm>
          <a:prstGeom prst="roundRect">
            <a:avLst>
              <a:gd fmla="val 3272" name="adj"/>
            </a:avLst>
          </a:pr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D7499"/>
              </a:solidFill>
            </a:endParaRPr>
          </a:p>
        </p:txBody>
      </p:sp>
      <p:sp>
        <p:nvSpPr>
          <p:cNvPr id="665" name="Google Shape;665;p60"/>
          <p:cNvSpPr/>
          <p:nvPr/>
        </p:nvSpPr>
        <p:spPr>
          <a:xfrm>
            <a:off x="1256550" y="4328375"/>
            <a:ext cx="5046000" cy="275400"/>
          </a:xfrm>
          <a:prstGeom prst="roundRect">
            <a:avLst>
              <a:gd fmla="val 13036" name="adj"/>
            </a:avLst>
          </a:pr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D7499"/>
              </a:solidFill>
            </a:endParaRPr>
          </a:p>
        </p:txBody>
      </p:sp>
      <p:grpSp>
        <p:nvGrpSpPr>
          <p:cNvPr id="666" name="Google Shape;666;p60"/>
          <p:cNvGrpSpPr/>
          <p:nvPr/>
        </p:nvGrpSpPr>
        <p:grpSpPr>
          <a:xfrm rot="600021">
            <a:off x="132758" y="561839"/>
            <a:ext cx="1119551" cy="223145"/>
            <a:chOff x="-1952989" y="1555391"/>
            <a:chExt cx="1119900" cy="216000"/>
          </a:xfrm>
        </p:grpSpPr>
        <p:sp>
          <p:nvSpPr>
            <p:cNvPr id="667" name="Google Shape;667;p60"/>
            <p:cNvSpPr/>
            <p:nvPr/>
          </p:nvSpPr>
          <p:spPr>
            <a:xfrm>
              <a:off x="-1952989" y="1555391"/>
              <a:ext cx="1119900" cy="216000"/>
            </a:xfrm>
            <a:prstGeom prst="roundRect">
              <a:avLst>
                <a:gd fmla="val 13635" name="adj"/>
              </a:avLst>
            </a:prstGeom>
            <a:solidFill>
              <a:srgbClr val="00B45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800">
                  <a:solidFill>
                    <a:srgbClr val="FFFFFF"/>
                  </a:solidFill>
                  <a:latin typeface="Poppins"/>
                  <a:ea typeface="Poppins"/>
                  <a:cs typeface="Poppins"/>
                  <a:sym typeface="Poppins"/>
                </a:rPr>
                <a:t>Product owner</a:t>
              </a:r>
              <a:endParaRPr sz="800">
                <a:solidFill>
                  <a:srgbClr val="FFFFFF"/>
                </a:solidFill>
                <a:latin typeface="Poppins"/>
                <a:ea typeface="Poppins"/>
                <a:cs typeface="Poppins"/>
                <a:sym typeface="Poppins"/>
              </a:endParaRPr>
            </a:p>
          </p:txBody>
        </p:sp>
        <p:pic>
          <p:nvPicPr>
            <p:cNvPr id="668" name="Google Shape;668;p60"/>
            <p:cNvPicPr preferRelativeResize="0"/>
            <p:nvPr/>
          </p:nvPicPr>
          <p:blipFill>
            <a:blip r:embed="rId7">
              <a:alphaModFix amt="75000"/>
            </a:blip>
            <a:stretch>
              <a:fillRect/>
            </a:stretch>
          </p:blipFill>
          <p:spPr>
            <a:xfrm>
              <a:off x="-1874255" y="1606173"/>
              <a:ext cx="114634" cy="114327"/>
            </a:xfrm>
            <a:prstGeom prst="rect">
              <a:avLst/>
            </a:prstGeom>
            <a:noFill/>
            <a:ln>
              <a:noFill/>
            </a:ln>
          </p:spPr>
        </p:pic>
      </p:grpSp>
      <p:grpSp>
        <p:nvGrpSpPr>
          <p:cNvPr id="669" name="Google Shape;669;p60"/>
          <p:cNvGrpSpPr/>
          <p:nvPr/>
        </p:nvGrpSpPr>
        <p:grpSpPr>
          <a:xfrm rot="600021">
            <a:off x="7772994" y="3225059"/>
            <a:ext cx="1171135" cy="223145"/>
            <a:chOff x="8227121" y="3126364"/>
            <a:chExt cx="1171500" cy="216000"/>
          </a:xfrm>
        </p:grpSpPr>
        <p:sp>
          <p:nvSpPr>
            <p:cNvPr id="670" name="Google Shape;670;p60"/>
            <p:cNvSpPr/>
            <p:nvPr/>
          </p:nvSpPr>
          <p:spPr>
            <a:xfrm>
              <a:off x="8227121" y="3126364"/>
              <a:ext cx="1171500" cy="216000"/>
            </a:xfrm>
            <a:prstGeom prst="roundRect">
              <a:avLst>
                <a:gd fmla="val 13635" name="adj"/>
              </a:avLst>
            </a:prstGeom>
            <a:solidFill>
              <a:srgbClr val="00B45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800">
                  <a:solidFill>
                    <a:srgbClr val="FFFFFF"/>
                  </a:solidFill>
                  <a:latin typeface="Poppins"/>
                  <a:ea typeface="Poppins"/>
                  <a:cs typeface="Poppins"/>
                  <a:sym typeface="Poppins"/>
                </a:rPr>
                <a:t>Lead D</a:t>
              </a:r>
              <a:r>
                <a:rPr lang="en-GB" sz="800">
                  <a:solidFill>
                    <a:schemeClr val="lt1"/>
                  </a:solidFill>
                  <a:latin typeface="Poppins"/>
                  <a:ea typeface="Poppins"/>
                  <a:cs typeface="Poppins"/>
                  <a:sym typeface="Poppins"/>
                </a:rPr>
                <a:t>e</a:t>
              </a:r>
              <a:r>
                <a:rPr lang="en-GB" sz="800">
                  <a:solidFill>
                    <a:srgbClr val="FFFFFF"/>
                  </a:solidFill>
                  <a:latin typeface="Poppins"/>
                  <a:ea typeface="Poppins"/>
                  <a:cs typeface="Poppins"/>
                  <a:sym typeface="Poppins"/>
                </a:rPr>
                <a:t>veloper</a:t>
              </a:r>
              <a:endParaRPr sz="800">
                <a:solidFill>
                  <a:srgbClr val="FFFFFF"/>
                </a:solidFill>
                <a:latin typeface="Poppins"/>
                <a:ea typeface="Poppins"/>
                <a:cs typeface="Poppins"/>
                <a:sym typeface="Poppins"/>
              </a:endParaRPr>
            </a:p>
          </p:txBody>
        </p:sp>
        <p:pic>
          <p:nvPicPr>
            <p:cNvPr id="671" name="Google Shape;671;p60"/>
            <p:cNvPicPr preferRelativeResize="0"/>
            <p:nvPr/>
          </p:nvPicPr>
          <p:blipFill>
            <a:blip r:embed="rId7">
              <a:alphaModFix amt="75000"/>
            </a:blip>
            <a:stretch>
              <a:fillRect/>
            </a:stretch>
          </p:blipFill>
          <p:spPr>
            <a:xfrm>
              <a:off x="8305840" y="3177155"/>
              <a:ext cx="114634" cy="114327"/>
            </a:xfrm>
            <a:prstGeom prst="rect">
              <a:avLst/>
            </a:prstGeom>
            <a:noFill/>
            <a:ln>
              <a:noFill/>
            </a:ln>
          </p:spPr>
        </p:pic>
      </p:grpSp>
      <p:grpSp>
        <p:nvGrpSpPr>
          <p:cNvPr id="672" name="Google Shape;672;p60"/>
          <p:cNvGrpSpPr/>
          <p:nvPr/>
        </p:nvGrpSpPr>
        <p:grpSpPr>
          <a:xfrm rot="600021">
            <a:off x="6485445" y="982537"/>
            <a:ext cx="1237115" cy="223145"/>
            <a:chOff x="4452449" y="865895"/>
            <a:chExt cx="1237500" cy="216000"/>
          </a:xfrm>
        </p:grpSpPr>
        <p:sp>
          <p:nvSpPr>
            <p:cNvPr id="673" name="Google Shape;673;p60"/>
            <p:cNvSpPr/>
            <p:nvPr/>
          </p:nvSpPr>
          <p:spPr>
            <a:xfrm>
              <a:off x="4452449" y="865895"/>
              <a:ext cx="1237500" cy="216000"/>
            </a:xfrm>
            <a:prstGeom prst="roundRect">
              <a:avLst>
                <a:gd fmla="val 13635" name="adj"/>
              </a:avLst>
            </a:prstGeom>
            <a:solidFill>
              <a:srgbClr val="00B45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800">
                  <a:solidFill>
                    <a:srgbClr val="FFFFFF"/>
                  </a:solidFill>
                  <a:latin typeface="Poppins"/>
                  <a:ea typeface="Poppins"/>
                  <a:cs typeface="Poppins"/>
                  <a:sym typeface="Poppins"/>
                </a:rPr>
                <a:t>Project manager</a:t>
              </a:r>
              <a:endParaRPr sz="800">
                <a:solidFill>
                  <a:srgbClr val="FFFFFF"/>
                </a:solidFill>
                <a:latin typeface="Poppins"/>
                <a:ea typeface="Poppins"/>
                <a:cs typeface="Poppins"/>
                <a:sym typeface="Poppins"/>
              </a:endParaRPr>
            </a:p>
          </p:txBody>
        </p:sp>
        <p:pic>
          <p:nvPicPr>
            <p:cNvPr id="674" name="Google Shape;674;p60"/>
            <p:cNvPicPr preferRelativeResize="0"/>
            <p:nvPr/>
          </p:nvPicPr>
          <p:blipFill>
            <a:blip r:embed="rId7">
              <a:alphaModFix amt="75000"/>
            </a:blip>
            <a:stretch>
              <a:fillRect/>
            </a:stretch>
          </p:blipFill>
          <p:spPr>
            <a:xfrm>
              <a:off x="4531183" y="916676"/>
              <a:ext cx="114634" cy="114327"/>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8" name="Shape 678"/>
        <p:cNvGrpSpPr/>
        <p:nvPr/>
      </p:nvGrpSpPr>
      <p:grpSpPr>
        <a:xfrm>
          <a:off x="0" y="0"/>
          <a:ext cx="0" cy="0"/>
          <a:chOff x="0" y="0"/>
          <a:chExt cx="0" cy="0"/>
        </a:xfrm>
      </p:grpSpPr>
      <p:pic>
        <p:nvPicPr>
          <p:cNvPr id="679" name="Google Shape;679;p61"/>
          <p:cNvPicPr preferRelativeResize="0"/>
          <p:nvPr/>
        </p:nvPicPr>
        <p:blipFill>
          <a:blip r:embed="rId3">
            <a:alphaModFix/>
          </a:blip>
          <a:stretch>
            <a:fillRect/>
          </a:stretch>
        </p:blipFill>
        <p:spPr>
          <a:xfrm>
            <a:off x="-8" y="3850550"/>
            <a:ext cx="2533008" cy="2354899"/>
          </a:xfrm>
          <a:prstGeom prst="rect">
            <a:avLst/>
          </a:prstGeom>
          <a:noFill/>
          <a:ln>
            <a:noFill/>
          </a:ln>
        </p:spPr>
      </p:pic>
      <p:sp>
        <p:nvSpPr>
          <p:cNvPr id="680" name="Google Shape;680;p61"/>
          <p:cNvSpPr txBox="1"/>
          <p:nvPr/>
        </p:nvSpPr>
        <p:spPr>
          <a:xfrm>
            <a:off x="4393050" y="293075"/>
            <a:ext cx="4083900" cy="4854600"/>
          </a:xfrm>
          <a:prstGeom prst="rect">
            <a:avLst/>
          </a:prstGeom>
          <a:noFill/>
          <a:ln>
            <a:noFill/>
          </a:ln>
        </p:spPr>
        <p:txBody>
          <a:bodyPr anchorCtr="0" anchor="ctr" bIns="91425" lIns="91425" spcFirstLastPara="1" rIns="91425" wrap="square" tIns="91425">
            <a:noAutofit/>
          </a:bodyPr>
          <a:lstStyle/>
          <a:p>
            <a:pPr indent="-256199" lvl="0" marL="179999" rtl="0" algn="l">
              <a:lnSpc>
                <a:spcPct val="100000"/>
              </a:lnSpc>
              <a:spcBef>
                <a:spcPts val="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Defines product vision</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Represents user needs</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Maximise value resulting from team’s work</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Define deliverables</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1000"/>
              </a:spcAft>
              <a:buClr>
                <a:srgbClr val="25215D"/>
              </a:buClr>
              <a:buSzPts val="1200"/>
              <a:buFont typeface="Archivo"/>
              <a:buChar char="●"/>
            </a:pPr>
            <a:r>
              <a:rPr lang="en-GB" sz="1200">
                <a:solidFill>
                  <a:srgbClr val="25215D"/>
                </a:solidFill>
                <a:latin typeface="Archivo"/>
                <a:ea typeface="Archivo"/>
                <a:cs typeface="Archivo"/>
                <a:sym typeface="Archivo"/>
              </a:rPr>
              <a:t>Prioritising, ordering deliverables</a:t>
            </a:r>
            <a:endParaRPr sz="1200">
              <a:solidFill>
                <a:srgbClr val="25215D"/>
              </a:solidFill>
              <a:latin typeface="Archivo"/>
              <a:ea typeface="Archivo"/>
              <a:cs typeface="Archivo"/>
              <a:sym typeface="Archivo"/>
            </a:endParaRPr>
          </a:p>
        </p:txBody>
      </p:sp>
      <p:pic>
        <p:nvPicPr>
          <p:cNvPr id="681" name="Google Shape;681;p61"/>
          <p:cNvPicPr preferRelativeResize="0"/>
          <p:nvPr/>
        </p:nvPicPr>
        <p:blipFill>
          <a:blip r:embed="rId4">
            <a:alphaModFix/>
          </a:blip>
          <a:stretch>
            <a:fillRect/>
          </a:stretch>
        </p:blipFill>
        <p:spPr>
          <a:xfrm>
            <a:off x="1907688" y="-731538"/>
            <a:ext cx="1541020" cy="2069239"/>
          </a:xfrm>
          <a:prstGeom prst="rect">
            <a:avLst/>
          </a:prstGeom>
          <a:noFill/>
          <a:ln>
            <a:noFill/>
          </a:ln>
        </p:spPr>
      </p:pic>
      <p:pic>
        <p:nvPicPr>
          <p:cNvPr id="682" name="Google Shape;682;p61"/>
          <p:cNvPicPr preferRelativeResize="0"/>
          <p:nvPr/>
        </p:nvPicPr>
        <p:blipFill>
          <a:blip r:embed="rId5">
            <a:alphaModFix/>
          </a:blip>
          <a:stretch>
            <a:fillRect/>
          </a:stretch>
        </p:blipFill>
        <p:spPr>
          <a:xfrm>
            <a:off x="7350089" y="4224300"/>
            <a:ext cx="2085162" cy="2069238"/>
          </a:xfrm>
          <a:prstGeom prst="rect">
            <a:avLst/>
          </a:prstGeom>
          <a:noFill/>
          <a:ln>
            <a:noFill/>
          </a:ln>
        </p:spPr>
      </p:pic>
      <p:sp>
        <p:nvSpPr>
          <p:cNvPr id="683" name="Google Shape;683;p61"/>
          <p:cNvSpPr txBox="1"/>
          <p:nvPr/>
        </p:nvSpPr>
        <p:spPr>
          <a:xfrm>
            <a:off x="751725" y="2571650"/>
            <a:ext cx="34371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A role in the Scrum methodology</a:t>
            </a:r>
            <a:endParaRPr>
              <a:solidFill>
                <a:srgbClr val="00B451"/>
              </a:solidFill>
              <a:latin typeface="Poppins Light"/>
              <a:ea typeface="Poppins Light"/>
              <a:cs typeface="Poppins Light"/>
              <a:sym typeface="Poppins Light"/>
            </a:endParaRPr>
          </a:p>
        </p:txBody>
      </p:sp>
      <p:sp>
        <p:nvSpPr>
          <p:cNvPr id="684" name="Google Shape;684;p61"/>
          <p:cNvSpPr txBox="1"/>
          <p:nvPr/>
        </p:nvSpPr>
        <p:spPr>
          <a:xfrm>
            <a:off x="751725" y="2181850"/>
            <a:ext cx="35091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Product Owner</a:t>
            </a:r>
            <a:endParaRPr sz="2200">
              <a:solidFill>
                <a:srgbClr val="25215D"/>
              </a:solidFill>
              <a:latin typeface="Poppins Medium"/>
              <a:ea typeface="Poppins Medium"/>
              <a:cs typeface="Poppins Medium"/>
              <a:sym typeface="Poppins Medium"/>
            </a:endParaRPr>
          </a:p>
        </p:txBody>
      </p:sp>
      <p:pic>
        <p:nvPicPr>
          <p:cNvPr id="685" name="Google Shape;685;p61"/>
          <p:cNvPicPr preferRelativeResize="0"/>
          <p:nvPr/>
        </p:nvPicPr>
        <p:blipFill>
          <a:blip r:embed="rId6">
            <a:alphaModFix/>
          </a:blip>
          <a:stretch>
            <a:fillRect/>
          </a:stretch>
        </p:blipFill>
        <p:spPr>
          <a:xfrm rot="1246493">
            <a:off x="7498569" y="-1986608"/>
            <a:ext cx="3125511" cy="378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9" name="Shape 689"/>
        <p:cNvGrpSpPr/>
        <p:nvPr/>
      </p:nvGrpSpPr>
      <p:grpSpPr>
        <a:xfrm>
          <a:off x="0" y="0"/>
          <a:ext cx="0" cy="0"/>
          <a:chOff x="0" y="0"/>
          <a:chExt cx="0" cy="0"/>
        </a:xfrm>
      </p:grpSpPr>
      <p:grpSp>
        <p:nvGrpSpPr>
          <p:cNvPr id="690" name="Google Shape;690;p62"/>
          <p:cNvGrpSpPr/>
          <p:nvPr/>
        </p:nvGrpSpPr>
        <p:grpSpPr>
          <a:xfrm>
            <a:off x="1332738" y="658925"/>
            <a:ext cx="1675500" cy="1448575"/>
            <a:chOff x="5385275" y="1699850"/>
            <a:chExt cx="1675500" cy="1448575"/>
          </a:xfrm>
        </p:grpSpPr>
        <p:sp>
          <p:nvSpPr>
            <p:cNvPr id="691" name="Google Shape;691;p62"/>
            <p:cNvSpPr/>
            <p:nvPr/>
          </p:nvSpPr>
          <p:spPr>
            <a:xfrm>
              <a:off x="5385275" y="1699850"/>
              <a:ext cx="16755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Poppins"/>
                  <a:ea typeface="Poppins"/>
                  <a:cs typeface="Poppins"/>
                  <a:sym typeface="Poppins"/>
                </a:rPr>
                <a:t>Project definition</a:t>
              </a:r>
              <a:endParaRPr sz="1000">
                <a:solidFill>
                  <a:srgbClr val="FFFFFF"/>
                </a:solidFill>
                <a:latin typeface="Poppins"/>
                <a:ea typeface="Poppins"/>
                <a:cs typeface="Poppins"/>
                <a:sym typeface="Poppins"/>
              </a:endParaRPr>
            </a:p>
          </p:txBody>
        </p:sp>
        <p:sp>
          <p:nvSpPr>
            <p:cNvPr id="692" name="Google Shape;692;p62"/>
            <p:cNvSpPr/>
            <p:nvPr/>
          </p:nvSpPr>
          <p:spPr>
            <a:xfrm>
              <a:off x="5385275" y="2147475"/>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Domain knowledge</a:t>
              </a:r>
              <a:endParaRPr sz="800">
                <a:solidFill>
                  <a:srgbClr val="25215D"/>
                </a:solidFill>
                <a:latin typeface="Archivo"/>
                <a:ea typeface="Archivo"/>
                <a:cs typeface="Archivo"/>
                <a:sym typeface="Archivo"/>
              </a:endParaRPr>
            </a:p>
          </p:txBody>
        </p:sp>
        <p:sp>
          <p:nvSpPr>
            <p:cNvPr id="693" name="Google Shape;693;p62"/>
            <p:cNvSpPr/>
            <p:nvPr/>
          </p:nvSpPr>
          <p:spPr>
            <a:xfrm>
              <a:off x="5385275" y="2510250"/>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Track requirements</a:t>
              </a:r>
              <a:endParaRPr sz="800">
                <a:solidFill>
                  <a:srgbClr val="25215D"/>
                </a:solidFill>
                <a:latin typeface="Archivo"/>
                <a:ea typeface="Archivo"/>
                <a:cs typeface="Archivo"/>
                <a:sym typeface="Archivo"/>
              </a:endParaRPr>
            </a:p>
          </p:txBody>
        </p:sp>
        <p:sp>
          <p:nvSpPr>
            <p:cNvPr id="694" name="Google Shape;694;p62"/>
            <p:cNvSpPr/>
            <p:nvPr/>
          </p:nvSpPr>
          <p:spPr>
            <a:xfrm>
              <a:off x="5385275" y="2873025"/>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Bringing it all together</a:t>
              </a:r>
              <a:endParaRPr sz="800">
                <a:solidFill>
                  <a:srgbClr val="25215D"/>
                </a:solidFill>
                <a:latin typeface="Archivo"/>
                <a:ea typeface="Archivo"/>
                <a:cs typeface="Archivo"/>
                <a:sym typeface="Archivo"/>
              </a:endParaRPr>
            </a:p>
          </p:txBody>
        </p:sp>
      </p:grpSp>
      <p:grpSp>
        <p:nvGrpSpPr>
          <p:cNvPr id="695" name="Google Shape;695;p62"/>
          <p:cNvGrpSpPr/>
          <p:nvPr/>
        </p:nvGrpSpPr>
        <p:grpSpPr>
          <a:xfrm>
            <a:off x="4748475" y="658925"/>
            <a:ext cx="1675500" cy="1085800"/>
            <a:chOff x="5385275" y="1699850"/>
            <a:chExt cx="1675500" cy="1085800"/>
          </a:xfrm>
        </p:grpSpPr>
        <p:sp>
          <p:nvSpPr>
            <p:cNvPr id="696" name="Google Shape;696;p62"/>
            <p:cNvSpPr/>
            <p:nvPr/>
          </p:nvSpPr>
          <p:spPr>
            <a:xfrm>
              <a:off x="5385275" y="1699850"/>
              <a:ext cx="16755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Poppins"/>
                  <a:ea typeface="Poppins"/>
                  <a:cs typeface="Poppins"/>
                  <a:sym typeface="Poppins"/>
                </a:rPr>
                <a:t>Project management</a:t>
              </a:r>
              <a:endParaRPr sz="1000">
                <a:solidFill>
                  <a:srgbClr val="FFFFFF"/>
                </a:solidFill>
                <a:latin typeface="Poppins"/>
                <a:ea typeface="Poppins"/>
                <a:cs typeface="Poppins"/>
                <a:sym typeface="Poppins"/>
              </a:endParaRPr>
            </a:p>
          </p:txBody>
        </p:sp>
        <p:sp>
          <p:nvSpPr>
            <p:cNvPr id="697" name="Google Shape;697;p62"/>
            <p:cNvSpPr/>
            <p:nvPr/>
          </p:nvSpPr>
          <p:spPr>
            <a:xfrm>
              <a:off x="5385275" y="2147475"/>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Compliance</a:t>
              </a:r>
              <a:endParaRPr sz="800">
                <a:solidFill>
                  <a:srgbClr val="25215D"/>
                </a:solidFill>
                <a:latin typeface="Archivo"/>
                <a:ea typeface="Archivo"/>
                <a:cs typeface="Archivo"/>
                <a:sym typeface="Archivo"/>
              </a:endParaRPr>
            </a:p>
          </p:txBody>
        </p:sp>
        <p:sp>
          <p:nvSpPr>
            <p:cNvPr id="698" name="Google Shape;698;p62"/>
            <p:cNvSpPr/>
            <p:nvPr/>
          </p:nvSpPr>
          <p:spPr>
            <a:xfrm>
              <a:off x="5385275" y="2510250"/>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Administration</a:t>
              </a:r>
              <a:endParaRPr sz="800">
                <a:solidFill>
                  <a:srgbClr val="25215D"/>
                </a:solidFill>
                <a:latin typeface="Archivo"/>
                <a:ea typeface="Archivo"/>
                <a:cs typeface="Archivo"/>
                <a:sym typeface="Archivo"/>
              </a:endParaRPr>
            </a:p>
          </p:txBody>
        </p:sp>
      </p:grpSp>
      <p:grpSp>
        <p:nvGrpSpPr>
          <p:cNvPr id="699" name="Google Shape;699;p62"/>
          <p:cNvGrpSpPr/>
          <p:nvPr/>
        </p:nvGrpSpPr>
        <p:grpSpPr>
          <a:xfrm>
            <a:off x="1332738" y="2427063"/>
            <a:ext cx="1675500" cy="1800175"/>
            <a:chOff x="6490775" y="1771838"/>
            <a:chExt cx="1675500" cy="1800175"/>
          </a:xfrm>
        </p:grpSpPr>
        <p:sp>
          <p:nvSpPr>
            <p:cNvPr id="700" name="Google Shape;700;p62"/>
            <p:cNvSpPr/>
            <p:nvPr/>
          </p:nvSpPr>
          <p:spPr>
            <a:xfrm>
              <a:off x="6490775" y="1771838"/>
              <a:ext cx="16755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Poppins"/>
                  <a:ea typeface="Poppins"/>
                  <a:cs typeface="Poppins"/>
                  <a:sym typeface="Poppins"/>
                </a:rPr>
                <a:t>User experience</a:t>
              </a:r>
              <a:endParaRPr sz="1000">
                <a:solidFill>
                  <a:srgbClr val="FFFFFF"/>
                </a:solidFill>
                <a:latin typeface="Poppins"/>
                <a:ea typeface="Poppins"/>
                <a:cs typeface="Poppins"/>
                <a:sym typeface="Poppins"/>
              </a:endParaRPr>
            </a:p>
          </p:txBody>
        </p:sp>
        <p:sp>
          <p:nvSpPr>
            <p:cNvPr id="701" name="Google Shape;701;p62"/>
            <p:cNvSpPr/>
            <p:nvPr/>
          </p:nvSpPr>
          <p:spPr>
            <a:xfrm>
              <a:off x="6490775" y="221946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User research</a:t>
              </a:r>
              <a:endParaRPr sz="800">
                <a:solidFill>
                  <a:srgbClr val="25215D"/>
                </a:solidFill>
                <a:latin typeface="Archivo"/>
                <a:ea typeface="Archivo"/>
                <a:cs typeface="Archivo"/>
                <a:sym typeface="Archivo"/>
              </a:endParaRPr>
            </a:p>
          </p:txBody>
        </p:sp>
        <p:sp>
          <p:nvSpPr>
            <p:cNvPr id="702" name="Google Shape;702;p62"/>
            <p:cNvSpPr/>
            <p:nvPr/>
          </p:nvSpPr>
          <p:spPr>
            <a:xfrm>
              <a:off x="6490775" y="2582238"/>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Medium expertise</a:t>
              </a:r>
              <a:endParaRPr sz="800">
                <a:solidFill>
                  <a:srgbClr val="25215D"/>
                </a:solidFill>
                <a:latin typeface="Archivo"/>
                <a:ea typeface="Archivo"/>
                <a:cs typeface="Archivo"/>
                <a:sym typeface="Archivo"/>
              </a:endParaRPr>
            </a:p>
          </p:txBody>
        </p:sp>
        <p:sp>
          <p:nvSpPr>
            <p:cNvPr id="703" name="Google Shape;703;p62"/>
            <p:cNvSpPr/>
            <p:nvPr/>
          </p:nvSpPr>
          <p:spPr>
            <a:xfrm>
              <a:off x="6490775" y="294501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Writing for the user</a:t>
              </a:r>
              <a:endParaRPr sz="800">
                <a:solidFill>
                  <a:srgbClr val="25215D"/>
                </a:solidFill>
                <a:latin typeface="Archivo"/>
                <a:ea typeface="Archivo"/>
                <a:cs typeface="Archivo"/>
                <a:sym typeface="Archivo"/>
              </a:endParaRPr>
            </a:p>
          </p:txBody>
        </p:sp>
        <p:sp>
          <p:nvSpPr>
            <p:cNvPr id="704" name="Google Shape;704;p62"/>
            <p:cNvSpPr/>
            <p:nvPr/>
          </p:nvSpPr>
          <p:spPr>
            <a:xfrm>
              <a:off x="6490775" y="329661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User testing</a:t>
              </a:r>
              <a:endParaRPr sz="800">
                <a:solidFill>
                  <a:srgbClr val="25215D"/>
                </a:solidFill>
                <a:latin typeface="Archivo"/>
                <a:ea typeface="Archivo"/>
                <a:cs typeface="Archivo"/>
                <a:sym typeface="Archivo"/>
              </a:endParaRPr>
            </a:p>
          </p:txBody>
        </p:sp>
      </p:grpSp>
      <p:grpSp>
        <p:nvGrpSpPr>
          <p:cNvPr id="705" name="Google Shape;705;p62"/>
          <p:cNvGrpSpPr/>
          <p:nvPr/>
        </p:nvGrpSpPr>
        <p:grpSpPr>
          <a:xfrm>
            <a:off x="4748491" y="2726208"/>
            <a:ext cx="2951788" cy="1500988"/>
            <a:chOff x="4132475" y="2463200"/>
            <a:chExt cx="3522000" cy="1500988"/>
          </a:xfrm>
        </p:grpSpPr>
        <p:sp>
          <p:nvSpPr>
            <p:cNvPr id="706" name="Google Shape;706;p62"/>
            <p:cNvSpPr/>
            <p:nvPr/>
          </p:nvSpPr>
          <p:spPr>
            <a:xfrm>
              <a:off x="4132475" y="2463200"/>
              <a:ext cx="35220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Poppins"/>
                  <a:ea typeface="Poppins"/>
                  <a:cs typeface="Poppins"/>
                  <a:sym typeface="Poppins"/>
                </a:rPr>
                <a:t>Implementation</a:t>
              </a:r>
              <a:endParaRPr sz="1000">
                <a:solidFill>
                  <a:srgbClr val="FFFFFF"/>
                </a:solidFill>
                <a:latin typeface="Poppins"/>
                <a:ea typeface="Poppins"/>
                <a:cs typeface="Poppins"/>
                <a:sym typeface="Poppins"/>
              </a:endParaRPr>
            </a:p>
          </p:txBody>
        </p:sp>
        <p:grpSp>
          <p:nvGrpSpPr>
            <p:cNvPr id="707" name="Google Shape;707;p62"/>
            <p:cNvGrpSpPr/>
            <p:nvPr/>
          </p:nvGrpSpPr>
          <p:grpSpPr>
            <a:xfrm>
              <a:off x="4132475" y="2968050"/>
              <a:ext cx="1675500" cy="996138"/>
              <a:chOff x="4132475" y="2968050"/>
              <a:chExt cx="1675500" cy="996138"/>
            </a:xfrm>
          </p:grpSpPr>
          <p:sp>
            <p:nvSpPr>
              <p:cNvPr id="708" name="Google Shape;708;p62"/>
              <p:cNvSpPr/>
              <p:nvPr/>
            </p:nvSpPr>
            <p:spPr>
              <a:xfrm>
                <a:off x="4132475" y="332601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Creating content</a:t>
                </a:r>
                <a:endParaRPr sz="800">
                  <a:solidFill>
                    <a:srgbClr val="25215D"/>
                  </a:solidFill>
                  <a:latin typeface="Archivo"/>
                  <a:ea typeface="Archivo"/>
                  <a:cs typeface="Archivo"/>
                  <a:sym typeface="Archivo"/>
                </a:endParaRPr>
              </a:p>
            </p:txBody>
          </p:sp>
          <p:sp>
            <p:nvSpPr>
              <p:cNvPr id="709" name="Google Shape;709;p62"/>
              <p:cNvSpPr/>
              <p:nvPr/>
            </p:nvSpPr>
            <p:spPr>
              <a:xfrm>
                <a:off x="4132475" y="3688788"/>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Community management</a:t>
                </a:r>
                <a:endParaRPr sz="800">
                  <a:solidFill>
                    <a:srgbClr val="25215D"/>
                  </a:solidFill>
                  <a:latin typeface="Archivo"/>
                  <a:ea typeface="Archivo"/>
                  <a:cs typeface="Archivo"/>
                  <a:sym typeface="Archivo"/>
                </a:endParaRPr>
              </a:p>
            </p:txBody>
          </p:sp>
          <p:sp>
            <p:nvSpPr>
              <p:cNvPr id="710" name="Google Shape;710;p62"/>
              <p:cNvSpPr/>
              <p:nvPr/>
            </p:nvSpPr>
            <p:spPr>
              <a:xfrm>
                <a:off x="4132475" y="2968050"/>
                <a:ext cx="1675500" cy="2706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Non-tech</a:t>
                </a:r>
                <a:endParaRPr b="1" sz="900">
                  <a:solidFill>
                    <a:srgbClr val="25215D"/>
                  </a:solidFill>
                  <a:latin typeface="Archivo"/>
                  <a:ea typeface="Archivo"/>
                  <a:cs typeface="Archivo"/>
                  <a:sym typeface="Archivo"/>
                </a:endParaRPr>
              </a:p>
            </p:txBody>
          </p:sp>
        </p:grpSp>
        <p:grpSp>
          <p:nvGrpSpPr>
            <p:cNvPr id="711" name="Google Shape;711;p62"/>
            <p:cNvGrpSpPr/>
            <p:nvPr/>
          </p:nvGrpSpPr>
          <p:grpSpPr>
            <a:xfrm>
              <a:off x="5978850" y="2968050"/>
              <a:ext cx="1675500" cy="996138"/>
              <a:chOff x="5978850" y="2968050"/>
              <a:chExt cx="1675500" cy="996138"/>
            </a:xfrm>
          </p:grpSpPr>
          <p:sp>
            <p:nvSpPr>
              <p:cNvPr id="712" name="Google Shape;712;p62"/>
              <p:cNvSpPr/>
              <p:nvPr/>
            </p:nvSpPr>
            <p:spPr>
              <a:xfrm>
                <a:off x="5978850" y="2968050"/>
                <a:ext cx="1675500" cy="2706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Tech</a:t>
                </a:r>
                <a:endParaRPr b="1" sz="900">
                  <a:solidFill>
                    <a:srgbClr val="25215D"/>
                  </a:solidFill>
                  <a:latin typeface="Archivo"/>
                  <a:ea typeface="Archivo"/>
                  <a:cs typeface="Archivo"/>
                  <a:sym typeface="Archivo"/>
                </a:endParaRPr>
              </a:p>
            </p:txBody>
          </p:sp>
          <p:sp>
            <p:nvSpPr>
              <p:cNvPr id="713" name="Google Shape;713;p62"/>
              <p:cNvSpPr/>
              <p:nvPr/>
            </p:nvSpPr>
            <p:spPr>
              <a:xfrm>
                <a:off x="5978850" y="332601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Technical leadership</a:t>
                </a:r>
                <a:endParaRPr sz="800">
                  <a:solidFill>
                    <a:srgbClr val="25215D"/>
                  </a:solidFill>
                  <a:latin typeface="Archivo"/>
                  <a:ea typeface="Archivo"/>
                  <a:cs typeface="Archivo"/>
                  <a:sym typeface="Archivo"/>
                </a:endParaRPr>
              </a:p>
            </p:txBody>
          </p:sp>
          <p:sp>
            <p:nvSpPr>
              <p:cNvPr id="714" name="Google Shape;714;p62"/>
              <p:cNvSpPr/>
              <p:nvPr/>
            </p:nvSpPr>
            <p:spPr>
              <a:xfrm>
                <a:off x="5978850" y="3688788"/>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Implementation</a:t>
                </a:r>
                <a:endParaRPr sz="800">
                  <a:solidFill>
                    <a:srgbClr val="25215D"/>
                  </a:solidFill>
                  <a:latin typeface="Archivo"/>
                  <a:ea typeface="Archivo"/>
                  <a:cs typeface="Archivo"/>
                  <a:sym typeface="Archivo"/>
                </a:endParaRPr>
              </a:p>
            </p:txBody>
          </p:sp>
        </p:grpSp>
      </p:grpSp>
      <p:sp>
        <p:nvSpPr>
          <p:cNvPr id="715" name="Google Shape;715;p62"/>
          <p:cNvSpPr/>
          <p:nvPr/>
        </p:nvSpPr>
        <p:spPr>
          <a:xfrm>
            <a:off x="1332150" y="4328375"/>
            <a:ext cx="63681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Visual design</a:t>
            </a:r>
            <a:endParaRPr sz="800">
              <a:solidFill>
                <a:srgbClr val="25215D"/>
              </a:solidFill>
              <a:latin typeface="Archivo"/>
              <a:ea typeface="Archivo"/>
              <a:cs typeface="Archivo"/>
              <a:sym typeface="Archivo"/>
            </a:endParaRPr>
          </a:p>
        </p:txBody>
      </p:sp>
      <p:pic>
        <p:nvPicPr>
          <p:cNvPr id="716" name="Google Shape;716;p62"/>
          <p:cNvPicPr preferRelativeResize="0"/>
          <p:nvPr/>
        </p:nvPicPr>
        <p:blipFill>
          <a:blip r:embed="rId3">
            <a:alphaModFix/>
          </a:blip>
          <a:stretch>
            <a:fillRect/>
          </a:stretch>
        </p:blipFill>
        <p:spPr>
          <a:xfrm>
            <a:off x="-914408" y="4002950"/>
            <a:ext cx="2533008" cy="2354899"/>
          </a:xfrm>
          <a:prstGeom prst="rect">
            <a:avLst/>
          </a:prstGeom>
          <a:noFill/>
          <a:ln>
            <a:noFill/>
          </a:ln>
        </p:spPr>
      </p:pic>
      <p:pic>
        <p:nvPicPr>
          <p:cNvPr id="717" name="Google Shape;717;p62"/>
          <p:cNvPicPr preferRelativeResize="0"/>
          <p:nvPr/>
        </p:nvPicPr>
        <p:blipFill>
          <a:blip r:embed="rId4">
            <a:alphaModFix/>
          </a:blip>
          <a:stretch>
            <a:fillRect/>
          </a:stretch>
        </p:blipFill>
        <p:spPr>
          <a:xfrm>
            <a:off x="536088" y="-1188738"/>
            <a:ext cx="1541020" cy="2069239"/>
          </a:xfrm>
          <a:prstGeom prst="rect">
            <a:avLst/>
          </a:prstGeom>
          <a:noFill/>
          <a:ln>
            <a:noFill/>
          </a:ln>
        </p:spPr>
      </p:pic>
      <p:pic>
        <p:nvPicPr>
          <p:cNvPr id="718" name="Google Shape;718;p62"/>
          <p:cNvPicPr preferRelativeResize="0"/>
          <p:nvPr/>
        </p:nvPicPr>
        <p:blipFill>
          <a:blip r:embed="rId5">
            <a:alphaModFix/>
          </a:blip>
          <a:stretch>
            <a:fillRect/>
          </a:stretch>
        </p:blipFill>
        <p:spPr>
          <a:xfrm>
            <a:off x="7578689" y="4224300"/>
            <a:ext cx="2085162" cy="2069238"/>
          </a:xfrm>
          <a:prstGeom prst="rect">
            <a:avLst/>
          </a:prstGeom>
          <a:noFill/>
          <a:ln>
            <a:noFill/>
          </a:ln>
        </p:spPr>
      </p:pic>
      <p:pic>
        <p:nvPicPr>
          <p:cNvPr id="719" name="Google Shape;719;p62"/>
          <p:cNvPicPr preferRelativeResize="0"/>
          <p:nvPr/>
        </p:nvPicPr>
        <p:blipFill>
          <a:blip r:embed="rId6">
            <a:alphaModFix/>
          </a:blip>
          <a:stretch>
            <a:fillRect/>
          </a:stretch>
        </p:blipFill>
        <p:spPr>
          <a:xfrm rot="1246493">
            <a:off x="8412969" y="-1986608"/>
            <a:ext cx="3125511" cy="3782067"/>
          </a:xfrm>
          <a:prstGeom prst="rect">
            <a:avLst/>
          </a:prstGeom>
          <a:noFill/>
          <a:ln>
            <a:noFill/>
          </a:ln>
        </p:spPr>
      </p:pic>
      <p:pic>
        <p:nvPicPr>
          <p:cNvPr id="720" name="Google Shape;720;p62"/>
          <p:cNvPicPr preferRelativeResize="0"/>
          <p:nvPr/>
        </p:nvPicPr>
        <p:blipFill>
          <a:blip r:embed="rId7">
            <a:alphaModFix amt="75000"/>
          </a:blip>
          <a:stretch>
            <a:fillRect/>
          </a:stretch>
        </p:blipFill>
        <p:spPr>
          <a:xfrm>
            <a:off x="7981599" y="3768401"/>
            <a:ext cx="90507" cy="103434"/>
          </a:xfrm>
          <a:prstGeom prst="rect">
            <a:avLst/>
          </a:prstGeom>
          <a:noFill/>
          <a:ln>
            <a:noFill/>
          </a:ln>
        </p:spPr>
      </p:pic>
      <p:pic>
        <p:nvPicPr>
          <p:cNvPr id="721" name="Google Shape;721;p62"/>
          <p:cNvPicPr preferRelativeResize="0"/>
          <p:nvPr/>
        </p:nvPicPr>
        <p:blipFill>
          <a:blip r:embed="rId7">
            <a:alphaModFix amt="75000"/>
          </a:blip>
          <a:stretch>
            <a:fillRect/>
          </a:stretch>
        </p:blipFill>
        <p:spPr>
          <a:xfrm>
            <a:off x="7390035" y="1735248"/>
            <a:ext cx="114634" cy="118124"/>
          </a:xfrm>
          <a:prstGeom prst="rect">
            <a:avLst/>
          </a:prstGeom>
          <a:noFill/>
          <a:ln>
            <a:noFill/>
          </a:ln>
        </p:spPr>
      </p:pic>
      <p:grpSp>
        <p:nvGrpSpPr>
          <p:cNvPr id="722" name="Google Shape;722;p62"/>
          <p:cNvGrpSpPr/>
          <p:nvPr/>
        </p:nvGrpSpPr>
        <p:grpSpPr>
          <a:xfrm rot="600021">
            <a:off x="7772994" y="3225059"/>
            <a:ext cx="1171135" cy="223145"/>
            <a:chOff x="8227121" y="3126364"/>
            <a:chExt cx="1171500" cy="216000"/>
          </a:xfrm>
        </p:grpSpPr>
        <p:sp>
          <p:nvSpPr>
            <p:cNvPr id="723" name="Google Shape;723;p62"/>
            <p:cNvSpPr/>
            <p:nvPr/>
          </p:nvSpPr>
          <p:spPr>
            <a:xfrm>
              <a:off x="8227121" y="3126364"/>
              <a:ext cx="1171500" cy="216000"/>
            </a:xfrm>
            <a:prstGeom prst="roundRect">
              <a:avLst>
                <a:gd fmla="val 13635" name="adj"/>
              </a:avLst>
            </a:prstGeom>
            <a:solidFill>
              <a:srgbClr val="00B45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800">
                  <a:solidFill>
                    <a:srgbClr val="FFFFFF"/>
                  </a:solidFill>
                  <a:latin typeface="Poppins"/>
                  <a:ea typeface="Poppins"/>
                  <a:cs typeface="Poppins"/>
                  <a:sym typeface="Poppins"/>
                </a:rPr>
                <a:t>Lead D</a:t>
              </a:r>
              <a:r>
                <a:rPr lang="en-GB" sz="800">
                  <a:solidFill>
                    <a:schemeClr val="lt1"/>
                  </a:solidFill>
                  <a:latin typeface="Poppins"/>
                  <a:ea typeface="Poppins"/>
                  <a:cs typeface="Poppins"/>
                  <a:sym typeface="Poppins"/>
                </a:rPr>
                <a:t>e</a:t>
              </a:r>
              <a:r>
                <a:rPr lang="en-GB" sz="800">
                  <a:solidFill>
                    <a:srgbClr val="FFFFFF"/>
                  </a:solidFill>
                  <a:latin typeface="Poppins"/>
                  <a:ea typeface="Poppins"/>
                  <a:cs typeface="Poppins"/>
                  <a:sym typeface="Poppins"/>
                </a:rPr>
                <a:t>veloper</a:t>
              </a:r>
              <a:endParaRPr sz="800">
                <a:solidFill>
                  <a:srgbClr val="FFFFFF"/>
                </a:solidFill>
                <a:latin typeface="Poppins"/>
                <a:ea typeface="Poppins"/>
                <a:cs typeface="Poppins"/>
                <a:sym typeface="Poppins"/>
              </a:endParaRPr>
            </a:p>
          </p:txBody>
        </p:sp>
        <p:pic>
          <p:nvPicPr>
            <p:cNvPr id="724" name="Google Shape;724;p62"/>
            <p:cNvPicPr preferRelativeResize="0"/>
            <p:nvPr/>
          </p:nvPicPr>
          <p:blipFill>
            <a:blip r:embed="rId7">
              <a:alphaModFix amt="75000"/>
            </a:blip>
            <a:stretch>
              <a:fillRect/>
            </a:stretch>
          </p:blipFill>
          <p:spPr>
            <a:xfrm>
              <a:off x="8305840" y="3177155"/>
              <a:ext cx="114634" cy="114327"/>
            </a:xfrm>
            <a:prstGeom prst="rect">
              <a:avLst/>
            </a:prstGeom>
            <a:noFill/>
            <a:ln>
              <a:noFill/>
            </a:ln>
          </p:spPr>
        </p:pic>
      </p:grpSp>
      <p:grpSp>
        <p:nvGrpSpPr>
          <p:cNvPr id="725" name="Google Shape;725;p62"/>
          <p:cNvGrpSpPr/>
          <p:nvPr/>
        </p:nvGrpSpPr>
        <p:grpSpPr>
          <a:xfrm rot="600021">
            <a:off x="6485445" y="982537"/>
            <a:ext cx="1237115" cy="223145"/>
            <a:chOff x="4452449" y="865895"/>
            <a:chExt cx="1237500" cy="216000"/>
          </a:xfrm>
        </p:grpSpPr>
        <p:sp>
          <p:nvSpPr>
            <p:cNvPr id="726" name="Google Shape;726;p62"/>
            <p:cNvSpPr/>
            <p:nvPr/>
          </p:nvSpPr>
          <p:spPr>
            <a:xfrm>
              <a:off x="4452449" y="865895"/>
              <a:ext cx="1237500" cy="216000"/>
            </a:xfrm>
            <a:prstGeom prst="roundRect">
              <a:avLst>
                <a:gd fmla="val 13635" name="adj"/>
              </a:avLst>
            </a:prstGeom>
            <a:solidFill>
              <a:srgbClr val="00B45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800">
                  <a:solidFill>
                    <a:srgbClr val="FFFFFF"/>
                  </a:solidFill>
                  <a:latin typeface="Poppins"/>
                  <a:ea typeface="Poppins"/>
                  <a:cs typeface="Poppins"/>
                  <a:sym typeface="Poppins"/>
                </a:rPr>
                <a:t>Project manager</a:t>
              </a:r>
              <a:endParaRPr sz="800">
                <a:solidFill>
                  <a:srgbClr val="FFFFFF"/>
                </a:solidFill>
                <a:latin typeface="Poppins"/>
                <a:ea typeface="Poppins"/>
                <a:cs typeface="Poppins"/>
                <a:sym typeface="Poppins"/>
              </a:endParaRPr>
            </a:p>
          </p:txBody>
        </p:sp>
        <p:pic>
          <p:nvPicPr>
            <p:cNvPr id="727" name="Google Shape;727;p62"/>
            <p:cNvPicPr preferRelativeResize="0"/>
            <p:nvPr/>
          </p:nvPicPr>
          <p:blipFill>
            <a:blip r:embed="rId7">
              <a:alphaModFix amt="75000"/>
            </a:blip>
            <a:stretch>
              <a:fillRect/>
            </a:stretch>
          </p:blipFill>
          <p:spPr>
            <a:xfrm>
              <a:off x="4531183" y="916676"/>
              <a:ext cx="114634" cy="114327"/>
            </a:xfrm>
            <a:prstGeom prst="rect">
              <a:avLst/>
            </a:prstGeom>
            <a:noFill/>
            <a:ln>
              <a:noFill/>
            </a:ln>
          </p:spPr>
        </p:pic>
      </p:grpSp>
      <p:grpSp>
        <p:nvGrpSpPr>
          <p:cNvPr id="728" name="Google Shape;728;p62"/>
          <p:cNvGrpSpPr/>
          <p:nvPr/>
        </p:nvGrpSpPr>
        <p:grpSpPr>
          <a:xfrm rot="600021">
            <a:off x="132758" y="561839"/>
            <a:ext cx="1119551" cy="223145"/>
            <a:chOff x="-1952989" y="1555391"/>
            <a:chExt cx="1119900" cy="216000"/>
          </a:xfrm>
        </p:grpSpPr>
        <p:sp>
          <p:nvSpPr>
            <p:cNvPr id="729" name="Google Shape;729;p62"/>
            <p:cNvSpPr/>
            <p:nvPr/>
          </p:nvSpPr>
          <p:spPr>
            <a:xfrm>
              <a:off x="-1952989" y="1555391"/>
              <a:ext cx="1119900" cy="216000"/>
            </a:xfrm>
            <a:prstGeom prst="roundRect">
              <a:avLst>
                <a:gd fmla="val 13635" name="adj"/>
              </a:avLst>
            </a:prstGeom>
            <a:solidFill>
              <a:srgbClr val="00B45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800">
                  <a:solidFill>
                    <a:srgbClr val="FFFFFF"/>
                  </a:solidFill>
                  <a:latin typeface="Poppins"/>
                  <a:ea typeface="Poppins"/>
                  <a:cs typeface="Poppins"/>
                  <a:sym typeface="Poppins"/>
                </a:rPr>
                <a:t>Product owner</a:t>
              </a:r>
              <a:endParaRPr sz="800">
                <a:solidFill>
                  <a:srgbClr val="FFFFFF"/>
                </a:solidFill>
                <a:latin typeface="Poppins"/>
                <a:ea typeface="Poppins"/>
                <a:cs typeface="Poppins"/>
                <a:sym typeface="Poppins"/>
              </a:endParaRPr>
            </a:p>
          </p:txBody>
        </p:sp>
        <p:pic>
          <p:nvPicPr>
            <p:cNvPr id="730" name="Google Shape;730;p62"/>
            <p:cNvPicPr preferRelativeResize="0"/>
            <p:nvPr/>
          </p:nvPicPr>
          <p:blipFill>
            <a:blip r:embed="rId7">
              <a:alphaModFix amt="75000"/>
            </a:blip>
            <a:stretch>
              <a:fillRect/>
            </a:stretch>
          </p:blipFill>
          <p:spPr>
            <a:xfrm>
              <a:off x="-1874255" y="1606173"/>
              <a:ext cx="114634" cy="114327"/>
            </a:xfrm>
            <a:prstGeom prst="rect">
              <a:avLst/>
            </a:prstGeom>
            <a:noFill/>
            <a:ln>
              <a:noFill/>
            </a:ln>
          </p:spPr>
        </p:pic>
      </p:grpSp>
      <p:grpSp>
        <p:nvGrpSpPr>
          <p:cNvPr id="731" name="Google Shape;731;p62"/>
          <p:cNvGrpSpPr/>
          <p:nvPr/>
        </p:nvGrpSpPr>
        <p:grpSpPr>
          <a:xfrm rot="600021">
            <a:off x="3446160" y="3946023"/>
            <a:ext cx="826542" cy="223145"/>
            <a:chOff x="1975973" y="4236301"/>
            <a:chExt cx="826800" cy="216000"/>
          </a:xfrm>
        </p:grpSpPr>
        <p:sp>
          <p:nvSpPr>
            <p:cNvPr id="732" name="Google Shape;732;p62"/>
            <p:cNvSpPr/>
            <p:nvPr/>
          </p:nvSpPr>
          <p:spPr>
            <a:xfrm>
              <a:off x="1975973" y="4236301"/>
              <a:ext cx="826800" cy="216000"/>
            </a:xfrm>
            <a:prstGeom prst="roundRect">
              <a:avLst>
                <a:gd fmla="val 13635" name="adj"/>
              </a:avLst>
            </a:prstGeom>
            <a:solidFill>
              <a:srgbClr val="00B45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800">
                  <a:solidFill>
                    <a:srgbClr val="FFFFFF"/>
                  </a:solidFill>
                  <a:latin typeface="Poppins"/>
                  <a:ea typeface="Poppins"/>
                  <a:cs typeface="Poppins"/>
                  <a:sym typeface="Poppins"/>
                </a:rPr>
                <a:t>Designer</a:t>
              </a:r>
              <a:endParaRPr sz="800">
                <a:solidFill>
                  <a:srgbClr val="FFFFFF"/>
                </a:solidFill>
                <a:latin typeface="Poppins"/>
                <a:ea typeface="Poppins"/>
                <a:cs typeface="Poppins"/>
                <a:sym typeface="Poppins"/>
              </a:endParaRPr>
            </a:p>
          </p:txBody>
        </p:sp>
        <p:pic>
          <p:nvPicPr>
            <p:cNvPr id="733" name="Google Shape;733;p62"/>
            <p:cNvPicPr preferRelativeResize="0"/>
            <p:nvPr/>
          </p:nvPicPr>
          <p:blipFill>
            <a:blip r:embed="rId7">
              <a:alphaModFix amt="75000"/>
            </a:blip>
            <a:stretch>
              <a:fillRect/>
            </a:stretch>
          </p:blipFill>
          <p:spPr>
            <a:xfrm>
              <a:off x="2054682" y="4287087"/>
              <a:ext cx="114634" cy="114327"/>
            </a:xfrm>
            <a:prstGeom prst="rect">
              <a:avLst/>
            </a:prstGeom>
            <a:noFill/>
            <a:ln>
              <a:noFill/>
            </a:ln>
          </p:spPr>
        </p:pic>
      </p:grpSp>
      <p:grpSp>
        <p:nvGrpSpPr>
          <p:cNvPr id="734" name="Google Shape;734;p62"/>
          <p:cNvGrpSpPr/>
          <p:nvPr/>
        </p:nvGrpSpPr>
        <p:grpSpPr>
          <a:xfrm rot="600021">
            <a:off x="3197609" y="3371014"/>
            <a:ext cx="1489336" cy="223145"/>
            <a:chOff x="1432127" y="3033288"/>
            <a:chExt cx="1489800" cy="216000"/>
          </a:xfrm>
        </p:grpSpPr>
        <p:sp>
          <p:nvSpPr>
            <p:cNvPr id="735" name="Google Shape;735;p62"/>
            <p:cNvSpPr/>
            <p:nvPr/>
          </p:nvSpPr>
          <p:spPr>
            <a:xfrm>
              <a:off x="1432127" y="3033288"/>
              <a:ext cx="1489800" cy="216000"/>
            </a:xfrm>
            <a:prstGeom prst="roundRect">
              <a:avLst>
                <a:gd fmla="val 13635" name="adj"/>
              </a:avLst>
            </a:prstGeom>
            <a:solidFill>
              <a:srgbClr val="00B45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800">
                  <a:solidFill>
                    <a:srgbClr val="FFFFFF"/>
                  </a:solidFill>
                  <a:latin typeface="Poppins"/>
                  <a:ea typeface="Poppins"/>
                  <a:cs typeface="Poppins"/>
                  <a:sym typeface="Poppins"/>
                </a:rPr>
                <a:t>Community manager</a:t>
              </a:r>
              <a:endParaRPr sz="800">
                <a:solidFill>
                  <a:srgbClr val="FFFFFF"/>
                </a:solidFill>
                <a:latin typeface="Poppins"/>
                <a:ea typeface="Poppins"/>
                <a:cs typeface="Poppins"/>
                <a:sym typeface="Poppins"/>
              </a:endParaRPr>
            </a:p>
          </p:txBody>
        </p:sp>
        <p:pic>
          <p:nvPicPr>
            <p:cNvPr id="736" name="Google Shape;736;p62"/>
            <p:cNvPicPr preferRelativeResize="0"/>
            <p:nvPr/>
          </p:nvPicPr>
          <p:blipFill>
            <a:blip r:embed="rId7">
              <a:alphaModFix amt="75000"/>
            </a:blip>
            <a:stretch>
              <a:fillRect/>
            </a:stretch>
          </p:blipFill>
          <p:spPr>
            <a:xfrm>
              <a:off x="1509846" y="3084047"/>
              <a:ext cx="113194" cy="114327"/>
            </a:xfrm>
            <a:prstGeom prst="rect">
              <a:avLst/>
            </a:prstGeom>
            <a:noFill/>
            <a:ln>
              <a:noFill/>
            </a:ln>
          </p:spPr>
        </p:pic>
      </p:grpSp>
      <p:grpSp>
        <p:nvGrpSpPr>
          <p:cNvPr id="737" name="Google Shape;737;p62"/>
          <p:cNvGrpSpPr/>
          <p:nvPr/>
        </p:nvGrpSpPr>
        <p:grpSpPr>
          <a:xfrm rot="600021">
            <a:off x="3834235" y="3130960"/>
            <a:ext cx="847836" cy="223145"/>
            <a:chOff x="2120178" y="3333858"/>
            <a:chExt cx="848100" cy="216000"/>
          </a:xfrm>
        </p:grpSpPr>
        <p:sp>
          <p:nvSpPr>
            <p:cNvPr id="738" name="Google Shape;738;p62"/>
            <p:cNvSpPr/>
            <p:nvPr/>
          </p:nvSpPr>
          <p:spPr>
            <a:xfrm>
              <a:off x="2120178" y="3333858"/>
              <a:ext cx="848100" cy="216000"/>
            </a:xfrm>
            <a:prstGeom prst="roundRect">
              <a:avLst>
                <a:gd fmla="val 13635" name="adj"/>
              </a:avLst>
            </a:prstGeom>
            <a:solidFill>
              <a:srgbClr val="00B45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800">
                  <a:solidFill>
                    <a:srgbClr val="FFFFFF"/>
                  </a:solidFill>
                  <a:latin typeface="Poppins"/>
                  <a:ea typeface="Poppins"/>
                  <a:cs typeface="Poppins"/>
                  <a:sym typeface="Poppins"/>
                </a:rPr>
                <a:t>Journalist</a:t>
              </a:r>
              <a:endParaRPr sz="800">
                <a:solidFill>
                  <a:srgbClr val="FFFFFF"/>
                </a:solidFill>
                <a:latin typeface="Poppins"/>
                <a:ea typeface="Poppins"/>
                <a:cs typeface="Poppins"/>
                <a:sym typeface="Poppins"/>
              </a:endParaRPr>
            </a:p>
          </p:txBody>
        </p:sp>
        <p:pic>
          <p:nvPicPr>
            <p:cNvPr id="739" name="Google Shape;739;p62"/>
            <p:cNvPicPr preferRelativeResize="0"/>
            <p:nvPr/>
          </p:nvPicPr>
          <p:blipFill>
            <a:blip r:embed="rId7">
              <a:alphaModFix amt="75000"/>
            </a:blip>
            <a:stretch>
              <a:fillRect/>
            </a:stretch>
          </p:blipFill>
          <p:spPr>
            <a:xfrm>
              <a:off x="2197899" y="3384617"/>
              <a:ext cx="113194" cy="114327"/>
            </a:xfrm>
            <a:prstGeom prst="rect">
              <a:avLst/>
            </a:prstGeom>
            <a:noFill/>
            <a:ln>
              <a:noFill/>
            </a:ln>
          </p:spPr>
        </p:pic>
      </p:grpSp>
      <p:grpSp>
        <p:nvGrpSpPr>
          <p:cNvPr id="740" name="Google Shape;740;p62"/>
          <p:cNvGrpSpPr/>
          <p:nvPr/>
        </p:nvGrpSpPr>
        <p:grpSpPr>
          <a:xfrm rot="600021">
            <a:off x="3719946" y="2824553"/>
            <a:ext cx="963000" cy="223145"/>
            <a:chOff x="2093068" y="3776456"/>
            <a:chExt cx="963300" cy="216000"/>
          </a:xfrm>
        </p:grpSpPr>
        <p:sp>
          <p:nvSpPr>
            <p:cNvPr id="741" name="Google Shape;741;p62"/>
            <p:cNvSpPr/>
            <p:nvPr/>
          </p:nvSpPr>
          <p:spPr>
            <a:xfrm>
              <a:off x="2093068" y="3776456"/>
              <a:ext cx="963300" cy="216000"/>
            </a:xfrm>
            <a:prstGeom prst="roundRect">
              <a:avLst>
                <a:gd fmla="val 13635" name="adj"/>
              </a:avLst>
            </a:prstGeom>
            <a:solidFill>
              <a:srgbClr val="00B45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800">
                  <a:solidFill>
                    <a:srgbClr val="FFFFFF"/>
                  </a:solidFill>
                  <a:latin typeface="Poppins"/>
                  <a:ea typeface="Poppins"/>
                  <a:cs typeface="Poppins"/>
                  <a:sym typeface="Poppins"/>
                </a:rPr>
                <a:t>Researcher</a:t>
              </a:r>
              <a:endParaRPr sz="800">
                <a:solidFill>
                  <a:srgbClr val="FFFFFF"/>
                </a:solidFill>
                <a:latin typeface="Poppins"/>
                <a:ea typeface="Poppins"/>
                <a:cs typeface="Poppins"/>
                <a:sym typeface="Poppins"/>
              </a:endParaRPr>
            </a:p>
          </p:txBody>
        </p:sp>
        <p:pic>
          <p:nvPicPr>
            <p:cNvPr id="742" name="Google Shape;742;p62"/>
            <p:cNvPicPr preferRelativeResize="0"/>
            <p:nvPr/>
          </p:nvPicPr>
          <p:blipFill>
            <a:blip r:embed="rId7">
              <a:alphaModFix amt="75000"/>
            </a:blip>
            <a:stretch>
              <a:fillRect/>
            </a:stretch>
          </p:blipFill>
          <p:spPr>
            <a:xfrm>
              <a:off x="2170788" y="3827223"/>
              <a:ext cx="113194" cy="114327"/>
            </a:xfrm>
            <a:prstGeom prst="rect">
              <a:avLst/>
            </a:prstGeom>
            <a:noFill/>
            <a:ln>
              <a:noFill/>
            </a:ln>
          </p:spPr>
        </p:pic>
      </p:grpSp>
      <p:sp>
        <p:nvSpPr>
          <p:cNvPr id="743" name="Google Shape;743;p62"/>
          <p:cNvSpPr/>
          <p:nvPr/>
        </p:nvSpPr>
        <p:spPr>
          <a:xfrm>
            <a:off x="1261050" y="2352575"/>
            <a:ext cx="1818900" cy="1940100"/>
          </a:xfrm>
          <a:prstGeom prst="roundRect">
            <a:avLst>
              <a:gd fmla="val 3272" name="adj"/>
            </a:avLst>
          </a:prstGeom>
          <a:solidFill>
            <a:srgbClr val="000000">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D7499"/>
              </a:solidFill>
            </a:endParaRPr>
          </a:p>
        </p:txBody>
      </p:sp>
      <p:grpSp>
        <p:nvGrpSpPr>
          <p:cNvPr id="744" name="Google Shape;744;p62"/>
          <p:cNvGrpSpPr/>
          <p:nvPr/>
        </p:nvGrpSpPr>
        <p:grpSpPr>
          <a:xfrm rot="600021">
            <a:off x="7802281" y="3540035"/>
            <a:ext cx="904818" cy="223145"/>
            <a:chOff x="7463761" y="1995428"/>
            <a:chExt cx="905100" cy="216000"/>
          </a:xfrm>
        </p:grpSpPr>
        <p:sp>
          <p:nvSpPr>
            <p:cNvPr id="745" name="Google Shape;745;p62"/>
            <p:cNvSpPr/>
            <p:nvPr/>
          </p:nvSpPr>
          <p:spPr>
            <a:xfrm>
              <a:off x="7463761" y="1995428"/>
              <a:ext cx="905100" cy="216000"/>
            </a:xfrm>
            <a:prstGeom prst="roundRect">
              <a:avLst>
                <a:gd fmla="val 13635" name="adj"/>
              </a:avLst>
            </a:prstGeom>
            <a:solidFill>
              <a:srgbClr val="00B45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800">
                  <a:solidFill>
                    <a:srgbClr val="FFFFFF"/>
                  </a:solidFill>
                  <a:latin typeface="Poppins"/>
                  <a:ea typeface="Poppins"/>
                  <a:cs typeface="Poppins"/>
                  <a:sym typeface="Poppins"/>
                </a:rPr>
                <a:t>D</a:t>
              </a:r>
              <a:r>
                <a:rPr lang="en-GB" sz="800">
                  <a:solidFill>
                    <a:schemeClr val="lt1"/>
                  </a:solidFill>
                  <a:latin typeface="Poppins"/>
                  <a:ea typeface="Poppins"/>
                  <a:cs typeface="Poppins"/>
                  <a:sym typeface="Poppins"/>
                </a:rPr>
                <a:t>e</a:t>
              </a:r>
              <a:r>
                <a:rPr lang="en-GB" sz="800">
                  <a:solidFill>
                    <a:srgbClr val="FFFFFF"/>
                  </a:solidFill>
                  <a:latin typeface="Poppins"/>
                  <a:ea typeface="Poppins"/>
                  <a:cs typeface="Poppins"/>
                  <a:sym typeface="Poppins"/>
                </a:rPr>
                <a:t>veloper</a:t>
              </a:r>
              <a:endParaRPr sz="800">
                <a:solidFill>
                  <a:srgbClr val="FFFFFF"/>
                </a:solidFill>
                <a:latin typeface="Poppins"/>
                <a:ea typeface="Poppins"/>
                <a:cs typeface="Poppins"/>
                <a:sym typeface="Poppins"/>
              </a:endParaRPr>
            </a:p>
          </p:txBody>
        </p:sp>
        <p:pic>
          <p:nvPicPr>
            <p:cNvPr id="746" name="Google Shape;746;p62"/>
            <p:cNvPicPr preferRelativeResize="0"/>
            <p:nvPr/>
          </p:nvPicPr>
          <p:blipFill>
            <a:blip r:embed="rId7">
              <a:alphaModFix amt="75000"/>
            </a:blip>
            <a:stretch>
              <a:fillRect/>
            </a:stretch>
          </p:blipFill>
          <p:spPr>
            <a:xfrm>
              <a:off x="7542478" y="2046210"/>
              <a:ext cx="114634" cy="114327"/>
            </a:xfrm>
            <a:prstGeom prst="rect">
              <a:avLst/>
            </a:prstGeom>
            <a:noFill/>
            <a:ln>
              <a:noFill/>
            </a:ln>
          </p:spPr>
        </p:pic>
      </p:grpSp>
      <p:grpSp>
        <p:nvGrpSpPr>
          <p:cNvPr id="747" name="Google Shape;747;p62"/>
          <p:cNvGrpSpPr/>
          <p:nvPr/>
        </p:nvGrpSpPr>
        <p:grpSpPr>
          <a:xfrm rot="600021">
            <a:off x="6483940" y="1609307"/>
            <a:ext cx="1434753" cy="223145"/>
            <a:chOff x="4505365" y="1156463"/>
            <a:chExt cx="1435200" cy="216000"/>
          </a:xfrm>
        </p:grpSpPr>
        <p:sp>
          <p:nvSpPr>
            <p:cNvPr id="748" name="Google Shape;748;p62"/>
            <p:cNvSpPr/>
            <p:nvPr/>
          </p:nvSpPr>
          <p:spPr>
            <a:xfrm>
              <a:off x="4505365" y="1156463"/>
              <a:ext cx="1435200" cy="216000"/>
            </a:xfrm>
            <a:prstGeom prst="roundRect">
              <a:avLst>
                <a:gd fmla="val 13635" name="adj"/>
              </a:avLst>
            </a:prstGeom>
            <a:solidFill>
              <a:srgbClr val="00B45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800">
                  <a:solidFill>
                    <a:srgbClr val="FFFFFF"/>
                  </a:solidFill>
                  <a:latin typeface="Poppins"/>
                  <a:ea typeface="Poppins"/>
                  <a:cs typeface="Poppins"/>
                  <a:sym typeface="Poppins"/>
                </a:rPr>
                <a:t>Project administrator</a:t>
              </a:r>
              <a:endParaRPr sz="800">
                <a:solidFill>
                  <a:srgbClr val="FFFFFF"/>
                </a:solidFill>
                <a:latin typeface="Poppins"/>
                <a:ea typeface="Poppins"/>
                <a:cs typeface="Poppins"/>
                <a:sym typeface="Poppins"/>
              </a:endParaRPr>
            </a:p>
          </p:txBody>
        </p:sp>
        <p:pic>
          <p:nvPicPr>
            <p:cNvPr id="749" name="Google Shape;749;p62"/>
            <p:cNvPicPr preferRelativeResize="0"/>
            <p:nvPr/>
          </p:nvPicPr>
          <p:blipFill>
            <a:blip r:embed="rId7">
              <a:alphaModFix amt="75000"/>
            </a:blip>
            <a:stretch>
              <a:fillRect/>
            </a:stretch>
          </p:blipFill>
          <p:spPr>
            <a:xfrm>
              <a:off x="4584100" y="1207234"/>
              <a:ext cx="114634" cy="114327"/>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3" name="Shape 753"/>
        <p:cNvGrpSpPr/>
        <p:nvPr/>
      </p:nvGrpSpPr>
      <p:grpSpPr>
        <a:xfrm>
          <a:off x="0" y="0"/>
          <a:ext cx="0" cy="0"/>
          <a:chOff x="0" y="0"/>
          <a:chExt cx="0" cy="0"/>
        </a:xfrm>
      </p:grpSpPr>
      <p:grpSp>
        <p:nvGrpSpPr>
          <p:cNvPr id="754" name="Google Shape;754;p63"/>
          <p:cNvGrpSpPr/>
          <p:nvPr/>
        </p:nvGrpSpPr>
        <p:grpSpPr>
          <a:xfrm>
            <a:off x="1332738" y="658925"/>
            <a:ext cx="1675500" cy="1448575"/>
            <a:chOff x="5385275" y="1699850"/>
            <a:chExt cx="1675500" cy="1448575"/>
          </a:xfrm>
        </p:grpSpPr>
        <p:sp>
          <p:nvSpPr>
            <p:cNvPr id="755" name="Google Shape;755;p63"/>
            <p:cNvSpPr/>
            <p:nvPr/>
          </p:nvSpPr>
          <p:spPr>
            <a:xfrm>
              <a:off x="5385275" y="1699850"/>
              <a:ext cx="16755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Poppins"/>
                  <a:ea typeface="Poppins"/>
                  <a:cs typeface="Poppins"/>
                  <a:sym typeface="Poppins"/>
                </a:rPr>
                <a:t>Project definition</a:t>
              </a:r>
              <a:endParaRPr sz="1000">
                <a:solidFill>
                  <a:srgbClr val="FFFFFF"/>
                </a:solidFill>
                <a:latin typeface="Poppins"/>
                <a:ea typeface="Poppins"/>
                <a:cs typeface="Poppins"/>
                <a:sym typeface="Poppins"/>
              </a:endParaRPr>
            </a:p>
          </p:txBody>
        </p:sp>
        <p:sp>
          <p:nvSpPr>
            <p:cNvPr id="756" name="Google Shape;756;p63"/>
            <p:cNvSpPr/>
            <p:nvPr/>
          </p:nvSpPr>
          <p:spPr>
            <a:xfrm>
              <a:off x="5385275" y="2147475"/>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Domain knowledge</a:t>
              </a:r>
              <a:endParaRPr sz="800">
                <a:solidFill>
                  <a:srgbClr val="25215D"/>
                </a:solidFill>
                <a:latin typeface="Archivo"/>
                <a:ea typeface="Archivo"/>
                <a:cs typeface="Archivo"/>
                <a:sym typeface="Archivo"/>
              </a:endParaRPr>
            </a:p>
          </p:txBody>
        </p:sp>
        <p:sp>
          <p:nvSpPr>
            <p:cNvPr id="757" name="Google Shape;757;p63"/>
            <p:cNvSpPr/>
            <p:nvPr/>
          </p:nvSpPr>
          <p:spPr>
            <a:xfrm>
              <a:off x="5385275" y="2510250"/>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Track requirements</a:t>
              </a:r>
              <a:endParaRPr sz="800">
                <a:solidFill>
                  <a:srgbClr val="25215D"/>
                </a:solidFill>
                <a:latin typeface="Archivo"/>
                <a:ea typeface="Archivo"/>
                <a:cs typeface="Archivo"/>
                <a:sym typeface="Archivo"/>
              </a:endParaRPr>
            </a:p>
          </p:txBody>
        </p:sp>
        <p:sp>
          <p:nvSpPr>
            <p:cNvPr id="758" name="Google Shape;758;p63"/>
            <p:cNvSpPr/>
            <p:nvPr/>
          </p:nvSpPr>
          <p:spPr>
            <a:xfrm>
              <a:off x="5385275" y="2873025"/>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Bringing it all together</a:t>
              </a:r>
              <a:endParaRPr sz="800">
                <a:solidFill>
                  <a:srgbClr val="25215D"/>
                </a:solidFill>
                <a:latin typeface="Archivo"/>
                <a:ea typeface="Archivo"/>
                <a:cs typeface="Archivo"/>
                <a:sym typeface="Archivo"/>
              </a:endParaRPr>
            </a:p>
          </p:txBody>
        </p:sp>
      </p:grpSp>
      <p:grpSp>
        <p:nvGrpSpPr>
          <p:cNvPr id="759" name="Google Shape;759;p63"/>
          <p:cNvGrpSpPr/>
          <p:nvPr/>
        </p:nvGrpSpPr>
        <p:grpSpPr>
          <a:xfrm>
            <a:off x="4748475" y="658925"/>
            <a:ext cx="1675500" cy="1085800"/>
            <a:chOff x="5385275" y="1699850"/>
            <a:chExt cx="1675500" cy="1085800"/>
          </a:xfrm>
        </p:grpSpPr>
        <p:sp>
          <p:nvSpPr>
            <p:cNvPr id="760" name="Google Shape;760;p63"/>
            <p:cNvSpPr/>
            <p:nvPr/>
          </p:nvSpPr>
          <p:spPr>
            <a:xfrm>
              <a:off x="5385275" y="1699850"/>
              <a:ext cx="16755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Poppins"/>
                  <a:ea typeface="Poppins"/>
                  <a:cs typeface="Poppins"/>
                  <a:sym typeface="Poppins"/>
                </a:rPr>
                <a:t>Project management</a:t>
              </a:r>
              <a:endParaRPr sz="1000">
                <a:solidFill>
                  <a:srgbClr val="FFFFFF"/>
                </a:solidFill>
                <a:latin typeface="Poppins"/>
                <a:ea typeface="Poppins"/>
                <a:cs typeface="Poppins"/>
                <a:sym typeface="Poppins"/>
              </a:endParaRPr>
            </a:p>
          </p:txBody>
        </p:sp>
        <p:sp>
          <p:nvSpPr>
            <p:cNvPr id="761" name="Google Shape;761;p63"/>
            <p:cNvSpPr/>
            <p:nvPr/>
          </p:nvSpPr>
          <p:spPr>
            <a:xfrm>
              <a:off x="5385275" y="2147475"/>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Compliance</a:t>
              </a:r>
              <a:endParaRPr sz="800">
                <a:solidFill>
                  <a:srgbClr val="25215D"/>
                </a:solidFill>
                <a:latin typeface="Archivo"/>
                <a:ea typeface="Archivo"/>
                <a:cs typeface="Archivo"/>
                <a:sym typeface="Archivo"/>
              </a:endParaRPr>
            </a:p>
          </p:txBody>
        </p:sp>
        <p:sp>
          <p:nvSpPr>
            <p:cNvPr id="762" name="Google Shape;762;p63"/>
            <p:cNvSpPr/>
            <p:nvPr/>
          </p:nvSpPr>
          <p:spPr>
            <a:xfrm>
              <a:off x="5385275" y="2510250"/>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Administration</a:t>
              </a:r>
              <a:endParaRPr sz="800">
                <a:solidFill>
                  <a:srgbClr val="25215D"/>
                </a:solidFill>
                <a:latin typeface="Archivo"/>
                <a:ea typeface="Archivo"/>
                <a:cs typeface="Archivo"/>
                <a:sym typeface="Archivo"/>
              </a:endParaRPr>
            </a:p>
          </p:txBody>
        </p:sp>
      </p:grpSp>
      <p:grpSp>
        <p:nvGrpSpPr>
          <p:cNvPr id="763" name="Google Shape;763;p63"/>
          <p:cNvGrpSpPr/>
          <p:nvPr/>
        </p:nvGrpSpPr>
        <p:grpSpPr>
          <a:xfrm>
            <a:off x="1332738" y="2427063"/>
            <a:ext cx="1675500" cy="1800175"/>
            <a:chOff x="6490775" y="1771838"/>
            <a:chExt cx="1675500" cy="1800175"/>
          </a:xfrm>
        </p:grpSpPr>
        <p:sp>
          <p:nvSpPr>
            <p:cNvPr id="764" name="Google Shape;764;p63"/>
            <p:cNvSpPr/>
            <p:nvPr/>
          </p:nvSpPr>
          <p:spPr>
            <a:xfrm>
              <a:off x="6490775" y="1771838"/>
              <a:ext cx="16755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Poppins"/>
                  <a:ea typeface="Poppins"/>
                  <a:cs typeface="Poppins"/>
                  <a:sym typeface="Poppins"/>
                </a:rPr>
                <a:t>User experience</a:t>
              </a:r>
              <a:endParaRPr sz="1000">
                <a:solidFill>
                  <a:srgbClr val="FFFFFF"/>
                </a:solidFill>
                <a:latin typeface="Poppins"/>
                <a:ea typeface="Poppins"/>
                <a:cs typeface="Poppins"/>
                <a:sym typeface="Poppins"/>
              </a:endParaRPr>
            </a:p>
          </p:txBody>
        </p:sp>
        <p:sp>
          <p:nvSpPr>
            <p:cNvPr id="765" name="Google Shape;765;p63"/>
            <p:cNvSpPr/>
            <p:nvPr/>
          </p:nvSpPr>
          <p:spPr>
            <a:xfrm>
              <a:off x="6490775" y="221946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User research</a:t>
              </a:r>
              <a:endParaRPr sz="800">
                <a:solidFill>
                  <a:srgbClr val="25215D"/>
                </a:solidFill>
                <a:latin typeface="Archivo"/>
                <a:ea typeface="Archivo"/>
                <a:cs typeface="Archivo"/>
                <a:sym typeface="Archivo"/>
              </a:endParaRPr>
            </a:p>
          </p:txBody>
        </p:sp>
        <p:sp>
          <p:nvSpPr>
            <p:cNvPr id="766" name="Google Shape;766;p63"/>
            <p:cNvSpPr/>
            <p:nvPr/>
          </p:nvSpPr>
          <p:spPr>
            <a:xfrm>
              <a:off x="6490775" y="2582238"/>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Medium expertise</a:t>
              </a:r>
              <a:endParaRPr sz="800">
                <a:solidFill>
                  <a:srgbClr val="25215D"/>
                </a:solidFill>
                <a:latin typeface="Archivo"/>
                <a:ea typeface="Archivo"/>
                <a:cs typeface="Archivo"/>
                <a:sym typeface="Archivo"/>
              </a:endParaRPr>
            </a:p>
          </p:txBody>
        </p:sp>
        <p:sp>
          <p:nvSpPr>
            <p:cNvPr id="767" name="Google Shape;767;p63"/>
            <p:cNvSpPr/>
            <p:nvPr/>
          </p:nvSpPr>
          <p:spPr>
            <a:xfrm>
              <a:off x="6490775" y="294501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Writing for the user</a:t>
              </a:r>
              <a:endParaRPr sz="800">
                <a:solidFill>
                  <a:srgbClr val="25215D"/>
                </a:solidFill>
                <a:latin typeface="Archivo"/>
                <a:ea typeface="Archivo"/>
                <a:cs typeface="Archivo"/>
                <a:sym typeface="Archivo"/>
              </a:endParaRPr>
            </a:p>
          </p:txBody>
        </p:sp>
        <p:sp>
          <p:nvSpPr>
            <p:cNvPr id="768" name="Google Shape;768;p63"/>
            <p:cNvSpPr/>
            <p:nvPr/>
          </p:nvSpPr>
          <p:spPr>
            <a:xfrm>
              <a:off x="6490775" y="329661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User testing</a:t>
              </a:r>
              <a:endParaRPr sz="800">
                <a:solidFill>
                  <a:srgbClr val="25215D"/>
                </a:solidFill>
                <a:latin typeface="Archivo"/>
                <a:ea typeface="Archivo"/>
                <a:cs typeface="Archivo"/>
                <a:sym typeface="Archivo"/>
              </a:endParaRPr>
            </a:p>
          </p:txBody>
        </p:sp>
      </p:grpSp>
      <p:grpSp>
        <p:nvGrpSpPr>
          <p:cNvPr id="769" name="Google Shape;769;p63"/>
          <p:cNvGrpSpPr/>
          <p:nvPr/>
        </p:nvGrpSpPr>
        <p:grpSpPr>
          <a:xfrm>
            <a:off x="4748491" y="2726208"/>
            <a:ext cx="2951788" cy="1500988"/>
            <a:chOff x="4132475" y="2463200"/>
            <a:chExt cx="3522000" cy="1500988"/>
          </a:xfrm>
        </p:grpSpPr>
        <p:sp>
          <p:nvSpPr>
            <p:cNvPr id="770" name="Google Shape;770;p63"/>
            <p:cNvSpPr/>
            <p:nvPr/>
          </p:nvSpPr>
          <p:spPr>
            <a:xfrm>
              <a:off x="4132475" y="2463200"/>
              <a:ext cx="35220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Poppins"/>
                  <a:ea typeface="Poppins"/>
                  <a:cs typeface="Poppins"/>
                  <a:sym typeface="Poppins"/>
                </a:rPr>
                <a:t>Implementation</a:t>
              </a:r>
              <a:endParaRPr sz="1000">
                <a:solidFill>
                  <a:srgbClr val="FFFFFF"/>
                </a:solidFill>
                <a:latin typeface="Poppins"/>
                <a:ea typeface="Poppins"/>
                <a:cs typeface="Poppins"/>
                <a:sym typeface="Poppins"/>
              </a:endParaRPr>
            </a:p>
          </p:txBody>
        </p:sp>
        <p:grpSp>
          <p:nvGrpSpPr>
            <p:cNvPr id="771" name="Google Shape;771;p63"/>
            <p:cNvGrpSpPr/>
            <p:nvPr/>
          </p:nvGrpSpPr>
          <p:grpSpPr>
            <a:xfrm>
              <a:off x="4132475" y="2968050"/>
              <a:ext cx="1675500" cy="996138"/>
              <a:chOff x="4132475" y="2968050"/>
              <a:chExt cx="1675500" cy="996138"/>
            </a:xfrm>
          </p:grpSpPr>
          <p:sp>
            <p:nvSpPr>
              <p:cNvPr id="772" name="Google Shape;772;p63"/>
              <p:cNvSpPr/>
              <p:nvPr/>
            </p:nvSpPr>
            <p:spPr>
              <a:xfrm>
                <a:off x="4132475" y="332601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Creating content</a:t>
                </a:r>
                <a:endParaRPr sz="800">
                  <a:solidFill>
                    <a:srgbClr val="25215D"/>
                  </a:solidFill>
                  <a:latin typeface="Archivo"/>
                  <a:ea typeface="Archivo"/>
                  <a:cs typeface="Archivo"/>
                  <a:sym typeface="Archivo"/>
                </a:endParaRPr>
              </a:p>
            </p:txBody>
          </p:sp>
          <p:sp>
            <p:nvSpPr>
              <p:cNvPr id="773" name="Google Shape;773;p63"/>
              <p:cNvSpPr/>
              <p:nvPr/>
            </p:nvSpPr>
            <p:spPr>
              <a:xfrm>
                <a:off x="4132475" y="3688788"/>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Community management</a:t>
                </a:r>
                <a:endParaRPr sz="800">
                  <a:solidFill>
                    <a:srgbClr val="25215D"/>
                  </a:solidFill>
                  <a:latin typeface="Archivo"/>
                  <a:ea typeface="Archivo"/>
                  <a:cs typeface="Archivo"/>
                  <a:sym typeface="Archivo"/>
                </a:endParaRPr>
              </a:p>
            </p:txBody>
          </p:sp>
          <p:sp>
            <p:nvSpPr>
              <p:cNvPr id="774" name="Google Shape;774;p63"/>
              <p:cNvSpPr/>
              <p:nvPr/>
            </p:nvSpPr>
            <p:spPr>
              <a:xfrm>
                <a:off x="4132475" y="2968050"/>
                <a:ext cx="1675500" cy="2706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Non-tech</a:t>
                </a:r>
                <a:endParaRPr b="1" sz="900">
                  <a:solidFill>
                    <a:srgbClr val="25215D"/>
                  </a:solidFill>
                  <a:latin typeface="Archivo"/>
                  <a:ea typeface="Archivo"/>
                  <a:cs typeface="Archivo"/>
                  <a:sym typeface="Archivo"/>
                </a:endParaRPr>
              </a:p>
            </p:txBody>
          </p:sp>
        </p:grpSp>
        <p:grpSp>
          <p:nvGrpSpPr>
            <p:cNvPr id="775" name="Google Shape;775;p63"/>
            <p:cNvGrpSpPr/>
            <p:nvPr/>
          </p:nvGrpSpPr>
          <p:grpSpPr>
            <a:xfrm>
              <a:off x="5978850" y="2968050"/>
              <a:ext cx="1675500" cy="996138"/>
              <a:chOff x="5978850" y="2968050"/>
              <a:chExt cx="1675500" cy="996138"/>
            </a:xfrm>
          </p:grpSpPr>
          <p:sp>
            <p:nvSpPr>
              <p:cNvPr id="776" name="Google Shape;776;p63"/>
              <p:cNvSpPr/>
              <p:nvPr/>
            </p:nvSpPr>
            <p:spPr>
              <a:xfrm>
                <a:off x="5978850" y="2968050"/>
                <a:ext cx="1675500" cy="2706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Tech</a:t>
                </a:r>
                <a:endParaRPr b="1" sz="900">
                  <a:solidFill>
                    <a:srgbClr val="25215D"/>
                  </a:solidFill>
                  <a:latin typeface="Archivo"/>
                  <a:ea typeface="Archivo"/>
                  <a:cs typeface="Archivo"/>
                  <a:sym typeface="Archivo"/>
                </a:endParaRPr>
              </a:p>
            </p:txBody>
          </p:sp>
          <p:sp>
            <p:nvSpPr>
              <p:cNvPr id="777" name="Google Shape;777;p63"/>
              <p:cNvSpPr/>
              <p:nvPr/>
            </p:nvSpPr>
            <p:spPr>
              <a:xfrm>
                <a:off x="5978850" y="332601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Technical leadership</a:t>
                </a:r>
                <a:endParaRPr sz="800">
                  <a:solidFill>
                    <a:srgbClr val="25215D"/>
                  </a:solidFill>
                  <a:latin typeface="Archivo"/>
                  <a:ea typeface="Archivo"/>
                  <a:cs typeface="Archivo"/>
                  <a:sym typeface="Archivo"/>
                </a:endParaRPr>
              </a:p>
            </p:txBody>
          </p:sp>
          <p:sp>
            <p:nvSpPr>
              <p:cNvPr id="778" name="Google Shape;778;p63"/>
              <p:cNvSpPr/>
              <p:nvPr/>
            </p:nvSpPr>
            <p:spPr>
              <a:xfrm>
                <a:off x="5978850" y="3688788"/>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Implementation</a:t>
                </a:r>
                <a:endParaRPr sz="800">
                  <a:solidFill>
                    <a:srgbClr val="25215D"/>
                  </a:solidFill>
                  <a:latin typeface="Archivo"/>
                  <a:ea typeface="Archivo"/>
                  <a:cs typeface="Archivo"/>
                  <a:sym typeface="Archivo"/>
                </a:endParaRPr>
              </a:p>
            </p:txBody>
          </p:sp>
        </p:grpSp>
      </p:grpSp>
      <p:sp>
        <p:nvSpPr>
          <p:cNvPr id="779" name="Google Shape;779;p63"/>
          <p:cNvSpPr/>
          <p:nvPr/>
        </p:nvSpPr>
        <p:spPr>
          <a:xfrm>
            <a:off x="1332150" y="4328375"/>
            <a:ext cx="63681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Visual design</a:t>
            </a:r>
            <a:endParaRPr sz="800">
              <a:solidFill>
                <a:srgbClr val="25215D"/>
              </a:solidFill>
              <a:latin typeface="Archivo"/>
              <a:ea typeface="Archivo"/>
              <a:cs typeface="Archivo"/>
              <a:sym typeface="Archivo"/>
            </a:endParaRPr>
          </a:p>
        </p:txBody>
      </p:sp>
      <p:pic>
        <p:nvPicPr>
          <p:cNvPr id="780" name="Google Shape;780;p63"/>
          <p:cNvPicPr preferRelativeResize="0"/>
          <p:nvPr/>
        </p:nvPicPr>
        <p:blipFill>
          <a:blip r:embed="rId3">
            <a:alphaModFix/>
          </a:blip>
          <a:stretch>
            <a:fillRect/>
          </a:stretch>
        </p:blipFill>
        <p:spPr>
          <a:xfrm>
            <a:off x="-914408" y="4002950"/>
            <a:ext cx="2533008" cy="2354899"/>
          </a:xfrm>
          <a:prstGeom prst="rect">
            <a:avLst/>
          </a:prstGeom>
          <a:noFill/>
          <a:ln>
            <a:noFill/>
          </a:ln>
        </p:spPr>
      </p:pic>
      <p:pic>
        <p:nvPicPr>
          <p:cNvPr id="781" name="Google Shape;781;p63"/>
          <p:cNvPicPr preferRelativeResize="0"/>
          <p:nvPr/>
        </p:nvPicPr>
        <p:blipFill>
          <a:blip r:embed="rId4">
            <a:alphaModFix/>
          </a:blip>
          <a:stretch>
            <a:fillRect/>
          </a:stretch>
        </p:blipFill>
        <p:spPr>
          <a:xfrm>
            <a:off x="536088" y="-1188738"/>
            <a:ext cx="1541020" cy="2069239"/>
          </a:xfrm>
          <a:prstGeom prst="rect">
            <a:avLst/>
          </a:prstGeom>
          <a:noFill/>
          <a:ln>
            <a:noFill/>
          </a:ln>
        </p:spPr>
      </p:pic>
      <p:pic>
        <p:nvPicPr>
          <p:cNvPr id="782" name="Google Shape;782;p63"/>
          <p:cNvPicPr preferRelativeResize="0"/>
          <p:nvPr/>
        </p:nvPicPr>
        <p:blipFill>
          <a:blip r:embed="rId5">
            <a:alphaModFix/>
          </a:blip>
          <a:stretch>
            <a:fillRect/>
          </a:stretch>
        </p:blipFill>
        <p:spPr>
          <a:xfrm>
            <a:off x="7578689" y="4224300"/>
            <a:ext cx="2085162" cy="2069238"/>
          </a:xfrm>
          <a:prstGeom prst="rect">
            <a:avLst/>
          </a:prstGeom>
          <a:noFill/>
          <a:ln>
            <a:noFill/>
          </a:ln>
        </p:spPr>
      </p:pic>
      <p:pic>
        <p:nvPicPr>
          <p:cNvPr id="783" name="Google Shape;783;p63"/>
          <p:cNvPicPr preferRelativeResize="0"/>
          <p:nvPr/>
        </p:nvPicPr>
        <p:blipFill>
          <a:blip r:embed="rId6">
            <a:alphaModFix/>
          </a:blip>
          <a:stretch>
            <a:fillRect/>
          </a:stretch>
        </p:blipFill>
        <p:spPr>
          <a:xfrm rot="1246493">
            <a:off x="8412969" y="-1986608"/>
            <a:ext cx="3125511" cy="3782067"/>
          </a:xfrm>
          <a:prstGeom prst="rect">
            <a:avLst/>
          </a:prstGeom>
          <a:noFill/>
          <a:ln>
            <a:noFill/>
          </a:ln>
        </p:spPr>
      </p:pic>
      <p:pic>
        <p:nvPicPr>
          <p:cNvPr id="784" name="Google Shape;784;p63"/>
          <p:cNvPicPr preferRelativeResize="0"/>
          <p:nvPr/>
        </p:nvPicPr>
        <p:blipFill>
          <a:blip r:embed="rId7">
            <a:alphaModFix amt="75000"/>
          </a:blip>
          <a:stretch>
            <a:fillRect/>
          </a:stretch>
        </p:blipFill>
        <p:spPr>
          <a:xfrm>
            <a:off x="7981599" y="3768401"/>
            <a:ext cx="90507" cy="103434"/>
          </a:xfrm>
          <a:prstGeom prst="rect">
            <a:avLst/>
          </a:prstGeom>
          <a:noFill/>
          <a:ln>
            <a:noFill/>
          </a:ln>
        </p:spPr>
      </p:pic>
      <p:pic>
        <p:nvPicPr>
          <p:cNvPr id="785" name="Google Shape;785;p63"/>
          <p:cNvPicPr preferRelativeResize="0"/>
          <p:nvPr/>
        </p:nvPicPr>
        <p:blipFill>
          <a:blip r:embed="rId7">
            <a:alphaModFix amt="75000"/>
          </a:blip>
          <a:stretch>
            <a:fillRect/>
          </a:stretch>
        </p:blipFill>
        <p:spPr>
          <a:xfrm>
            <a:off x="7390035" y="1735248"/>
            <a:ext cx="114634" cy="118124"/>
          </a:xfrm>
          <a:prstGeom prst="rect">
            <a:avLst/>
          </a:prstGeom>
          <a:noFill/>
          <a:ln>
            <a:noFill/>
          </a:ln>
        </p:spPr>
      </p:pic>
      <p:grpSp>
        <p:nvGrpSpPr>
          <p:cNvPr id="786" name="Google Shape;786;p63"/>
          <p:cNvGrpSpPr/>
          <p:nvPr/>
        </p:nvGrpSpPr>
        <p:grpSpPr>
          <a:xfrm rot="600021">
            <a:off x="7772994" y="3225059"/>
            <a:ext cx="1171135" cy="223145"/>
            <a:chOff x="8227121" y="3126364"/>
            <a:chExt cx="1171500" cy="216000"/>
          </a:xfrm>
        </p:grpSpPr>
        <p:sp>
          <p:nvSpPr>
            <p:cNvPr id="787" name="Google Shape;787;p63"/>
            <p:cNvSpPr/>
            <p:nvPr/>
          </p:nvSpPr>
          <p:spPr>
            <a:xfrm>
              <a:off x="8227121" y="3126364"/>
              <a:ext cx="1171500" cy="216000"/>
            </a:xfrm>
            <a:prstGeom prst="roundRect">
              <a:avLst>
                <a:gd fmla="val 13635" name="adj"/>
              </a:avLst>
            </a:prstGeom>
            <a:solidFill>
              <a:srgbClr val="00B45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800">
                  <a:solidFill>
                    <a:srgbClr val="FFFFFF"/>
                  </a:solidFill>
                  <a:latin typeface="Poppins"/>
                  <a:ea typeface="Poppins"/>
                  <a:cs typeface="Poppins"/>
                  <a:sym typeface="Poppins"/>
                </a:rPr>
                <a:t>Lead D</a:t>
              </a:r>
              <a:r>
                <a:rPr lang="en-GB" sz="800">
                  <a:solidFill>
                    <a:schemeClr val="lt1"/>
                  </a:solidFill>
                  <a:latin typeface="Poppins"/>
                  <a:ea typeface="Poppins"/>
                  <a:cs typeface="Poppins"/>
                  <a:sym typeface="Poppins"/>
                </a:rPr>
                <a:t>e</a:t>
              </a:r>
              <a:r>
                <a:rPr lang="en-GB" sz="800">
                  <a:solidFill>
                    <a:srgbClr val="FFFFFF"/>
                  </a:solidFill>
                  <a:latin typeface="Poppins"/>
                  <a:ea typeface="Poppins"/>
                  <a:cs typeface="Poppins"/>
                  <a:sym typeface="Poppins"/>
                </a:rPr>
                <a:t>veloper</a:t>
              </a:r>
              <a:endParaRPr sz="800">
                <a:solidFill>
                  <a:srgbClr val="FFFFFF"/>
                </a:solidFill>
                <a:latin typeface="Poppins"/>
                <a:ea typeface="Poppins"/>
                <a:cs typeface="Poppins"/>
                <a:sym typeface="Poppins"/>
              </a:endParaRPr>
            </a:p>
          </p:txBody>
        </p:sp>
        <p:pic>
          <p:nvPicPr>
            <p:cNvPr id="788" name="Google Shape;788;p63"/>
            <p:cNvPicPr preferRelativeResize="0"/>
            <p:nvPr/>
          </p:nvPicPr>
          <p:blipFill>
            <a:blip r:embed="rId7">
              <a:alphaModFix amt="75000"/>
            </a:blip>
            <a:stretch>
              <a:fillRect/>
            </a:stretch>
          </p:blipFill>
          <p:spPr>
            <a:xfrm>
              <a:off x="8305840" y="3177155"/>
              <a:ext cx="114634" cy="114327"/>
            </a:xfrm>
            <a:prstGeom prst="rect">
              <a:avLst/>
            </a:prstGeom>
            <a:noFill/>
            <a:ln>
              <a:noFill/>
            </a:ln>
          </p:spPr>
        </p:pic>
      </p:grpSp>
      <p:grpSp>
        <p:nvGrpSpPr>
          <p:cNvPr id="789" name="Google Shape;789;p63"/>
          <p:cNvGrpSpPr/>
          <p:nvPr/>
        </p:nvGrpSpPr>
        <p:grpSpPr>
          <a:xfrm rot="600021">
            <a:off x="6485445" y="982537"/>
            <a:ext cx="1237115" cy="223145"/>
            <a:chOff x="4452449" y="865895"/>
            <a:chExt cx="1237500" cy="216000"/>
          </a:xfrm>
        </p:grpSpPr>
        <p:sp>
          <p:nvSpPr>
            <p:cNvPr id="790" name="Google Shape;790;p63"/>
            <p:cNvSpPr/>
            <p:nvPr/>
          </p:nvSpPr>
          <p:spPr>
            <a:xfrm>
              <a:off x="4452449" y="865895"/>
              <a:ext cx="1237500" cy="216000"/>
            </a:xfrm>
            <a:prstGeom prst="roundRect">
              <a:avLst>
                <a:gd fmla="val 13635" name="adj"/>
              </a:avLst>
            </a:prstGeom>
            <a:solidFill>
              <a:srgbClr val="00B45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800">
                  <a:solidFill>
                    <a:srgbClr val="FFFFFF"/>
                  </a:solidFill>
                  <a:latin typeface="Poppins"/>
                  <a:ea typeface="Poppins"/>
                  <a:cs typeface="Poppins"/>
                  <a:sym typeface="Poppins"/>
                </a:rPr>
                <a:t>Project manager</a:t>
              </a:r>
              <a:endParaRPr sz="800">
                <a:solidFill>
                  <a:srgbClr val="FFFFFF"/>
                </a:solidFill>
                <a:latin typeface="Poppins"/>
                <a:ea typeface="Poppins"/>
                <a:cs typeface="Poppins"/>
                <a:sym typeface="Poppins"/>
              </a:endParaRPr>
            </a:p>
          </p:txBody>
        </p:sp>
        <p:pic>
          <p:nvPicPr>
            <p:cNvPr id="791" name="Google Shape;791;p63"/>
            <p:cNvPicPr preferRelativeResize="0"/>
            <p:nvPr/>
          </p:nvPicPr>
          <p:blipFill>
            <a:blip r:embed="rId7">
              <a:alphaModFix amt="75000"/>
            </a:blip>
            <a:stretch>
              <a:fillRect/>
            </a:stretch>
          </p:blipFill>
          <p:spPr>
            <a:xfrm>
              <a:off x="4531183" y="916676"/>
              <a:ext cx="114634" cy="114327"/>
            </a:xfrm>
            <a:prstGeom prst="rect">
              <a:avLst/>
            </a:prstGeom>
            <a:noFill/>
            <a:ln>
              <a:noFill/>
            </a:ln>
          </p:spPr>
        </p:pic>
      </p:grpSp>
      <p:grpSp>
        <p:nvGrpSpPr>
          <p:cNvPr id="792" name="Google Shape;792;p63"/>
          <p:cNvGrpSpPr/>
          <p:nvPr/>
        </p:nvGrpSpPr>
        <p:grpSpPr>
          <a:xfrm rot="600021">
            <a:off x="132758" y="561839"/>
            <a:ext cx="1119551" cy="223145"/>
            <a:chOff x="-1952989" y="1555391"/>
            <a:chExt cx="1119900" cy="216000"/>
          </a:xfrm>
        </p:grpSpPr>
        <p:sp>
          <p:nvSpPr>
            <p:cNvPr id="793" name="Google Shape;793;p63"/>
            <p:cNvSpPr/>
            <p:nvPr/>
          </p:nvSpPr>
          <p:spPr>
            <a:xfrm>
              <a:off x="-1952989" y="1555391"/>
              <a:ext cx="1119900" cy="216000"/>
            </a:xfrm>
            <a:prstGeom prst="roundRect">
              <a:avLst>
                <a:gd fmla="val 13635" name="adj"/>
              </a:avLst>
            </a:prstGeom>
            <a:solidFill>
              <a:srgbClr val="00B45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800">
                  <a:solidFill>
                    <a:srgbClr val="FFFFFF"/>
                  </a:solidFill>
                  <a:latin typeface="Poppins"/>
                  <a:ea typeface="Poppins"/>
                  <a:cs typeface="Poppins"/>
                  <a:sym typeface="Poppins"/>
                </a:rPr>
                <a:t>Product owner</a:t>
              </a:r>
              <a:endParaRPr sz="800">
                <a:solidFill>
                  <a:srgbClr val="FFFFFF"/>
                </a:solidFill>
                <a:latin typeface="Poppins"/>
                <a:ea typeface="Poppins"/>
                <a:cs typeface="Poppins"/>
                <a:sym typeface="Poppins"/>
              </a:endParaRPr>
            </a:p>
          </p:txBody>
        </p:sp>
        <p:pic>
          <p:nvPicPr>
            <p:cNvPr id="794" name="Google Shape;794;p63"/>
            <p:cNvPicPr preferRelativeResize="0"/>
            <p:nvPr/>
          </p:nvPicPr>
          <p:blipFill>
            <a:blip r:embed="rId7">
              <a:alphaModFix amt="75000"/>
            </a:blip>
            <a:stretch>
              <a:fillRect/>
            </a:stretch>
          </p:blipFill>
          <p:spPr>
            <a:xfrm>
              <a:off x="-1874255" y="1606173"/>
              <a:ext cx="114634" cy="114327"/>
            </a:xfrm>
            <a:prstGeom prst="rect">
              <a:avLst/>
            </a:prstGeom>
            <a:noFill/>
            <a:ln>
              <a:noFill/>
            </a:ln>
          </p:spPr>
        </p:pic>
      </p:grpSp>
      <p:grpSp>
        <p:nvGrpSpPr>
          <p:cNvPr id="795" name="Google Shape;795;p63"/>
          <p:cNvGrpSpPr/>
          <p:nvPr/>
        </p:nvGrpSpPr>
        <p:grpSpPr>
          <a:xfrm rot="600021">
            <a:off x="3446160" y="3946023"/>
            <a:ext cx="826542" cy="223145"/>
            <a:chOff x="1975973" y="4236301"/>
            <a:chExt cx="826800" cy="216000"/>
          </a:xfrm>
        </p:grpSpPr>
        <p:sp>
          <p:nvSpPr>
            <p:cNvPr id="796" name="Google Shape;796;p63"/>
            <p:cNvSpPr/>
            <p:nvPr/>
          </p:nvSpPr>
          <p:spPr>
            <a:xfrm>
              <a:off x="1975973" y="4236301"/>
              <a:ext cx="826800" cy="216000"/>
            </a:xfrm>
            <a:prstGeom prst="roundRect">
              <a:avLst>
                <a:gd fmla="val 13635" name="adj"/>
              </a:avLst>
            </a:prstGeom>
            <a:solidFill>
              <a:srgbClr val="00B45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800">
                  <a:solidFill>
                    <a:srgbClr val="FFFFFF"/>
                  </a:solidFill>
                  <a:latin typeface="Poppins"/>
                  <a:ea typeface="Poppins"/>
                  <a:cs typeface="Poppins"/>
                  <a:sym typeface="Poppins"/>
                </a:rPr>
                <a:t>Designer</a:t>
              </a:r>
              <a:endParaRPr sz="800">
                <a:solidFill>
                  <a:srgbClr val="FFFFFF"/>
                </a:solidFill>
                <a:latin typeface="Poppins"/>
                <a:ea typeface="Poppins"/>
                <a:cs typeface="Poppins"/>
                <a:sym typeface="Poppins"/>
              </a:endParaRPr>
            </a:p>
          </p:txBody>
        </p:sp>
        <p:pic>
          <p:nvPicPr>
            <p:cNvPr id="797" name="Google Shape;797;p63"/>
            <p:cNvPicPr preferRelativeResize="0"/>
            <p:nvPr/>
          </p:nvPicPr>
          <p:blipFill>
            <a:blip r:embed="rId7">
              <a:alphaModFix amt="75000"/>
            </a:blip>
            <a:stretch>
              <a:fillRect/>
            </a:stretch>
          </p:blipFill>
          <p:spPr>
            <a:xfrm>
              <a:off x="2054682" y="4287087"/>
              <a:ext cx="114634" cy="114327"/>
            </a:xfrm>
            <a:prstGeom prst="rect">
              <a:avLst/>
            </a:prstGeom>
            <a:noFill/>
            <a:ln>
              <a:noFill/>
            </a:ln>
          </p:spPr>
        </p:pic>
      </p:grpSp>
      <p:grpSp>
        <p:nvGrpSpPr>
          <p:cNvPr id="798" name="Google Shape;798;p63"/>
          <p:cNvGrpSpPr/>
          <p:nvPr/>
        </p:nvGrpSpPr>
        <p:grpSpPr>
          <a:xfrm rot="600021">
            <a:off x="7802281" y="3540035"/>
            <a:ext cx="904818" cy="223145"/>
            <a:chOff x="7463761" y="1995428"/>
            <a:chExt cx="905100" cy="216000"/>
          </a:xfrm>
        </p:grpSpPr>
        <p:sp>
          <p:nvSpPr>
            <p:cNvPr id="799" name="Google Shape;799;p63"/>
            <p:cNvSpPr/>
            <p:nvPr/>
          </p:nvSpPr>
          <p:spPr>
            <a:xfrm>
              <a:off x="7463761" y="1995428"/>
              <a:ext cx="905100" cy="216000"/>
            </a:xfrm>
            <a:prstGeom prst="roundRect">
              <a:avLst>
                <a:gd fmla="val 13635" name="adj"/>
              </a:avLst>
            </a:prstGeom>
            <a:solidFill>
              <a:srgbClr val="00B45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800">
                  <a:solidFill>
                    <a:srgbClr val="FFFFFF"/>
                  </a:solidFill>
                  <a:latin typeface="Poppins"/>
                  <a:ea typeface="Poppins"/>
                  <a:cs typeface="Poppins"/>
                  <a:sym typeface="Poppins"/>
                </a:rPr>
                <a:t>D</a:t>
              </a:r>
              <a:r>
                <a:rPr lang="en-GB" sz="800">
                  <a:solidFill>
                    <a:schemeClr val="lt1"/>
                  </a:solidFill>
                  <a:latin typeface="Poppins"/>
                  <a:ea typeface="Poppins"/>
                  <a:cs typeface="Poppins"/>
                  <a:sym typeface="Poppins"/>
                </a:rPr>
                <a:t>e</a:t>
              </a:r>
              <a:r>
                <a:rPr lang="en-GB" sz="800">
                  <a:solidFill>
                    <a:srgbClr val="FFFFFF"/>
                  </a:solidFill>
                  <a:latin typeface="Poppins"/>
                  <a:ea typeface="Poppins"/>
                  <a:cs typeface="Poppins"/>
                  <a:sym typeface="Poppins"/>
                </a:rPr>
                <a:t>veloper</a:t>
              </a:r>
              <a:endParaRPr sz="800">
                <a:solidFill>
                  <a:srgbClr val="FFFFFF"/>
                </a:solidFill>
                <a:latin typeface="Poppins"/>
                <a:ea typeface="Poppins"/>
                <a:cs typeface="Poppins"/>
                <a:sym typeface="Poppins"/>
              </a:endParaRPr>
            </a:p>
          </p:txBody>
        </p:sp>
        <p:pic>
          <p:nvPicPr>
            <p:cNvPr id="800" name="Google Shape;800;p63"/>
            <p:cNvPicPr preferRelativeResize="0"/>
            <p:nvPr/>
          </p:nvPicPr>
          <p:blipFill>
            <a:blip r:embed="rId7">
              <a:alphaModFix amt="75000"/>
            </a:blip>
            <a:stretch>
              <a:fillRect/>
            </a:stretch>
          </p:blipFill>
          <p:spPr>
            <a:xfrm>
              <a:off x="7542478" y="2046210"/>
              <a:ext cx="114634" cy="114327"/>
            </a:xfrm>
            <a:prstGeom prst="rect">
              <a:avLst/>
            </a:prstGeom>
            <a:noFill/>
            <a:ln>
              <a:noFill/>
            </a:ln>
          </p:spPr>
        </p:pic>
      </p:grpSp>
      <p:grpSp>
        <p:nvGrpSpPr>
          <p:cNvPr id="801" name="Google Shape;801;p63"/>
          <p:cNvGrpSpPr/>
          <p:nvPr/>
        </p:nvGrpSpPr>
        <p:grpSpPr>
          <a:xfrm rot="600021">
            <a:off x="270898" y="2460182"/>
            <a:ext cx="963000" cy="223145"/>
            <a:chOff x="-1411071" y="3342161"/>
            <a:chExt cx="963300" cy="216000"/>
          </a:xfrm>
        </p:grpSpPr>
        <p:sp>
          <p:nvSpPr>
            <p:cNvPr id="802" name="Google Shape;802;p63"/>
            <p:cNvSpPr/>
            <p:nvPr/>
          </p:nvSpPr>
          <p:spPr>
            <a:xfrm>
              <a:off x="-1411071" y="3342161"/>
              <a:ext cx="963300" cy="216000"/>
            </a:xfrm>
            <a:prstGeom prst="roundRect">
              <a:avLst>
                <a:gd fmla="val 13635" name="adj"/>
              </a:avLst>
            </a:prstGeom>
            <a:solidFill>
              <a:srgbClr val="00B45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800">
                  <a:solidFill>
                    <a:srgbClr val="FFFFFF"/>
                  </a:solidFill>
                  <a:latin typeface="Poppins"/>
                  <a:ea typeface="Poppins"/>
                  <a:cs typeface="Poppins"/>
                  <a:sym typeface="Poppins"/>
                </a:rPr>
                <a:t>UX Designer</a:t>
              </a:r>
              <a:endParaRPr sz="800">
                <a:solidFill>
                  <a:srgbClr val="FFFFFF"/>
                </a:solidFill>
                <a:latin typeface="Poppins"/>
                <a:ea typeface="Poppins"/>
                <a:cs typeface="Poppins"/>
                <a:sym typeface="Poppins"/>
              </a:endParaRPr>
            </a:p>
          </p:txBody>
        </p:sp>
        <p:pic>
          <p:nvPicPr>
            <p:cNvPr id="803" name="Google Shape;803;p63"/>
            <p:cNvPicPr preferRelativeResize="0"/>
            <p:nvPr/>
          </p:nvPicPr>
          <p:blipFill>
            <a:blip r:embed="rId7">
              <a:alphaModFix amt="75000"/>
            </a:blip>
            <a:stretch>
              <a:fillRect/>
            </a:stretch>
          </p:blipFill>
          <p:spPr>
            <a:xfrm>
              <a:off x="-1333349" y="3392920"/>
              <a:ext cx="113194" cy="114327"/>
            </a:xfrm>
            <a:prstGeom prst="rect">
              <a:avLst/>
            </a:prstGeom>
            <a:noFill/>
            <a:ln>
              <a:noFill/>
            </a:ln>
          </p:spPr>
        </p:pic>
      </p:grpSp>
      <p:grpSp>
        <p:nvGrpSpPr>
          <p:cNvPr id="804" name="Google Shape;804;p63"/>
          <p:cNvGrpSpPr/>
          <p:nvPr/>
        </p:nvGrpSpPr>
        <p:grpSpPr>
          <a:xfrm rot="600021">
            <a:off x="6483940" y="1609307"/>
            <a:ext cx="1434753" cy="223145"/>
            <a:chOff x="4505365" y="1156463"/>
            <a:chExt cx="1435200" cy="216000"/>
          </a:xfrm>
        </p:grpSpPr>
        <p:sp>
          <p:nvSpPr>
            <p:cNvPr id="805" name="Google Shape;805;p63"/>
            <p:cNvSpPr/>
            <p:nvPr/>
          </p:nvSpPr>
          <p:spPr>
            <a:xfrm>
              <a:off x="4505365" y="1156463"/>
              <a:ext cx="1435200" cy="216000"/>
            </a:xfrm>
            <a:prstGeom prst="roundRect">
              <a:avLst>
                <a:gd fmla="val 13635" name="adj"/>
              </a:avLst>
            </a:prstGeom>
            <a:solidFill>
              <a:srgbClr val="00B45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800">
                  <a:solidFill>
                    <a:srgbClr val="FFFFFF"/>
                  </a:solidFill>
                  <a:latin typeface="Poppins"/>
                  <a:ea typeface="Poppins"/>
                  <a:cs typeface="Poppins"/>
                  <a:sym typeface="Poppins"/>
                </a:rPr>
                <a:t>Project administrator</a:t>
              </a:r>
              <a:endParaRPr sz="800">
                <a:solidFill>
                  <a:srgbClr val="FFFFFF"/>
                </a:solidFill>
                <a:latin typeface="Poppins"/>
                <a:ea typeface="Poppins"/>
                <a:cs typeface="Poppins"/>
                <a:sym typeface="Poppins"/>
              </a:endParaRPr>
            </a:p>
          </p:txBody>
        </p:sp>
        <p:pic>
          <p:nvPicPr>
            <p:cNvPr id="806" name="Google Shape;806;p63"/>
            <p:cNvPicPr preferRelativeResize="0"/>
            <p:nvPr/>
          </p:nvPicPr>
          <p:blipFill>
            <a:blip r:embed="rId7">
              <a:alphaModFix amt="75000"/>
            </a:blip>
            <a:stretch>
              <a:fillRect/>
            </a:stretch>
          </p:blipFill>
          <p:spPr>
            <a:xfrm>
              <a:off x="4584100" y="1207234"/>
              <a:ext cx="114634" cy="114327"/>
            </a:xfrm>
            <a:prstGeom prst="rect">
              <a:avLst/>
            </a:prstGeom>
            <a:noFill/>
            <a:ln>
              <a:noFill/>
            </a:ln>
          </p:spPr>
        </p:pic>
      </p:grpSp>
      <p:grpSp>
        <p:nvGrpSpPr>
          <p:cNvPr id="807" name="Google Shape;807;p63"/>
          <p:cNvGrpSpPr/>
          <p:nvPr/>
        </p:nvGrpSpPr>
        <p:grpSpPr>
          <a:xfrm rot="600021">
            <a:off x="3197609" y="3371014"/>
            <a:ext cx="1489336" cy="223145"/>
            <a:chOff x="1432127" y="3033288"/>
            <a:chExt cx="1489800" cy="216000"/>
          </a:xfrm>
        </p:grpSpPr>
        <p:sp>
          <p:nvSpPr>
            <p:cNvPr id="808" name="Google Shape;808;p63"/>
            <p:cNvSpPr/>
            <p:nvPr/>
          </p:nvSpPr>
          <p:spPr>
            <a:xfrm>
              <a:off x="1432127" y="3033288"/>
              <a:ext cx="1489800" cy="216000"/>
            </a:xfrm>
            <a:prstGeom prst="roundRect">
              <a:avLst>
                <a:gd fmla="val 13635" name="adj"/>
              </a:avLst>
            </a:prstGeom>
            <a:solidFill>
              <a:srgbClr val="00B45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800">
                  <a:solidFill>
                    <a:srgbClr val="FFFFFF"/>
                  </a:solidFill>
                  <a:latin typeface="Poppins"/>
                  <a:ea typeface="Poppins"/>
                  <a:cs typeface="Poppins"/>
                  <a:sym typeface="Poppins"/>
                </a:rPr>
                <a:t>Community manager</a:t>
              </a:r>
              <a:endParaRPr sz="800">
                <a:solidFill>
                  <a:srgbClr val="FFFFFF"/>
                </a:solidFill>
                <a:latin typeface="Poppins"/>
                <a:ea typeface="Poppins"/>
                <a:cs typeface="Poppins"/>
                <a:sym typeface="Poppins"/>
              </a:endParaRPr>
            </a:p>
          </p:txBody>
        </p:sp>
        <p:pic>
          <p:nvPicPr>
            <p:cNvPr id="809" name="Google Shape;809;p63"/>
            <p:cNvPicPr preferRelativeResize="0"/>
            <p:nvPr/>
          </p:nvPicPr>
          <p:blipFill>
            <a:blip r:embed="rId7">
              <a:alphaModFix amt="75000"/>
            </a:blip>
            <a:stretch>
              <a:fillRect/>
            </a:stretch>
          </p:blipFill>
          <p:spPr>
            <a:xfrm>
              <a:off x="1509846" y="3084047"/>
              <a:ext cx="113194" cy="114327"/>
            </a:xfrm>
            <a:prstGeom prst="rect">
              <a:avLst/>
            </a:prstGeom>
            <a:noFill/>
            <a:ln>
              <a:noFill/>
            </a:ln>
          </p:spPr>
        </p:pic>
      </p:grpSp>
      <p:grpSp>
        <p:nvGrpSpPr>
          <p:cNvPr id="810" name="Google Shape;810;p63"/>
          <p:cNvGrpSpPr/>
          <p:nvPr/>
        </p:nvGrpSpPr>
        <p:grpSpPr>
          <a:xfrm rot="600021">
            <a:off x="3834235" y="3130960"/>
            <a:ext cx="847836" cy="223145"/>
            <a:chOff x="2120178" y="3333858"/>
            <a:chExt cx="848100" cy="216000"/>
          </a:xfrm>
        </p:grpSpPr>
        <p:sp>
          <p:nvSpPr>
            <p:cNvPr id="811" name="Google Shape;811;p63"/>
            <p:cNvSpPr/>
            <p:nvPr/>
          </p:nvSpPr>
          <p:spPr>
            <a:xfrm>
              <a:off x="2120178" y="3333858"/>
              <a:ext cx="848100" cy="216000"/>
            </a:xfrm>
            <a:prstGeom prst="roundRect">
              <a:avLst>
                <a:gd fmla="val 13635" name="adj"/>
              </a:avLst>
            </a:prstGeom>
            <a:solidFill>
              <a:srgbClr val="00B45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800">
                  <a:solidFill>
                    <a:srgbClr val="FFFFFF"/>
                  </a:solidFill>
                  <a:latin typeface="Poppins"/>
                  <a:ea typeface="Poppins"/>
                  <a:cs typeface="Poppins"/>
                  <a:sym typeface="Poppins"/>
                </a:rPr>
                <a:t>Journalist</a:t>
              </a:r>
              <a:endParaRPr sz="800">
                <a:solidFill>
                  <a:srgbClr val="FFFFFF"/>
                </a:solidFill>
                <a:latin typeface="Poppins"/>
                <a:ea typeface="Poppins"/>
                <a:cs typeface="Poppins"/>
                <a:sym typeface="Poppins"/>
              </a:endParaRPr>
            </a:p>
          </p:txBody>
        </p:sp>
        <p:pic>
          <p:nvPicPr>
            <p:cNvPr id="812" name="Google Shape;812;p63"/>
            <p:cNvPicPr preferRelativeResize="0"/>
            <p:nvPr/>
          </p:nvPicPr>
          <p:blipFill>
            <a:blip r:embed="rId7">
              <a:alphaModFix amt="75000"/>
            </a:blip>
            <a:stretch>
              <a:fillRect/>
            </a:stretch>
          </p:blipFill>
          <p:spPr>
            <a:xfrm>
              <a:off x="2197899" y="3384617"/>
              <a:ext cx="113194" cy="114327"/>
            </a:xfrm>
            <a:prstGeom prst="rect">
              <a:avLst/>
            </a:prstGeom>
            <a:noFill/>
            <a:ln>
              <a:noFill/>
            </a:ln>
          </p:spPr>
        </p:pic>
      </p:grpSp>
      <p:grpSp>
        <p:nvGrpSpPr>
          <p:cNvPr id="813" name="Google Shape;813;p63"/>
          <p:cNvGrpSpPr/>
          <p:nvPr/>
        </p:nvGrpSpPr>
        <p:grpSpPr>
          <a:xfrm rot="600021">
            <a:off x="3719946" y="2824553"/>
            <a:ext cx="963000" cy="223145"/>
            <a:chOff x="2093068" y="3776456"/>
            <a:chExt cx="963300" cy="216000"/>
          </a:xfrm>
        </p:grpSpPr>
        <p:sp>
          <p:nvSpPr>
            <p:cNvPr id="814" name="Google Shape;814;p63"/>
            <p:cNvSpPr/>
            <p:nvPr/>
          </p:nvSpPr>
          <p:spPr>
            <a:xfrm>
              <a:off x="2093068" y="3776456"/>
              <a:ext cx="963300" cy="216000"/>
            </a:xfrm>
            <a:prstGeom prst="roundRect">
              <a:avLst>
                <a:gd fmla="val 13635" name="adj"/>
              </a:avLst>
            </a:prstGeom>
            <a:solidFill>
              <a:srgbClr val="00B45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800">
                  <a:solidFill>
                    <a:srgbClr val="FFFFFF"/>
                  </a:solidFill>
                  <a:latin typeface="Poppins"/>
                  <a:ea typeface="Poppins"/>
                  <a:cs typeface="Poppins"/>
                  <a:sym typeface="Poppins"/>
                </a:rPr>
                <a:t>Researcher</a:t>
              </a:r>
              <a:endParaRPr sz="800">
                <a:solidFill>
                  <a:srgbClr val="FFFFFF"/>
                </a:solidFill>
                <a:latin typeface="Poppins"/>
                <a:ea typeface="Poppins"/>
                <a:cs typeface="Poppins"/>
                <a:sym typeface="Poppins"/>
              </a:endParaRPr>
            </a:p>
          </p:txBody>
        </p:sp>
        <p:pic>
          <p:nvPicPr>
            <p:cNvPr id="815" name="Google Shape;815;p63"/>
            <p:cNvPicPr preferRelativeResize="0"/>
            <p:nvPr/>
          </p:nvPicPr>
          <p:blipFill>
            <a:blip r:embed="rId7">
              <a:alphaModFix amt="75000"/>
            </a:blip>
            <a:stretch>
              <a:fillRect/>
            </a:stretch>
          </p:blipFill>
          <p:spPr>
            <a:xfrm>
              <a:off x="2170788" y="3827223"/>
              <a:ext cx="113194" cy="114327"/>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 name="Shape 819"/>
        <p:cNvGrpSpPr/>
        <p:nvPr/>
      </p:nvGrpSpPr>
      <p:grpSpPr>
        <a:xfrm>
          <a:off x="0" y="0"/>
          <a:ext cx="0" cy="0"/>
          <a:chOff x="0" y="0"/>
          <a:chExt cx="0" cy="0"/>
        </a:xfrm>
      </p:grpSpPr>
      <p:pic>
        <p:nvPicPr>
          <p:cNvPr id="820" name="Google Shape;820;p64"/>
          <p:cNvPicPr preferRelativeResize="0"/>
          <p:nvPr/>
        </p:nvPicPr>
        <p:blipFill>
          <a:blip r:embed="rId3">
            <a:alphaModFix/>
          </a:blip>
          <a:stretch>
            <a:fillRect/>
          </a:stretch>
        </p:blipFill>
        <p:spPr>
          <a:xfrm>
            <a:off x="-8" y="3850550"/>
            <a:ext cx="2533008" cy="2354899"/>
          </a:xfrm>
          <a:prstGeom prst="rect">
            <a:avLst/>
          </a:prstGeom>
          <a:noFill/>
          <a:ln>
            <a:noFill/>
          </a:ln>
        </p:spPr>
      </p:pic>
      <p:sp>
        <p:nvSpPr>
          <p:cNvPr id="821" name="Google Shape;821;p64"/>
          <p:cNvSpPr txBox="1"/>
          <p:nvPr/>
        </p:nvSpPr>
        <p:spPr>
          <a:xfrm>
            <a:off x="4393050" y="293075"/>
            <a:ext cx="4083900" cy="4854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sz="1200">
                <a:solidFill>
                  <a:srgbClr val="25215D"/>
                </a:solidFill>
                <a:latin typeface="Archivo"/>
                <a:ea typeface="Archivo"/>
                <a:cs typeface="Archivo"/>
                <a:sym typeface="Archivo"/>
              </a:rPr>
              <a:t>Roles</a:t>
            </a:r>
            <a:endParaRPr sz="1200">
              <a:solidFill>
                <a:srgbClr val="25215D"/>
              </a:solidFill>
              <a:latin typeface="Archivo"/>
              <a:ea typeface="Archivo"/>
              <a:cs typeface="Archivo"/>
              <a:sym typeface="Archivo"/>
            </a:endParaRPr>
          </a:p>
          <a:p>
            <a:pPr indent="-304800" lvl="0" marL="457200"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 </a:t>
            </a:r>
            <a:endParaRPr sz="1200">
              <a:solidFill>
                <a:srgbClr val="25215D"/>
              </a:solidFill>
              <a:latin typeface="Archivo"/>
              <a:ea typeface="Archivo"/>
              <a:cs typeface="Archivo"/>
              <a:sym typeface="Archivo"/>
            </a:endParaRPr>
          </a:p>
          <a:p>
            <a:pPr indent="-304800" lvl="0" marL="457200" rtl="0" algn="l">
              <a:lnSpc>
                <a:spcPct val="100000"/>
              </a:lnSpc>
              <a:spcBef>
                <a:spcPts val="0"/>
              </a:spcBef>
              <a:spcAft>
                <a:spcPts val="0"/>
              </a:spcAft>
              <a:buClr>
                <a:srgbClr val="25215D"/>
              </a:buClr>
              <a:buSzPts val="1200"/>
              <a:buFont typeface="Archivo"/>
              <a:buChar char="●"/>
            </a:pPr>
            <a:r>
              <a:t/>
            </a:r>
            <a:endParaRPr sz="1200">
              <a:solidFill>
                <a:srgbClr val="25215D"/>
              </a:solidFill>
              <a:latin typeface="Archivo"/>
              <a:ea typeface="Archivo"/>
              <a:cs typeface="Archivo"/>
              <a:sym typeface="Archivo"/>
            </a:endParaRPr>
          </a:p>
        </p:txBody>
      </p:sp>
      <p:pic>
        <p:nvPicPr>
          <p:cNvPr id="822" name="Google Shape;822;p64"/>
          <p:cNvPicPr preferRelativeResize="0"/>
          <p:nvPr/>
        </p:nvPicPr>
        <p:blipFill>
          <a:blip r:embed="rId4">
            <a:alphaModFix/>
          </a:blip>
          <a:stretch>
            <a:fillRect/>
          </a:stretch>
        </p:blipFill>
        <p:spPr>
          <a:xfrm>
            <a:off x="1907688" y="-731538"/>
            <a:ext cx="1541020" cy="2069239"/>
          </a:xfrm>
          <a:prstGeom prst="rect">
            <a:avLst/>
          </a:prstGeom>
          <a:noFill/>
          <a:ln>
            <a:noFill/>
          </a:ln>
        </p:spPr>
      </p:pic>
      <p:pic>
        <p:nvPicPr>
          <p:cNvPr id="823" name="Google Shape;823;p64"/>
          <p:cNvPicPr preferRelativeResize="0"/>
          <p:nvPr/>
        </p:nvPicPr>
        <p:blipFill>
          <a:blip r:embed="rId5">
            <a:alphaModFix/>
          </a:blip>
          <a:stretch>
            <a:fillRect/>
          </a:stretch>
        </p:blipFill>
        <p:spPr>
          <a:xfrm>
            <a:off x="7350089" y="4224300"/>
            <a:ext cx="2085162" cy="2069238"/>
          </a:xfrm>
          <a:prstGeom prst="rect">
            <a:avLst/>
          </a:prstGeom>
          <a:noFill/>
          <a:ln>
            <a:noFill/>
          </a:ln>
        </p:spPr>
      </p:pic>
      <p:pic>
        <p:nvPicPr>
          <p:cNvPr id="824" name="Google Shape;824;p64"/>
          <p:cNvPicPr preferRelativeResize="0"/>
          <p:nvPr/>
        </p:nvPicPr>
        <p:blipFill>
          <a:blip r:embed="rId6">
            <a:alphaModFix/>
          </a:blip>
          <a:stretch>
            <a:fillRect/>
          </a:stretch>
        </p:blipFill>
        <p:spPr>
          <a:xfrm rot="1246493">
            <a:off x="7498569" y="-1986608"/>
            <a:ext cx="3125511" cy="3782067"/>
          </a:xfrm>
          <a:prstGeom prst="rect">
            <a:avLst/>
          </a:prstGeom>
          <a:noFill/>
          <a:ln>
            <a:noFill/>
          </a:ln>
        </p:spPr>
      </p:pic>
      <p:sp>
        <p:nvSpPr>
          <p:cNvPr id="825" name="Google Shape;825;p64"/>
          <p:cNvSpPr txBox="1"/>
          <p:nvPr/>
        </p:nvSpPr>
        <p:spPr>
          <a:xfrm>
            <a:off x="278250" y="293075"/>
            <a:ext cx="4083900" cy="4854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sz="1200">
                <a:solidFill>
                  <a:srgbClr val="25215D"/>
                </a:solidFill>
                <a:latin typeface="Archivo"/>
                <a:ea typeface="Archivo"/>
                <a:cs typeface="Archivo"/>
                <a:sym typeface="Archivo"/>
              </a:rPr>
              <a:t>Considerations</a:t>
            </a:r>
            <a:endParaRPr sz="1200">
              <a:solidFill>
                <a:srgbClr val="25215D"/>
              </a:solidFill>
              <a:latin typeface="Archivo"/>
              <a:ea typeface="Archivo"/>
              <a:cs typeface="Archivo"/>
              <a:sym typeface="Archivo"/>
            </a:endParaRPr>
          </a:p>
          <a:p>
            <a:pPr indent="-304800" lvl="0" marL="457200"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 </a:t>
            </a:r>
            <a:endParaRPr sz="1200">
              <a:solidFill>
                <a:srgbClr val="25215D"/>
              </a:solidFill>
              <a:latin typeface="Archivo"/>
              <a:ea typeface="Archivo"/>
              <a:cs typeface="Archivo"/>
              <a:sym typeface="Archivo"/>
            </a:endParaRPr>
          </a:p>
          <a:p>
            <a:pPr indent="-304800" lvl="0" marL="457200" rtl="0" algn="l">
              <a:lnSpc>
                <a:spcPct val="100000"/>
              </a:lnSpc>
              <a:spcBef>
                <a:spcPts val="0"/>
              </a:spcBef>
              <a:spcAft>
                <a:spcPts val="0"/>
              </a:spcAft>
              <a:buClr>
                <a:srgbClr val="25215D"/>
              </a:buClr>
              <a:buSzPts val="1200"/>
              <a:buFont typeface="Archivo"/>
              <a:buChar char="●"/>
            </a:pPr>
            <a:r>
              <a:t/>
            </a:r>
            <a:endParaRPr sz="1200">
              <a:solidFill>
                <a:srgbClr val="25215D"/>
              </a:solidFill>
              <a:latin typeface="Archivo"/>
              <a:ea typeface="Archivo"/>
              <a:cs typeface="Archivo"/>
              <a:sym typeface="Archivo"/>
            </a:endParaRPr>
          </a:p>
        </p:txBody>
      </p:sp>
      <p:sp>
        <p:nvSpPr>
          <p:cNvPr id="826" name="Google Shape;826;p64"/>
          <p:cNvSpPr txBox="1"/>
          <p:nvPr/>
        </p:nvSpPr>
        <p:spPr>
          <a:xfrm>
            <a:off x="751725" y="773675"/>
            <a:ext cx="45915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What have I missed?</a:t>
            </a:r>
            <a:endParaRPr sz="2200">
              <a:solidFill>
                <a:srgbClr val="25215D"/>
              </a:solidFill>
              <a:latin typeface="Poppins Medium"/>
              <a:ea typeface="Poppins Medium"/>
              <a:cs typeface="Poppins Medium"/>
              <a:sym typeface="Poppins Medium"/>
            </a:endParaRPr>
          </a:p>
        </p:txBody>
      </p:sp>
      <p:sp>
        <p:nvSpPr>
          <p:cNvPr id="827" name="Google Shape;827;p64"/>
          <p:cNvSpPr txBox="1"/>
          <p:nvPr/>
        </p:nvSpPr>
        <p:spPr>
          <a:xfrm>
            <a:off x="751725" y="1163475"/>
            <a:ext cx="45915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Your experience</a:t>
            </a:r>
            <a:endParaRPr>
              <a:solidFill>
                <a:srgbClr val="00B451"/>
              </a:solidFill>
              <a:latin typeface="Poppins Light"/>
              <a:ea typeface="Poppins Light"/>
              <a:cs typeface="Poppins Light"/>
              <a:sym typeface="Poppins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5215D"/>
        </a:solidFill>
      </p:bgPr>
    </p:bg>
    <p:spTree>
      <p:nvGrpSpPr>
        <p:cNvPr id="831" name="Shape 831"/>
        <p:cNvGrpSpPr/>
        <p:nvPr/>
      </p:nvGrpSpPr>
      <p:grpSpPr>
        <a:xfrm>
          <a:off x="0" y="0"/>
          <a:ext cx="0" cy="0"/>
          <a:chOff x="0" y="0"/>
          <a:chExt cx="0" cy="0"/>
        </a:xfrm>
      </p:grpSpPr>
      <p:pic>
        <p:nvPicPr>
          <p:cNvPr id="832" name="Google Shape;832;p65"/>
          <p:cNvPicPr preferRelativeResize="0"/>
          <p:nvPr/>
        </p:nvPicPr>
        <p:blipFill>
          <a:blip r:embed="rId3">
            <a:alphaModFix/>
          </a:blip>
          <a:stretch>
            <a:fillRect/>
          </a:stretch>
        </p:blipFill>
        <p:spPr>
          <a:xfrm>
            <a:off x="6029817" y="-1215875"/>
            <a:ext cx="2533008" cy="2354899"/>
          </a:xfrm>
          <a:prstGeom prst="rect">
            <a:avLst/>
          </a:prstGeom>
          <a:noFill/>
          <a:ln>
            <a:noFill/>
          </a:ln>
        </p:spPr>
      </p:pic>
      <p:pic>
        <p:nvPicPr>
          <p:cNvPr id="833" name="Google Shape;833;p65"/>
          <p:cNvPicPr preferRelativeResize="0"/>
          <p:nvPr/>
        </p:nvPicPr>
        <p:blipFill>
          <a:blip r:embed="rId4">
            <a:alphaModFix/>
          </a:blip>
          <a:stretch>
            <a:fillRect/>
          </a:stretch>
        </p:blipFill>
        <p:spPr>
          <a:xfrm>
            <a:off x="-789287" y="2109912"/>
            <a:ext cx="1541020" cy="2069239"/>
          </a:xfrm>
          <a:prstGeom prst="rect">
            <a:avLst/>
          </a:prstGeom>
          <a:noFill/>
          <a:ln>
            <a:noFill/>
          </a:ln>
        </p:spPr>
      </p:pic>
      <p:pic>
        <p:nvPicPr>
          <p:cNvPr id="834" name="Google Shape;834;p65"/>
          <p:cNvPicPr preferRelativeResize="0"/>
          <p:nvPr/>
        </p:nvPicPr>
        <p:blipFill>
          <a:blip r:embed="rId5">
            <a:alphaModFix/>
          </a:blip>
          <a:stretch>
            <a:fillRect/>
          </a:stretch>
        </p:blipFill>
        <p:spPr>
          <a:xfrm>
            <a:off x="914389" y="4320650"/>
            <a:ext cx="2085162" cy="2069238"/>
          </a:xfrm>
          <a:prstGeom prst="rect">
            <a:avLst/>
          </a:prstGeom>
          <a:noFill/>
          <a:ln>
            <a:noFill/>
          </a:ln>
        </p:spPr>
      </p:pic>
      <p:sp>
        <p:nvSpPr>
          <p:cNvPr id="835" name="Google Shape;835;p65"/>
          <p:cNvSpPr txBox="1"/>
          <p:nvPr/>
        </p:nvSpPr>
        <p:spPr>
          <a:xfrm>
            <a:off x="2209825" y="1719875"/>
            <a:ext cx="4724100" cy="189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chemeClr val="lt1"/>
                </a:solidFill>
                <a:latin typeface="Poppins Light"/>
                <a:ea typeface="Poppins Light"/>
                <a:cs typeface="Poppins Light"/>
                <a:sym typeface="Poppins Light"/>
              </a:rPr>
              <a:t>Maybe not individuals</a:t>
            </a:r>
            <a:endParaRPr sz="2400">
              <a:solidFill>
                <a:schemeClr val="lt1"/>
              </a:solidFill>
              <a:latin typeface="Poppins Light"/>
              <a:ea typeface="Poppins Light"/>
              <a:cs typeface="Poppins Light"/>
              <a:sym typeface="Poppins Light"/>
            </a:endParaRPr>
          </a:p>
          <a:p>
            <a:pPr indent="0" lvl="0" marL="0" rtl="0" algn="ctr">
              <a:spcBef>
                <a:spcPts val="0"/>
              </a:spcBef>
              <a:spcAft>
                <a:spcPts val="0"/>
              </a:spcAft>
              <a:buNone/>
            </a:pPr>
            <a:r>
              <a:t/>
            </a:r>
            <a:endParaRPr sz="2400">
              <a:solidFill>
                <a:schemeClr val="lt1"/>
              </a:solidFill>
              <a:latin typeface="Poppins Light"/>
              <a:ea typeface="Poppins Light"/>
              <a:cs typeface="Poppins Light"/>
              <a:sym typeface="Poppins Light"/>
            </a:endParaRPr>
          </a:p>
          <a:p>
            <a:pPr indent="0" lvl="0" marL="0" rtl="0" algn="ctr">
              <a:spcBef>
                <a:spcPts val="0"/>
              </a:spcBef>
              <a:spcAft>
                <a:spcPts val="0"/>
              </a:spcAft>
              <a:buNone/>
            </a:pPr>
            <a:r>
              <a:rPr lang="en-GB" sz="2400">
                <a:solidFill>
                  <a:schemeClr val="lt1"/>
                </a:solidFill>
                <a:latin typeface="Poppins Light"/>
                <a:ea typeface="Poppins Light"/>
                <a:cs typeface="Poppins Light"/>
                <a:sym typeface="Poppins Light"/>
              </a:rPr>
              <a:t>Maybe not experts</a:t>
            </a:r>
            <a:endParaRPr sz="2400">
              <a:solidFill>
                <a:schemeClr val="lt1"/>
              </a:solidFill>
              <a:latin typeface="Poppins Light"/>
              <a:ea typeface="Poppins Light"/>
              <a:cs typeface="Poppins Light"/>
              <a:sym typeface="Poppins Light"/>
            </a:endParaRPr>
          </a:p>
          <a:p>
            <a:pPr indent="0" lvl="0" marL="0" rtl="0" algn="ctr">
              <a:spcBef>
                <a:spcPts val="0"/>
              </a:spcBef>
              <a:spcAft>
                <a:spcPts val="0"/>
              </a:spcAft>
              <a:buNone/>
            </a:pPr>
            <a:r>
              <a:t/>
            </a:r>
            <a:endParaRPr sz="2400">
              <a:solidFill>
                <a:schemeClr val="lt1"/>
              </a:solidFill>
              <a:latin typeface="Poppins Light"/>
              <a:ea typeface="Poppins Light"/>
              <a:cs typeface="Poppins Light"/>
              <a:sym typeface="Poppins Light"/>
            </a:endParaRPr>
          </a:p>
          <a:p>
            <a:pPr indent="0" lvl="0" marL="0" rtl="0" algn="ctr">
              <a:spcBef>
                <a:spcPts val="0"/>
              </a:spcBef>
              <a:spcAft>
                <a:spcPts val="0"/>
              </a:spcAft>
              <a:buNone/>
            </a:pPr>
            <a:r>
              <a:rPr lang="en-GB" sz="2400">
                <a:solidFill>
                  <a:schemeClr val="lt1"/>
                </a:solidFill>
                <a:latin typeface="Poppins SemiBold"/>
                <a:ea typeface="Poppins SemiBold"/>
                <a:cs typeface="Poppins SemiBold"/>
                <a:sym typeface="Poppins SemiBold"/>
              </a:rPr>
              <a:t>Just know what to consider</a:t>
            </a:r>
            <a:endParaRPr sz="2400">
              <a:solidFill>
                <a:schemeClr val="lt1"/>
              </a:solidFill>
              <a:latin typeface="Poppins SemiBold"/>
              <a:ea typeface="Poppins SemiBold"/>
              <a:cs typeface="Poppins SemiBold"/>
              <a:sym typeface="Poppins SemiBold"/>
            </a:endParaRPr>
          </a:p>
        </p:txBody>
      </p:sp>
      <p:sp>
        <p:nvSpPr>
          <p:cNvPr id="836" name="Google Shape;836;p65"/>
          <p:cNvSpPr txBox="1"/>
          <p:nvPr/>
        </p:nvSpPr>
        <p:spPr>
          <a:xfrm>
            <a:off x="3118350" y="1080175"/>
            <a:ext cx="2907300" cy="33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4800">
                <a:solidFill>
                  <a:srgbClr val="25215D"/>
                </a:solidFill>
                <a:latin typeface="Poppins"/>
                <a:ea typeface="Poppins"/>
                <a:cs typeface="Poppins"/>
                <a:sym typeface="Poppins"/>
              </a:rPr>
              <a:t>“</a:t>
            </a:r>
            <a:endParaRPr b="1" sz="4800">
              <a:solidFill>
                <a:srgbClr val="25215D"/>
              </a:solidFill>
              <a:latin typeface="Poppins"/>
              <a:ea typeface="Poppins"/>
              <a:cs typeface="Poppins"/>
              <a:sym typeface="Poppins"/>
            </a:endParaRPr>
          </a:p>
        </p:txBody>
      </p:sp>
      <p:pic>
        <p:nvPicPr>
          <p:cNvPr id="837" name="Google Shape;837;p65"/>
          <p:cNvPicPr preferRelativeResize="0"/>
          <p:nvPr/>
        </p:nvPicPr>
        <p:blipFill>
          <a:blip r:embed="rId6">
            <a:alphaModFix/>
          </a:blip>
          <a:stretch>
            <a:fillRect/>
          </a:stretch>
        </p:blipFill>
        <p:spPr>
          <a:xfrm rot="1215796">
            <a:off x="7412726" y="1503176"/>
            <a:ext cx="3771778" cy="441794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1" name="Shape 841"/>
        <p:cNvGrpSpPr/>
        <p:nvPr/>
      </p:nvGrpSpPr>
      <p:grpSpPr>
        <a:xfrm>
          <a:off x="0" y="0"/>
          <a:ext cx="0" cy="0"/>
          <a:chOff x="0" y="0"/>
          <a:chExt cx="0" cy="0"/>
        </a:xfrm>
      </p:grpSpPr>
      <p:pic>
        <p:nvPicPr>
          <p:cNvPr id="842" name="Google Shape;842;p66"/>
          <p:cNvPicPr preferRelativeResize="0"/>
          <p:nvPr/>
        </p:nvPicPr>
        <p:blipFill>
          <a:blip r:embed="rId3">
            <a:alphaModFix/>
          </a:blip>
          <a:stretch>
            <a:fillRect/>
          </a:stretch>
        </p:blipFill>
        <p:spPr>
          <a:xfrm>
            <a:off x="-8" y="3850550"/>
            <a:ext cx="2533008" cy="2354899"/>
          </a:xfrm>
          <a:prstGeom prst="rect">
            <a:avLst/>
          </a:prstGeom>
          <a:noFill/>
          <a:ln>
            <a:noFill/>
          </a:ln>
        </p:spPr>
      </p:pic>
      <p:sp>
        <p:nvSpPr>
          <p:cNvPr id="843" name="Google Shape;843;p66"/>
          <p:cNvSpPr txBox="1"/>
          <p:nvPr/>
        </p:nvSpPr>
        <p:spPr>
          <a:xfrm>
            <a:off x="4393050" y="293075"/>
            <a:ext cx="4083900" cy="4854600"/>
          </a:xfrm>
          <a:prstGeom prst="rect">
            <a:avLst/>
          </a:prstGeom>
          <a:noFill/>
          <a:ln>
            <a:noFill/>
          </a:ln>
        </p:spPr>
        <p:txBody>
          <a:bodyPr anchorCtr="0" anchor="ctr" bIns="91425" lIns="91425" spcFirstLastPara="1" rIns="91425" wrap="square" tIns="91425">
            <a:noAutofit/>
          </a:bodyPr>
          <a:lstStyle/>
          <a:p>
            <a:pPr indent="-256199" lvl="0" marL="179999" rtl="0" algn="l">
              <a:lnSpc>
                <a:spcPct val="100000"/>
              </a:lnSpc>
              <a:spcBef>
                <a:spcPts val="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Context: What does OpenUp do?</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Our fears?</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Key considerations</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Tools and approach</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Practical: try our approach</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1000"/>
              </a:spcAft>
              <a:buClr>
                <a:srgbClr val="25215D"/>
              </a:buClr>
              <a:buSzPts val="1200"/>
              <a:buFont typeface="Archivo"/>
              <a:buChar char="●"/>
            </a:pPr>
            <a:r>
              <a:rPr lang="en-GB" sz="1200">
                <a:solidFill>
                  <a:srgbClr val="25215D"/>
                </a:solidFill>
                <a:latin typeface="Archivo"/>
                <a:ea typeface="Archivo"/>
                <a:cs typeface="Archivo"/>
                <a:sym typeface="Archivo"/>
              </a:rPr>
              <a:t>Recap</a:t>
            </a:r>
            <a:endParaRPr sz="1200">
              <a:solidFill>
                <a:srgbClr val="25215D"/>
              </a:solidFill>
              <a:latin typeface="Archivo"/>
              <a:ea typeface="Archivo"/>
              <a:cs typeface="Archivo"/>
              <a:sym typeface="Archivo"/>
            </a:endParaRPr>
          </a:p>
        </p:txBody>
      </p:sp>
      <p:pic>
        <p:nvPicPr>
          <p:cNvPr id="844" name="Google Shape;844;p66"/>
          <p:cNvPicPr preferRelativeResize="0"/>
          <p:nvPr/>
        </p:nvPicPr>
        <p:blipFill>
          <a:blip r:embed="rId4">
            <a:alphaModFix/>
          </a:blip>
          <a:stretch>
            <a:fillRect/>
          </a:stretch>
        </p:blipFill>
        <p:spPr>
          <a:xfrm>
            <a:off x="1907688" y="-731538"/>
            <a:ext cx="1541020" cy="2069239"/>
          </a:xfrm>
          <a:prstGeom prst="rect">
            <a:avLst/>
          </a:prstGeom>
          <a:noFill/>
          <a:ln>
            <a:noFill/>
          </a:ln>
        </p:spPr>
      </p:pic>
      <p:pic>
        <p:nvPicPr>
          <p:cNvPr id="845" name="Google Shape;845;p66"/>
          <p:cNvPicPr preferRelativeResize="0"/>
          <p:nvPr/>
        </p:nvPicPr>
        <p:blipFill>
          <a:blip r:embed="rId5">
            <a:alphaModFix/>
          </a:blip>
          <a:stretch>
            <a:fillRect/>
          </a:stretch>
        </p:blipFill>
        <p:spPr>
          <a:xfrm>
            <a:off x="7350089" y="4224300"/>
            <a:ext cx="2085162" cy="2069238"/>
          </a:xfrm>
          <a:prstGeom prst="rect">
            <a:avLst/>
          </a:prstGeom>
          <a:noFill/>
          <a:ln>
            <a:noFill/>
          </a:ln>
        </p:spPr>
      </p:pic>
      <p:sp>
        <p:nvSpPr>
          <p:cNvPr id="846" name="Google Shape;846;p66"/>
          <p:cNvSpPr txBox="1"/>
          <p:nvPr/>
        </p:nvSpPr>
        <p:spPr>
          <a:xfrm>
            <a:off x="751725" y="2571650"/>
            <a:ext cx="45915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p:txBody>
      </p:sp>
      <p:sp>
        <p:nvSpPr>
          <p:cNvPr id="847" name="Google Shape;847;p66"/>
          <p:cNvSpPr txBox="1"/>
          <p:nvPr/>
        </p:nvSpPr>
        <p:spPr>
          <a:xfrm>
            <a:off x="751725" y="2181850"/>
            <a:ext cx="30222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What’s covered</a:t>
            </a:r>
            <a:endParaRPr sz="2200">
              <a:solidFill>
                <a:srgbClr val="25215D"/>
              </a:solidFill>
              <a:latin typeface="Poppins Medium"/>
              <a:ea typeface="Poppins Medium"/>
              <a:cs typeface="Poppins Medium"/>
              <a:sym typeface="Poppins Medium"/>
            </a:endParaRPr>
          </a:p>
        </p:txBody>
      </p:sp>
      <p:pic>
        <p:nvPicPr>
          <p:cNvPr id="848" name="Google Shape;848;p66"/>
          <p:cNvPicPr preferRelativeResize="0"/>
          <p:nvPr/>
        </p:nvPicPr>
        <p:blipFill>
          <a:blip r:embed="rId6">
            <a:alphaModFix/>
          </a:blip>
          <a:stretch>
            <a:fillRect/>
          </a:stretch>
        </p:blipFill>
        <p:spPr>
          <a:xfrm rot="1246493">
            <a:off x="7498569" y="-1986608"/>
            <a:ext cx="3125511" cy="3782067"/>
          </a:xfrm>
          <a:prstGeom prst="rect">
            <a:avLst/>
          </a:prstGeom>
          <a:noFill/>
          <a:ln>
            <a:noFill/>
          </a:ln>
        </p:spPr>
      </p:pic>
      <p:sp>
        <p:nvSpPr>
          <p:cNvPr id="849" name="Google Shape;849;p66"/>
          <p:cNvSpPr/>
          <p:nvPr/>
        </p:nvSpPr>
        <p:spPr>
          <a:xfrm rot="5400000">
            <a:off x="4212300" y="2760863"/>
            <a:ext cx="161400" cy="112200"/>
          </a:xfrm>
          <a:prstGeom prst="triangle">
            <a:avLst>
              <a:gd fmla="val 50000" name="adj"/>
            </a:avLst>
          </a:prstGeom>
          <a:solidFill>
            <a:srgbClr val="2521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7" name="Shape 147"/>
        <p:cNvGrpSpPr/>
        <p:nvPr/>
      </p:nvGrpSpPr>
      <p:grpSpPr>
        <a:xfrm>
          <a:off x="0" y="0"/>
          <a:ext cx="0" cy="0"/>
          <a:chOff x="0" y="0"/>
          <a:chExt cx="0" cy="0"/>
        </a:xfrm>
      </p:grpSpPr>
      <p:pic>
        <p:nvPicPr>
          <p:cNvPr id="148" name="Google Shape;148;p31"/>
          <p:cNvPicPr preferRelativeResize="0"/>
          <p:nvPr/>
        </p:nvPicPr>
        <p:blipFill>
          <a:blip r:embed="rId3">
            <a:alphaModFix/>
          </a:blip>
          <a:stretch>
            <a:fillRect/>
          </a:stretch>
        </p:blipFill>
        <p:spPr>
          <a:xfrm>
            <a:off x="6029817" y="-1215875"/>
            <a:ext cx="2533008" cy="2354899"/>
          </a:xfrm>
          <a:prstGeom prst="rect">
            <a:avLst/>
          </a:prstGeom>
          <a:noFill/>
          <a:ln>
            <a:noFill/>
          </a:ln>
        </p:spPr>
      </p:pic>
      <p:pic>
        <p:nvPicPr>
          <p:cNvPr id="149" name="Google Shape;149;p31"/>
          <p:cNvPicPr preferRelativeResize="0"/>
          <p:nvPr/>
        </p:nvPicPr>
        <p:blipFill>
          <a:blip r:embed="rId4">
            <a:alphaModFix/>
          </a:blip>
          <a:stretch>
            <a:fillRect/>
          </a:stretch>
        </p:blipFill>
        <p:spPr>
          <a:xfrm>
            <a:off x="-789287" y="2109912"/>
            <a:ext cx="1541020" cy="2069239"/>
          </a:xfrm>
          <a:prstGeom prst="rect">
            <a:avLst/>
          </a:prstGeom>
          <a:noFill/>
          <a:ln>
            <a:noFill/>
          </a:ln>
        </p:spPr>
      </p:pic>
      <p:pic>
        <p:nvPicPr>
          <p:cNvPr id="150" name="Google Shape;150;p31"/>
          <p:cNvPicPr preferRelativeResize="0"/>
          <p:nvPr/>
        </p:nvPicPr>
        <p:blipFill>
          <a:blip r:embed="rId5">
            <a:alphaModFix/>
          </a:blip>
          <a:stretch>
            <a:fillRect/>
          </a:stretch>
        </p:blipFill>
        <p:spPr>
          <a:xfrm>
            <a:off x="914389" y="4320650"/>
            <a:ext cx="2085162" cy="2069238"/>
          </a:xfrm>
          <a:prstGeom prst="rect">
            <a:avLst/>
          </a:prstGeom>
          <a:noFill/>
          <a:ln>
            <a:noFill/>
          </a:ln>
        </p:spPr>
      </p:pic>
      <p:pic>
        <p:nvPicPr>
          <p:cNvPr id="151" name="Google Shape;151;p31"/>
          <p:cNvPicPr preferRelativeResize="0"/>
          <p:nvPr/>
        </p:nvPicPr>
        <p:blipFill>
          <a:blip r:embed="rId6">
            <a:alphaModFix/>
          </a:blip>
          <a:stretch>
            <a:fillRect/>
          </a:stretch>
        </p:blipFill>
        <p:spPr>
          <a:xfrm rot="1246493">
            <a:off x="7547069" y="1643530"/>
            <a:ext cx="3125511" cy="3782067"/>
          </a:xfrm>
          <a:prstGeom prst="rect">
            <a:avLst/>
          </a:prstGeom>
          <a:noFill/>
          <a:ln>
            <a:noFill/>
          </a:ln>
        </p:spPr>
      </p:pic>
      <p:sp>
        <p:nvSpPr>
          <p:cNvPr id="152" name="Google Shape;152;p31"/>
          <p:cNvSpPr txBox="1"/>
          <p:nvPr/>
        </p:nvSpPr>
        <p:spPr>
          <a:xfrm>
            <a:off x="751725" y="1719875"/>
            <a:ext cx="7699200" cy="189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rgbClr val="25215D"/>
                </a:solidFill>
                <a:latin typeface="Poppins Light"/>
                <a:ea typeface="Poppins Light"/>
                <a:cs typeface="Poppins Light"/>
                <a:sym typeface="Poppins Light"/>
              </a:rPr>
              <a:t>A South Africa where citizens and government are empowered to thrive, collaboratively</a:t>
            </a:r>
            <a:endParaRPr sz="2400">
              <a:solidFill>
                <a:srgbClr val="25215D"/>
              </a:solidFill>
              <a:latin typeface="Poppins Light"/>
              <a:ea typeface="Poppins Light"/>
              <a:cs typeface="Poppins Light"/>
              <a:sym typeface="Poppins Light"/>
            </a:endParaRPr>
          </a:p>
          <a:p>
            <a:pPr indent="0" lvl="0" marL="0" rtl="0" algn="ctr">
              <a:spcBef>
                <a:spcPts val="0"/>
              </a:spcBef>
              <a:spcAft>
                <a:spcPts val="0"/>
              </a:spcAft>
              <a:buNone/>
            </a:pPr>
            <a:r>
              <a:t/>
            </a:r>
            <a:endParaRPr sz="2400">
              <a:solidFill>
                <a:srgbClr val="25215D"/>
              </a:solidFill>
              <a:latin typeface="Poppins Light"/>
              <a:ea typeface="Poppins Light"/>
              <a:cs typeface="Poppins Light"/>
              <a:sym typeface="Poppins Light"/>
            </a:endParaRPr>
          </a:p>
          <a:p>
            <a:pPr indent="0" lvl="0" marL="0" rtl="0" algn="ctr">
              <a:spcBef>
                <a:spcPts val="0"/>
              </a:spcBef>
              <a:spcAft>
                <a:spcPts val="0"/>
              </a:spcAft>
              <a:buNone/>
            </a:pPr>
            <a:r>
              <a:rPr b="1" lang="en-GB" sz="2400">
                <a:solidFill>
                  <a:srgbClr val="25215D"/>
                </a:solidFill>
                <a:latin typeface="Poppins"/>
                <a:ea typeface="Poppins"/>
                <a:cs typeface="Poppins"/>
                <a:sym typeface="Poppins"/>
              </a:rPr>
              <a:t>Vision</a:t>
            </a:r>
            <a:endParaRPr b="1" sz="2400">
              <a:solidFill>
                <a:srgbClr val="25215D"/>
              </a:solidFill>
              <a:latin typeface="Poppins"/>
              <a:ea typeface="Poppins"/>
              <a:cs typeface="Poppins"/>
              <a:sym typeface="Poppins"/>
            </a:endParaRPr>
          </a:p>
          <a:p>
            <a:pPr indent="0" lvl="0" marL="0" rtl="0" algn="ctr">
              <a:spcBef>
                <a:spcPts val="0"/>
              </a:spcBef>
              <a:spcAft>
                <a:spcPts val="0"/>
              </a:spcAft>
              <a:buNone/>
            </a:pPr>
            <a:r>
              <a:t/>
            </a:r>
            <a:endParaRPr sz="2400">
              <a:solidFill>
                <a:srgbClr val="25215D"/>
              </a:solidFill>
              <a:latin typeface="Poppins SemiBold"/>
              <a:ea typeface="Poppins SemiBold"/>
              <a:cs typeface="Poppins SemiBold"/>
              <a:sym typeface="Poppins SemiBold"/>
            </a:endParaRPr>
          </a:p>
        </p:txBody>
      </p:sp>
      <p:sp>
        <p:nvSpPr>
          <p:cNvPr id="153" name="Google Shape;153;p31"/>
          <p:cNvSpPr txBox="1"/>
          <p:nvPr/>
        </p:nvSpPr>
        <p:spPr>
          <a:xfrm>
            <a:off x="3118350" y="1080175"/>
            <a:ext cx="2907300" cy="33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4800">
                <a:solidFill>
                  <a:srgbClr val="25215D"/>
                </a:solidFill>
                <a:latin typeface="Poppins"/>
                <a:ea typeface="Poppins"/>
                <a:cs typeface="Poppins"/>
                <a:sym typeface="Poppins"/>
              </a:rPr>
              <a:t>“</a:t>
            </a:r>
            <a:endParaRPr b="1" sz="4800">
              <a:solidFill>
                <a:srgbClr val="25215D"/>
              </a:solidFill>
              <a:latin typeface="Poppins"/>
              <a:ea typeface="Poppins"/>
              <a:cs typeface="Poppins"/>
              <a:sym typeface="Poppins"/>
            </a:endParaRPr>
          </a:p>
        </p:txBody>
      </p:sp>
      <p:sp>
        <p:nvSpPr>
          <p:cNvPr id="154" name="Google Shape;154;p31"/>
          <p:cNvSpPr/>
          <p:nvPr/>
        </p:nvSpPr>
        <p:spPr>
          <a:xfrm>
            <a:off x="5391774" y="2531800"/>
            <a:ext cx="2318947" cy="148050"/>
          </a:xfrm>
          <a:custGeom>
            <a:rect b="b" l="l" r="r" t="t"/>
            <a:pathLst>
              <a:path extrusionOk="0" h="5922" w="53577">
                <a:moveTo>
                  <a:pt x="0" y="1553"/>
                </a:moveTo>
                <a:cubicBezTo>
                  <a:pt x="13998" y="2827"/>
                  <a:pt x="28101" y="2562"/>
                  <a:pt x="42157" y="2562"/>
                </a:cubicBezTo>
                <a:cubicBezTo>
                  <a:pt x="44720" y="2562"/>
                  <a:pt x="47277" y="2262"/>
                  <a:pt x="49821" y="1957"/>
                </a:cubicBezTo>
                <a:cubicBezTo>
                  <a:pt x="50765" y="1844"/>
                  <a:pt x="53577" y="1366"/>
                  <a:pt x="52645" y="1553"/>
                </a:cubicBezTo>
                <a:cubicBezTo>
                  <a:pt x="40448" y="3997"/>
                  <a:pt x="27767" y="2440"/>
                  <a:pt x="15330" y="2158"/>
                </a:cubicBezTo>
                <a:cubicBezTo>
                  <a:pt x="11026" y="2061"/>
                  <a:pt x="3777" y="-2331"/>
                  <a:pt x="2420" y="1755"/>
                </a:cubicBezTo>
                <a:cubicBezTo>
                  <a:pt x="1952" y="3165"/>
                  <a:pt x="5373" y="2195"/>
                  <a:pt x="6858" y="2158"/>
                </a:cubicBezTo>
                <a:cubicBezTo>
                  <a:pt x="10219" y="2074"/>
                  <a:pt x="13581" y="1957"/>
                  <a:pt x="16943" y="1957"/>
                </a:cubicBezTo>
                <a:cubicBezTo>
                  <a:pt x="24686" y="1957"/>
                  <a:pt x="32402" y="2870"/>
                  <a:pt x="40139" y="3167"/>
                </a:cubicBezTo>
                <a:cubicBezTo>
                  <a:pt x="40211" y="3170"/>
                  <a:pt x="50212" y="3086"/>
                  <a:pt x="50023" y="3369"/>
                </a:cubicBezTo>
                <a:cubicBezTo>
                  <a:pt x="46927" y="8017"/>
                  <a:pt x="38853" y="3602"/>
                  <a:pt x="33281" y="3974"/>
                </a:cubicBezTo>
                <a:cubicBezTo>
                  <a:pt x="24017" y="4592"/>
                  <a:pt x="14453" y="7236"/>
                  <a:pt x="5446" y="4982"/>
                </a:cubicBezTo>
              </a:path>
            </a:pathLst>
          </a:custGeom>
          <a:noFill/>
          <a:ln cap="flat" cmpd="sng" w="19050">
            <a:solidFill>
              <a:srgbClr val="00B451"/>
            </a:solidFill>
            <a:prstDash val="solid"/>
            <a:round/>
            <a:headEnd len="med" w="med" type="none"/>
            <a:tailEnd len="med" w="med" type="none"/>
          </a:ln>
        </p:spPr>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3" name="Shape 853"/>
        <p:cNvGrpSpPr/>
        <p:nvPr/>
      </p:nvGrpSpPr>
      <p:grpSpPr>
        <a:xfrm>
          <a:off x="0" y="0"/>
          <a:ext cx="0" cy="0"/>
          <a:chOff x="0" y="0"/>
          <a:chExt cx="0" cy="0"/>
        </a:xfrm>
      </p:grpSpPr>
      <p:pic>
        <p:nvPicPr>
          <p:cNvPr id="854" name="Google Shape;854;p67"/>
          <p:cNvPicPr preferRelativeResize="0"/>
          <p:nvPr/>
        </p:nvPicPr>
        <p:blipFill>
          <a:blip r:embed="rId3">
            <a:alphaModFix/>
          </a:blip>
          <a:stretch>
            <a:fillRect/>
          </a:stretch>
        </p:blipFill>
        <p:spPr>
          <a:xfrm>
            <a:off x="536088" y="-1188738"/>
            <a:ext cx="1541020" cy="2069239"/>
          </a:xfrm>
          <a:prstGeom prst="rect">
            <a:avLst/>
          </a:prstGeom>
          <a:noFill/>
          <a:ln>
            <a:noFill/>
          </a:ln>
        </p:spPr>
      </p:pic>
      <p:pic>
        <p:nvPicPr>
          <p:cNvPr id="855" name="Google Shape;855;p67"/>
          <p:cNvPicPr preferRelativeResize="0"/>
          <p:nvPr/>
        </p:nvPicPr>
        <p:blipFill>
          <a:blip r:embed="rId4">
            <a:alphaModFix/>
          </a:blip>
          <a:stretch>
            <a:fillRect/>
          </a:stretch>
        </p:blipFill>
        <p:spPr>
          <a:xfrm>
            <a:off x="7578689" y="4224300"/>
            <a:ext cx="2085162" cy="2069238"/>
          </a:xfrm>
          <a:prstGeom prst="rect">
            <a:avLst/>
          </a:prstGeom>
          <a:noFill/>
          <a:ln>
            <a:noFill/>
          </a:ln>
        </p:spPr>
      </p:pic>
      <p:pic>
        <p:nvPicPr>
          <p:cNvPr id="856" name="Google Shape;856;p67"/>
          <p:cNvPicPr preferRelativeResize="0"/>
          <p:nvPr/>
        </p:nvPicPr>
        <p:blipFill>
          <a:blip r:embed="rId5">
            <a:alphaModFix/>
          </a:blip>
          <a:stretch>
            <a:fillRect/>
          </a:stretch>
        </p:blipFill>
        <p:spPr>
          <a:xfrm rot="1246493">
            <a:off x="8412969" y="-1986608"/>
            <a:ext cx="3125511" cy="3782067"/>
          </a:xfrm>
          <a:prstGeom prst="rect">
            <a:avLst/>
          </a:prstGeom>
          <a:noFill/>
          <a:ln>
            <a:noFill/>
          </a:ln>
        </p:spPr>
      </p:pic>
      <p:pic>
        <p:nvPicPr>
          <p:cNvPr id="857" name="Google Shape;857;p67"/>
          <p:cNvPicPr preferRelativeResize="0"/>
          <p:nvPr/>
        </p:nvPicPr>
        <p:blipFill>
          <a:blip r:embed="rId6">
            <a:alphaModFix/>
          </a:blip>
          <a:stretch>
            <a:fillRect/>
          </a:stretch>
        </p:blipFill>
        <p:spPr>
          <a:xfrm>
            <a:off x="-914408" y="4002950"/>
            <a:ext cx="2533008" cy="2354899"/>
          </a:xfrm>
          <a:prstGeom prst="rect">
            <a:avLst/>
          </a:prstGeom>
          <a:noFill/>
          <a:ln>
            <a:noFill/>
          </a:ln>
        </p:spPr>
      </p:pic>
      <p:grpSp>
        <p:nvGrpSpPr>
          <p:cNvPr id="858" name="Google Shape;858;p67"/>
          <p:cNvGrpSpPr/>
          <p:nvPr/>
        </p:nvGrpSpPr>
        <p:grpSpPr>
          <a:xfrm>
            <a:off x="7621469" y="2263488"/>
            <a:ext cx="1169400" cy="528600"/>
            <a:chOff x="7494494" y="372425"/>
            <a:chExt cx="1169400" cy="528600"/>
          </a:xfrm>
        </p:grpSpPr>
        <p:sp>
          <p:nvSpPr>
            <p:cNvPr id="859" name="Google Shape;859;p67"/>
            <p:cNvSpPr/>
            <p:nvPr/>
          </p:nvSpPr>
          <p:spPr>
            <a:xfrm>
              <a:off x="7494494" y="372425"/>
              <a:ext cx="1169400" cy="528600"/>
            </a:xfrm>
            <a:prstGeom prst="roundRect">
              <a:avLst>
                <a:gd fmla="val 9436" name="adj"/>
              </a:avLst>
            </a:prstGeom>
            <a:solidFill>
              <a:srgbClr val="A59FB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860" name="Google Shape;860;p67"/>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861" name="Google Shape;861;p67"/>
            <p:cNvPicPr preferRelativeResize="0"/>
            <p:nvPr/>
          </p:nvPicPr>
          <p:blipFill>
            <a:blip r:embed="rId7">
              <a:alphaModFix amt="50000"/>
            </a:blip>
            <a:stretch>
              <a:fillRect/>
            </a:stretch>
          </p:blipFill>
          <p:spPr>
            <a:xfrm>
              <a:off x="8337250" y="528050"/>
              <a:ext cx="214075" cy="214075"/>
            </a:xfrm>
            <a:prstGeom prst="rect">
              <a:avLst/>
            </a:prstGeom>
            <a:noFill/>
            <a:ln>
              <a:noFill/>
            </a:ln>
          </p:spPr>
        </p:pic>
      </p:grpSp>
      <p:grpSp>
        <p:nvGrpSpPr>
          <p:cNvPr id="862" name="Google Shape;862;p67"/>
          <p:cNvGrpSpPr/>
          <p:nvPr/>
        </p:nvGrpSpPr>
        <p:grpSpPr>
          <a:xfrm>
            <a:off x="7621444" y="1999113"/>
            <a:ext cx="1169400" cy="528600"/>
            <a:chOff x="7494494" y="372425"/>
            <a:chExt cx="1169400" cy="528600"/>
          </a:xfrm>
        </p:grpSpPr>
        <p:sp>
          <p:nvSpPr>
            <p:cNvPr id="863" name="Google Shape;863;p67"/>
            <p:cNvSpPr/>
            <p:nvPr/>
          </p:nvSpPr>
          <p:spPr>
            <a:xfrm>
              <a:off x="7494494" y="372425"/>
              <a:ext cx="1169400" cy="528600"/>
            </a:xfrm>
            <a:prstGeom prst="roundRect">
              <a:avLst>
                <a:gd fmla="val 9436" name="adj"/>
              </a:avLst>
            </a:prstGeom>
            <a:solidFill>
              <a:srgbClr val="7D749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864" name="Google Shape;864;p67"/>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865" name="Google Shape;865;p67"/>
            <p:cNvPicPr preferRelativeResize="0"/>
            <p:nvPr/>
          </p:nvPicPr>
          <p:blipFill>
            <a:blip r:embed="rId7">
              <a:alphaModFix amt="50000"/>
            </a:blip>
            <a:stretch>
              <a:fillRect/>
            </a:stretch>
          </p:blipFill>
          <p:spPr>
            <a:xfrm>
              <a:off x="8337250" y="528050"/>
              <a:ext cx="214075" cy="214075"/>
            </a:xfrm>
            <a:prstGeom prst="rect">
              <a:avLst/>
            </a:prstGeom>
            <a:noFill/>
            <a:ln>
              <a:noFill/>
            </a:ln>
          </p:spPr>
        </p:pic>
      </p:grpSp>
      <p:grpSp>
        <p:nvGrpSpPr>
          <p:cNvPr id="866" name="Google Shape;866;p67"/>
          <p:cNvGrpSpPr/>
          <p:nvPr/>
        </p:nvGrpSpPr>
        <p:grpSpPr>
          <a:xfrm>
            <a:off x="5862443" y="2263488"/>
            <a:ext cx="1452300" cy="528600"/>
            <a:chOff x="5524875" y="352025"/>
            <a:chExt cx="1452300" cy="528600"/>
          </a:xfrm>
        </p:grpSpPr>
        <p:sp>
          <p:nvSpPr>
            <p:cNvPr id="867" name="Google Shape;867;p67"/>
            <p:cNvSpPr/>
            <p:nvPr/>
          </p:nvSpPr>
          <p:spPr>
            <a:xfrm>
              <a:off x="5524875" y="352025"/>
              <a:ext cx="1452300" cy="528600"/>
            </a:xfrm>
            <a:prstGeom prst="roundRect">
              <a:avLst>
                <a:gd fmla="val 9436" name="adj"/>
              </a:avLst>
            </a:prstGeom>
            <a:solidFill>
              <a:srgbClr val="A59FB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868" name="Google Shape;868;p67"/>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869" name="Google Shape;869;p67"/>
            <p:cNvPicPr preferRelativeResize="0"/>
            <p:nvPr/>
          </p:nvPicPr>
          <p:blipFill>
            <a:blip r:embed="rId8">
              <a:alphaModFix amt="50000"/>
            </a:blip>
            <a:stretch>
              <a:fillRect/>
            </a:stretch>
          </p:blipFill>
          <p:spPr>
            <a:xfrm>
              <a:off x="6628825" y="500923"/>
              <a:ext cx="230799" cy="230799"/>
            </a:xfrm>
            <a:prstGeom prst="rect">
              <a:avLst/>
            </a:prstGeom>
            <a:noFill/>
            <a:ln>
              <a:noFill/>
            </a:ln>
          </p:spPr>
        </p:pic>
      </p:grpSp>
      <p:grpSp>
        <p:nvGrpSpPr>
          <p:cNvPr id="870" name="Google Shape;870;p67"/>
          <p:cNvGrpSpPr/>
          <p:nvPr/>
        </p:nvGrpSpPr>
        <p:grpSpPr>
          <a:xfrm>
            <a:off x="5862443" y="1999113"/>
            <a:ext cx="1452300" cy="528600"/>
            <a:chOff x="5524875" y="352025"/>
            <a:chExt cx="1452300" cy="528600"/>
          </a:xfrm>
        </p:grpSpPr>
        <p:sp>
          <p:nvSpPr>
            <p:cNvPr id="871" name="Google Shape;871;p67"/>
            <p:cNvSpPr/>
            <p:nvPr/>
          </p:nvSpPr>
          <p:spPr>
            <a:xfrm>
              <a:off x="5524875" y="352025"/>
              <a:ext cx="1452300" cy="528600"/>
            </a:xfrm>
            <a:prstGeom prst="roundRect">
              <a:avLst>
                <a:gd fmla="val 9436" name="adj"/>
              </a:avLst>
            </a:prstGeom>
            <a:solidFill>
              <a:srgbClr val="7D749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872" name="Google Shape;872;p67"/>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873" name="Google Shape;873;p67"/>
            <p:cNvPicPr preferRelativeResize="0"/>
            <p:nvPr/>
          </p:nvPicPr>
          <p:blipFill>
            <a:blip r:embed="rId8">
              <a:alphaModFix amt="50000"/>
            </a:blip>
            <a:stretch>
              <a:fillRect/>
            </a:stretch>
          </p:blipFill>
          <p:spPr>
            <a:xfrm>
              <a:off x="6628825" y="500923"/>
              <a:ext cx="230799" cy="230799"/>
            </a:xfrm>
            <a:prstGeom prst="rect">
              <a:avLst/>
            </a:prstGeom>
            <a:noFill/>
            <a:ln>
              <a:noFill/>
            </a:ln>
          </p:spPr>
        </p:pic>
      </p:grpSp>
      <p:grpSp>
        <p:nvGrpSpPr>
          <p:cNvPr id="874" name="Google Shape;874;p67"/>
          <p:cNvGrpSpPr/>
          <p:nvPr/>
        </p:nvGrpSpPr>
        <p:grpSpPr>
          <a:xfrm>
            <a:off x="353125" y="1734888"/>
            <a:ext cx="1344600" cy="528600"/>
            <a:chOff x="430275" y="352025"/>
            <a:chExt cx="1344600" cy="528600"/>
          </a:xfrm>
        </p:grpSpPr>
        <p:sp>
          <p:nvSpPr>
            <p:cNvPr id="875" name="Google Shape;875;p67"/>
            <p:cNvSpPr/>
            <p:nvPr/>
          </p:nvSpPr>
          <p:spPr>
            <a:xfrm>
              <a:off x="430275" y="352025"/>
              <a:ext cx="13446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Intended</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outcome</a:t>
              </a:r>
              <a:endParaRPr>
                <a:solidFill>
                  <a:srgbClr val="FFFFFF"/>
                </a:solidFill>
                <a:latin typeface="Poppins"/>
                <a:ea typeface="Poppins"/>
                <a:cs typeface="Poppins"/>
                <a:sym typeface="Poppins"/>
              </a:endParaRPr>
            </a:p>
          </p:txBody>
        </p:sp>
        <p:pic>
          <p:nvPicPr>
            <p:cNvPr id="876" name="Google Shape;876;p67"/>
            <p:cNvPicPr preferRelativeResize="0"/>
            <p:nvPr/>
          </p:nvPicPr>
          <p:blipFill>
            <a:blip r:embed="rId9">
              <a:alphaModFix amt="50000"/>
            </a:blip>
            <a:stretch>
              <a:fillRect/>
            </a:stretch>
          </p:blipFill>
          <p:spPr>
            <a:xfrm>
              <a:off x="1366150" y="468525"/>
              <a:ext cx="286326" cy="295575"/>
            </a:xfrm>
            <a:prstGeom prst="rect">
              <a:avLst/>
            </a:prstGeom>
            <a:noFill/>
            <a:ln>
              <a:noFill/>
            </a:ln>
          </p:spPr>
        </p:pic>
        <p:cxnSp>
          <p:nvCxnSpPr>
            <p:cNvPr id="877" name="Google Shape;877;p67"/>
            <p:cNvCxnSpPr/>
            <p:nvPr/>
          </p:nvCxnSpPr>
          <p:spPr>
            <a:xfrm>
              <a:off x="1251625" y="468525"/>
              <a:ext cx="0" cy="284400"/>
            </a:xfrm>
            <a:prstGeom prst="straightConnector1">
              <a:avLst/>
            </a:prstGeom>
            <a:noFill/>
            <a:ln cap="flat" cmpd="sng" w="9525">
              <a:solidFill>
                <a:srgbClr val="A59FB9"/>
              </a:solidFill>
              <a:prstDash val="solid"/>
              <a:round/>
              <a:headEnd len="med" w="med" type="none"/>
              <a:tailEnd len="med" w="med" type="none"/>
            </a:ln>
          </p:spPr>
        </p:cxnSp>
      </p:grpSp>
      <p:grpSp>
        <p:nvGrpSpPr>
          <p:cNvPr id="878" name="Google Shape;878;p67"/>
          <p:cNvGrpSpPr/>
          <p:nvPr/>
        </p:nvGrpSpPr>
        <p:grpSpPr>
          <a:xfrm>
            <a:off x="2016843" y="1734888"/>
            <a:ext cx="1344600" cy="528600"/>
            <a:chOff x="1919050" y="352025"/>
            <a:chExt cx="1344600" cy="528600"/>
          </a:xfrm>
        </p:grpSpPr>
        <p:sp>
          <p:nvSpPr>
            <p:cNvPr id="879" name="Google Shape;879;p67"/>
            <p:cNvSpPr/>
            <p:nvPr/>
          </p:nvSpPr>
          <p:spPr>
            <a:xfrm>
              <a:off x="1919050" y="352025"/>
              <a:ext cx="13446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Who is</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involved?</a:t>
              </a:r>
              <a:endParaRPr>
                <a:solidFill>
                  <a:srgbClr val="FFFFFF"/>
                </a:solidFill>
                <a:latin typeface="Poppins"/>
                <a:ea typeface="Poppins"/>
                <a:cs typeface="Poppins"/>
                <a:sym typeface="Poppins"/>
              </a:endParaRPr>
            </a:p>
          </p:txBody>
        </p:sp>
        <p:cxnSp>
          <p:nvCxnSpPr>
            <p:cNvPr id="880" name="Google Shape;880;p67"/>
            <p:cNvCxnSpPr/>
            <p:nvPr/>
          </p:nvCxnSpPr>
          <p:spPr>
            <a:xfrm>
              <a:off x="276485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881" name="Google Shape;881;p67"/>
            <p:cNvPicPr preferRelativeResize="0"/>
            <p:nvPr/>
          </p:nvPicPr>
          <p:blipFill>
            <a:blip r:embed="rId10">
              <a:alphaModFix amt="50000"/>
            </a:blip>
            <a:stretch>
              <a:fillRect/>
            </a:stretch>
          </p:blipFill>
          <p:spPr>
            <a:xfrm>
              <a:off x="2860193" y="492813"/>
              <a:ext cx="283600" cy="226875"/>
            </a:xfrm>
            <a:prstGeom prst="rect">
              <a:avLst/>
            </a:prstGeom>
            <a:noFill/>
            <a:ln>
              <a:noFill/>
            </a:ln>
          </p:spPr>
        </p:pic>
      </p:grpSp>
      <p:grpSp>
        <p:nvGrpSpPr>
          <p:cNvPr id="882" name="Google Shape;882;p67"/>
          <p:cNvGrpSpPr/>
          <p:nvPr/>
        </p:nvGrpSpPr>
        <p:grpSpPr>
          <a:xfrm>
            <a:off x="3713400" y="1088863"/>
            <a:ext cx="1734900" cy="636000"/>
            <a:chOff x="3713412" y="1070763"/>
            <a:chExt cx="1734900" cy="636000"/>
          </a:xfrm>
        </p:grpSpPr>
        <p:sp>
          <p:nvSpPr>
            <p:cNvPr id="883" name="Google Shape;883;p67"/>
            <p:cNvSpPr/>
            <p:nvPr/>
          </p:nvSpPr>
          <p:spPr>
            <a:xfrm>
              <a:off x="3713412" y="1070763"/>
              <a:ext cx="1734900" cy="6360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What’s the state</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of the world?</a:t>
              </a:r>
              <a:endParaRPr>
                <a:solidFill>
                  <a:srgbClr val="FFFFFF"/>
                </a:solidFill>
                <a:latin typeface="Poppins"/>
                <a:ea typeface="Poppins"/>
                <a:cs typeface="Poppins"/>
                <a:sym typeface="Poppins"/>
              </a:endParaRPr>
            </a:p>
          </p:txBody>
        </p:sp>
        <p:cxnSp>
          <p:nvCxnSpPr>
            <p:cNvPr id="884" name="Google Shape;884;p67"/>
            <p:cNvCxnSpPr/>
            <p:nvPr/>
          </p:nvCxnSpPr>
          <p:spPr>
            <a:xfrm>
              <a:off x="4967337" y="1176213"/>
              <a:ext cx="0" cy="425100"/>
            </a:xfrm>
            <a:prstGeom prst="straightConnector1">
              <a:avLst/>
            </a:prstGeom>
            <a:noFill/>
            <a:ln cap="flat" cmpd="sng" w="9525">
              <a:solidFill>
                <a:srgbClr val="A59FB9"/>
              </a:solidFill>
              <a:prstDash val="solid"/>
              <a:round/>
              <a:headEnd len="med" w="med" type="none"/>
              <a:tailEnd len="med" w="med" type="none"/>
            </a:ln>
          </p:spPr>
        </p:cxnSp>
        <p:pic>
          <p:nvPicPr>
            <p:cNvPr id="885" name="Google Shape;885;p67"/>
            <p:cNvPicPr preferRelativeResize="0"/>
            <p:nvPr/>
          </p:nvPicPr>
          <p:blipFill>
            <a:blip r:embed="rId11">
              <a:alphaModFix amt="50000"/>
            </a:blip>
            <a:stretch>
              <a:fillRect/>
            </a:stretch>
          </p:blipFill>
          <p:spPr>
            <a:xfrm>
              <a:off x="5065725" y="1242063"/>
              <a:ext cx="284201" cy="293376"/>
            </a:xfrm>
            <a:prstGeom prst="rect">
              <a:avLst/>
            </a:prstGeom>
            <a:noFill/>
            <a:ln>
              <a:noFill/>
            </a:ln>
          </p:spPr>
        </p:pic>
      </p:grpSp>
      <p:grpSp>
        <p:nvGrpSpPr>
          <p:cNvPr id="886" name="Google Shape;886;p67"/>
          <p:cNvGrpSpPr/>
          <p:nvPr/>
        </p:nvGrpSpPr>
        <p:grpSpPr>
          <a:xfrm>
            <a:off x="7621469" y="1734888"/>
            <a:ext cx="1169400" cy="528600"/>
            <a:chOff x="7494494" y="372425"/>
            <a:chExt cx="1169400" cy="528600"/>
          </a:xfrm>
        </p:grpSpPr>
        <p:sp>
          <p:nvSpPr>
            <p:cNvPr id="887" name="Google Shape;887;p67"/>
            <p:cNvSpPr/>
            <p:nvPr/>
          </p:nvSpPr>
          <p:spPr>
            <a:xfrm>
              <a:off x="7494494" y="372425"/>
              <a:ext cx="11694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888" name="Google Shape;888;p67"/>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889" name="Google Shape;889;p67"/>
            <p:cNvPicPr preferRelativeResize="0"/>
            <p:nvPr/>
          </p:nvPicPr>
          <p:blipFill>
            <a:blip r:embed="rId7">
              <a:alphaModFix amt="50000"/>
            </a:blip>
            <a:stretch>
              <a:fillRect/>
            </a:stretch>
          </p:blipFill>
          <p:spPr>
            <a:xfrm>
              <a:off x="8337250" y="528050"/>
              <a:ext cx="214075" cy="214075"/>
            </a:xfrm>
            <a:prstGeom prst="rect">
              <a:avLst/>
            </a:prstGeom>
            <a:noFill/>
            <a:ln>
              <a:noFill/>
            </a:ln>
          </p:spPr>
        </p:pic>
      </p:grpSp>
      <p:cxnSp>
        <p:nvCxnSpPr>
          <p:cNvPr id="890" name="Google Shape;890;p67"/>
          <p:cNvCxnSpPr>
            <a:stCxn id="875" idx="3"/>
            <a:endCxn id="879" idx="1"/>
          </p:cNvCxnSpPr>
          <p:nvPr/>
        </p:nvCxnSpPr>
        <p:spPr>
          <a:xfrm>
            <a:off x="1697725" y="1999188"/>
            <a:ext cx="319200" cy="0"/>
          </a:xfrm>
          <a:prstGeom prst="straightConnector1">
            <a:avLst/>
          </a:prstGeom>
          <a:noFill/>
          <a:ln cap="flat" cmpd="sng" w="19050">
            <a:solidFill>
              <a:srgbClr val="A59FB9"/>
            </a:solidFill>
            <a:prstDash val="solid"/>
            <a:round/>
            <a:headEnd len="med" w="med" type="none"/>
            <a:tailEnd len="med" w="med" type="triangle"/>
          </a:ln>
        </p:spPr>
      </p:cxnSp>
      <p:cxnSp>
        <p:nvCxnSpPr>
          <p:cNvPr id="891" name="Google Shape;891;p67"/>
          <p:cNvCxnSpPr>
            <a:stCxn id="892" idx="3"/>
            <a:endCxn id="887" idx="1"/>
          </p:cNvCxnSpPr>
          <p:nvPr/>
        </p:nvCxnSpPr>
        <p:spPr>
          <a:xfrm>
            <a:off x="7314793" y="1999188"/>
            <a:ext cx="306600" cy="0"/>
          </a:xfrm>
          <a:prstGeom prst="straightConnector1">
            <a:avLst/>
          </a:prstGeom>
          <a:noFill/>
          <a:ln cap="flat" cmpd="sng" w="19050">
            <a:solidFill>
              <a:srgbClr val="A59FB9"/>
            </a:solidFill>
            <a:prstDash val="solid"/>
            <a:round/>
            <a:headEnd len="med" w="med" type="none"/>
            <a:tailEnd len="med" w="med" type="triangle"/>
          </a:ln>
        </p:spPr>
      </p:cxnSp>
      <p:grpSp>
        <p:nvGrpSpPr>
          <p:cNvPr id="893" name="Google Shape;893;p67"/>
          <p:cNvGrpSpPr/>
          <p:nvPr/>
        </p:nvGrpSpPr>
        <p:grpSpPr>
          <a:xfrm>
            <a:off x="5862493" y="1734888"/>
            <a:ext cx="1452300" cy="528600"/>
            <a:chOff x="5524875" y="352025"/>
            <a:chExt cx="1452300" cy="528600"/>
          </a:xfrm>
        </p:grpSpPr>
        <p:sp>
          <p:nvSpPr>
            <p:cNvPr id="892" name="Google Shape;892;p67"/>
            <p:cNvSpPr/>
            <p:nvPr/>
          </p:nvSpPr>
          <p:spPr>
            <a:xfrm>
              <a:off x="5524875" y="352025"/>
              <a:ext cx="14523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a:t>
              </a:r>
              <a:r>
                <a:rPr lang="en-GB" sz="1000">
                  <a:solidFill>
                    <a:srgbClr val="FFFFFF"/>
                  </a:solidFill>
                  <a:latin typeface="Poppins"/>
                  <a:ea typeface="Poppins"/>
                  <a:cs typeface="Poppins"/>
                  <a:sym typeface="Poppins"/>
                </a:rPr>
                <a:t> and </a:t>
              </a:r>
              <a:r>
                <a:rPr lang="en-GB" sz="1000">
                  <a:solidFill>
                    <a:srgbClr val="FFFFFF"/>
                  </a:solidFill>
                  <a:latin typeface="Poppins"/>
                  <a:ea typeface="Poppins"/>
                  <a:cs typeface="Poppins"/>
                  <a:sym typeface="Poppins"/>
                </a:rPr>
                <a:t>try</a:t>
              </a:r>
              <a:endParaRPr>
                <a:solidFill>
                  <a:srgbClr val="FFFFFF"/>
                </a:solidFill>
                <a:latin typeface="Poppins"/>
                <a:ea typeface="Poppins"/>
                <a:cs typeface="Poppins"/>
                <a:sym typeface="Poppins"/>
              </a:endParaRPr>
            </a:p>
          </p:txBody>
        </p:sp>
        <p:cxnSp>
          <p:nvCxnSpPr>
            <p:cNvPr id="894" name="Google Shape;894;p67"/>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895" name="Google Shape;895;p67"/>
            <p:cNvPicPr preferRelativeResize="0"/>
            <p:nvPr/>
          </p:nvPicPr>
          <p:blipFill>
            <a:blip r:embed="rId8">
              <a:alphaModFix amt="50000"/>
            </a:blip>
            <a:stretch>
              <a:fillRect/>
            </a:stretch>
          </p:blipFill>
          <p:spPr>
            <a:xfrm>
              <a:off x="6628825" y="500923"/>
              <a:ext cx="230799" cy="230799"/>
            </a:xfrm>
            <a:prstGeom prst="rect">
              <a:avLst/>
            </a:prstGeom>
            <a:noFill/>
            <a:ln>
              <a:noFill/>
            </a:ln>
          </p:spPr>
        </p:pic>
      </p:grpSp>
      <p:grpSp>
        <p:nvGrpSpPr>
          <p:cNvPr id="896" name="Google Shape;896;p67"/>
          <p:cNvGrpSpPr/>
          <p:nvPr/>
        </p:nvGrpSpPr>
        <p:grpSpPr>
          <a:xfrm>
            <a:off x="3713400" y="2792088"/>
            <a:ext cx="1734900" cy="636000"/>
            <a:chOff x="3713400" y="3174075"/>
            <a:chExt cx="1734900" cy="636000"/>
          </a:xfrm>
        </p:grpSpPr>
        <p:sp>
          <p:nvSpPr>
            <p:cNvPr id="897" name="Google Shape;897;p67"/>
            <p:cNvSpPr/>
            <p:nvPr/>
          </p:nvSpPr>
          <p:spPr>
            <a:xfrm>
              <a:off x="3713400" y="3174075"/>
              <a:ext cx="1734900" cy="6360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How could</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users succeed?</a:t>
              </a:r>
              <a:endParaRPr>
                <a:solidFill>
                  <a:srgbClr val="FFFFFF"/>
                </a:solidFill>
                <a:latin typeface="Poppins"/>
                <a:ea typeface="Poppins"/>
                <a:cs typeface="Poppins"/>
                <a:sym typeface="Poppins"/>
              </a:endParaRPr>
            </a:p>
          </p:txBody>
        </p:sp>
        <p:cxnSp>
          <p:nvCxnSpPr>
            <p:cNvPr id="898" name="Google Shape;898;p67"/>
            <p:cNvCxnSpPr/>
            <p:nvPr/>
          </p:nvCxnSpPr>
          <p:spPr>
            <a:xfrm>
              <a:off x="4935687" y="3279538"/>
              <a:ext cx="0" cy="425100"/>
            </a:xfrm>
            <a:prstGeom prst="straightConnector1">
              <a:avLst/>
            </a:prstGeom>
            <a:noFill/>
            <a:ln cap="flat" cmpd="sng" w="9525">
              <a:solidFill>
                <a:srgbClr val="A59FB9"/>
              </a:solidFill>
              <a:prstDash val="solid"/>
              <a:round/>
              <a:headEnd len="med" w="med" type="none"/>
              <a:tailEnd len="med" w="med" type="none"/>
            </a:ln>
          </p:spPr>
        </p:cxnSp>
        <p:pic>
          <p:nvPicPr>
            <p:cNvPr id="899" name="Google Shape;899;p67"/>
            <p:cNvPicPr preferRelativeResize="0"/>
            <p:nvPr/>
          </p:nvPicPr>
          <p:blipFill>
            <a:blip r:embed="rId12">
              <a:alphaModFix amt="50000"/>
            </a:blip>
            <a:stretch>
              <a:fillRect/>
            </a:stretch>
          </p:blipFill>
          <p:spPr>
            <a:xfrm>
              <a:off x="5015549" y="3359475"/>
              <a:ext cx="298374" cy="265201"/>
            </a:xfrm>
            <a:prstGeom prst="rect">
              <a:avLst/>
            </a:prstGeom>
            <a:noFill/>
            <a:ln>
              <a:noFill/>
            </a:ln>
          </p:spPr>
        </p:pic>
      </p:grpSp>
      <p:sp>
        <p:nvSpPr>
          <p:cNvPr id="900" name="Google Shape;900;p67"/>
          <p:cNvSpPr/>
          <p:nvPr/>
        </p:nvSpPr>
        <p:spPr>
          <a:xfrm>
            <a:off x="3713350" y="3562638"/>
            <a:ext cx="1734900" cy="4920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Storyboards, us</a:t>
            </a:r>
            <a:r>
              <a:rPr b="1" lang="en-GB" sz="900">
                <a:solidFill>
                  <a:srgbClr val="25215D"/>
                </a:solidFill>
                <a:latin typeface="Archivo"/>
                <a:ea typeface="Archivo"/>
                <a:cs typeface="Archivo"/>
                <a:sym typeface="Archivo"/>
              </a:rPr>
              <a:t>er journ</a:t>
            </a:r>
            <a:r>
              <a:rPr b="1" lang="en-GB" sz="900">
                <a:solidFill>
                  <a:srgbClr val="25215D"/>
                </a:solidFill>
                <a:latin typeface="Archivo"/>
                <a:ea typeface="Archivo"/>
                <a:cs typeface="Archivo"/>
                <a:sym typeface="Archivo"/>
              </a:rPr>
              <a:t>eys</a:t>
            </a:r>
            <a:br>
              <a:rPr b="1" lang="en-GB" sz="900">
                <a:solidFill>
                  <a:srgbClr val="25215D"/>
                </a:solidFill>
                <a:latin typeface="Archivo"/>
                <a:ea typeface="Archivo"/>
                <a:cs typeface="Archivo"/>
                <a:sym typeface="Archivo"/>
              </a:rPr>
            </a:br>
            <a:r>
              <a:rPr b="1" lang="en-GB" sz="900">
                <a:solidFill>
                  <a:srgbClr val="25215D"/>
                </a:solidFill>
                <a:latin typeface="Archivo"/>
                <a:ea typeface="Archivo"/>
                <a:cs typeface="Archivo"/>
                <a:sym typeface="Archivo"/>
              </a:rPr>
              <a:t>&amp; user stories</a:t>
            </a:r>
            <a:endParaRPr b="1" sz="900">
              <a:solidFill>
                <a:srgbClr val="25215D"/>
              </a:solidFill>
              <a:latin typeface="Archivo"/>
              <a:ea typeface="Archivo"/>
              <a:cs typeface="Archivo"/>
              <a:sym typeface="Archivo"/>
            </a:endParaRPr>
          </a:p>
        </p:txBody>
      </p:sp>
      <p:sp>
        <p:nvSpPr>
          <p:cNvPr id="901" name="Google Shape;901;p67"/>
          <p:cNvSpPr/>
          <p:nvPr/>
        </p:nvSpPr>
        <p:spPr>
          <a:xfrm>
            <a:off x="2013150" y="2419463"/>
            <a:ext cx="1344600" cy="4920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Personas</a:t>
            </a:r>
            <a:endParaRPr b="1" sz="900">
              <a:solidFill>
                <a:srgbClr val="25215D"/>
              </a:solidFill>
              <a:latin typeface="Archivo"/>
              <a:ea typeface="Archivo"/>
              <a:cs typeface="Archivo"/>
              <a:sym typeface="Archivo"/>
            </a:endParaRPr>
          </a:p>
        </p:txBody>
      </p:sp>
      <p:sp>
        <p:nvSpPr>
          <p:cNvPr id="902" name="Google Shape;902;p67"/>
          <p:cNvSpPr/>
          <p:nvPr/>
        </p:nvSpPr>
        <p:spPr>
          <a:xfrm>
            <a:off x="350025" y="2411613"/>
            <a:ext cx="1344600" cy="4920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Project vision &amp; objectives</a:t>
            </a:r>
            <a:endParaRPr b="1" sz="900">
              <a:solidFill>
                <a:srgbClr val="25215D"/>
              </a:solidFill>
              <a:latin typeface="Archivo"/>
              <a:ea typeface="Archivo"/>
              <a:cs typeface="Archivo"/>
              <a:sym typeface="Archivo"/>
            </a:endParaRPr>
          </a:p>
        </p:txBody>
      </p:sp>
      <p:sp>
        <p:nvSpPr>
          <p:cNvPr id="903" name="Google Shape;903;p67"/>
          <p:cNvSpPr/>
          <p:nvPr/>
        </p:nvSpPr>
        <p:spPr>
          <a:xfrm>
            <a:off x="5862450" y="2943725"/>
            <a:ext cx="1452300" cy="4920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Wireframe, Design system, Mockup, MVP and iteration</a:t>
            </a:r>
            <a:endParaRPr b="1" sz="900">
              <a:solidFill>
                <a:srgbClr val="25215D"/>
              </a:solidFill>
              <a:latin typeface="Archivo"/>
              <a:ea typeface="Archivo"/>
              <a:cs typeface="Archivo"/>
              <a:sym typeface="Archivo"/>
            </a:endParaRPr>
          </a:p>
        </p:txBody>
      </p:sp>
      <p:cxnSp>
        <p:nvCxnSpPr>
          <p:cNvPr id="904" name="Google Shape;904;p67"/>
          <p:cNvCxnSpPr>
            <a:stCxn id="879" idx="3"/>
            <a:endCxn id="897" idx="1"/>
          </p:cNvCxnSpPr>
          <p:nvPr/>
        </p:nvCxnSpPr>
        <p:spPr>
          <a:xfrm>
            <a:off x="3361443" y="1999188"/>
            <a:ext cx="351900" cy="1110900"/>
          </a:xfrm>
          <a:prstGeom prst="bentConnector3">
            <a:avLst>
              <a:gd fmla="val 50008" name="adj1"/>
            </a:avLst>
          </a:prstGeom>
          <a:noFill/>
          <a:ln cap="flat" cmpd="sng" w="19050">
            <a:solidFill>
              <a:srgbClr val="A59FB9"/>
            </a:solidFill>
            <a:prstDash val="solid"/>
            <a:round/>
            <a:headEnd len="med" w="med" type="none"/>
            <a:tailEnd len="med" w="med" type="triangle"/>
          </a:ln>
        </p:spPr>
      </p:cxnSp>
      <p:sp>
        <p:nvSpPr>
          <p:cNvPr id="905" name="Google Shape;905;p67"/>
          <p:cNvSpPr/>
          <p:nvPr/>
        </p:nvSpPr>
        <p:spPr>
          <a:xfrm>
            <a:off x="3713350" y="1893563"/>
            <a:ext cx="1734900" cy="3963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Information architecture</a:t>
            </a:r>
            <a:endParaRPr b="1" sz="900">
              <a:solidFill>
                <a:srgbClr val="25215D"/>
              </a:solidFill>
              <a:latin typeface="Archivo"/>
              <a:ea typeface="Archivo"/>
              <a:cs typeface="Archivo"/>
              <a:sym typeface="Archivo"/>
            </a:endParaRPr>
          </a:p>
        </p:txBody>
      </p:sp>
      <p:cxnSp>
        <p:nvCxnSpPr>
          <p:cNvPr id="906" name="Google Shape;906;p67"/>
          <p:cNvCxnSpPr>
            <a:stCxn id="897" idx="3"/>
            <a:endCxn id="892" idx="1"/>
          </p:cNvCxnSpPr>
          <p:nvPr/>
        </p:nvCxnSpPr>
        <p:spPr>
          <a:xfrm flipH="1" rot="10800000">
            <a:off x="5448300" y="1999188"/>
            <a:ext cx="414300" cy="1110900"/>
          </a:xfrm>
          <a:prstGeom prst="bentConnector3">
            <a:avLst>
              <a:gd fmla="val 49987" name="adj1"/>
            </a:avLst>
          </a:prstGeom>
          <a:noFill/>
          <a:ln cap="flat" cmpd="sng" w="19050">
            <a:solidFill>
              <a:srgbClr val="A59FB9"/>
            </a:solidFill>
            <a:prstDash val="solid"/>
            <a:round/>
            <a:headEnd len="med" w="med" type="none"/>
            <a:tailEnd len="med" w="med" type="triangle"/>
          </a:ln>
        </p:spPr>
      </p:cxnSp>
      <p:cxnSp>
        <p:nvCxnSpPr>
          <p:cNvPr id="907" name="Google Shape;907;p67"/>
          <p:cNvCxnSpPr>
            <a:stCxn id="887" idx="0"/>
            <a:endCxn id="892" idx="0"/>
          </p:cNvCxnSpPr>
          <p:nvPr/>
        </p:nvCxnSpPr>
        <p:spPr>
          <a:xfrm rot="5400000">
            <a:off x="7397069" y="926388"/>
            <a:ext cx="600" cy="1617600"/>
          </a:xfrm>
          <a:prstGeom prst="curvedConnector3">
            <a:avLst>
              <a:gd fmla="val -84875000" name="adj1"/>
            </a:avLst>
          </a:prstGeom>
          <a:noFill/>
          <a:ln cap="flat" cmpd="sng" w="19050">
            <a:solidFill>
              <a:srgbClr val="A59FB9"/>
            </a:solidFill>
            <a:prstDash val="solid"/>
            <a:round/>
            <a:headEnd len="med" w="med" type="none"/>
            <a:tailEnd len="med" w="med" type="triangle"/>
          </a:ln>
        </p:spPr>
      </p:cxnSp>
      <p:sp>
        <p:nvSpPr>
          <p:cNvPr id="908" name="Google Shape;908;p67"/>
          <p:cNvSpPr/>
          <p:nvPr/>
        </p:nvSpPr>
        <p:spPr>
          <a:xfrm>
            <a:off x="7621325" y="2943738"/>
            <a:ext cx="1169400" cy="4920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User testing results,</a:t>
            </a:r>
            <a:endParaRPr b="1" sz="900">
              <a:solidFill>
                <a:srgbClr val="25215D"/>
              </a:solidFill>
              <a:latin typeface="Archivo"/>
              <a:ea typeface="Archivo"/>
              <a:cs typeface="Archivo"/>
              <a:sym typeface="Archivo"/>
            </a:endParaRPr>
          </a:p>
          <a:p>
            <a:pPr indent="0" lvl="0" marL="0" rtl="0" algn="ctr">
              <a:spcBef>
                <a:spcPts val="0"/>
              </a:spcBef>
              <a:spcAft>
                <a:spcPts val="0"/>
              </a:spcAft>
              <a:buNone/>
            </a:pPr>
            <a:r>
              <a:rPr b="1" lang="en-GB" sz="900">
                <a:solidFill>
                  <a:srgbClr val="25215D"/>
                </a:solidFill>
                <a:latin typeface="Archivo"/>
                <a:ea typeface="Archivo"/>
                <a:cs typeface="Archivo"/>
                <a:sym typeface="Archivo"/>
              </a:rPr>
              <a:t> client feedback</a:t>
            </a:r>
            <a:endParaRPr b="1" sz="900">
              <a:solidFill>
                <a:srgbClr val="25215D"/>
              </a:solidFill>
              <a:latin typeface="Archivo"/>
              <a:ea typeface="Archivo"/>
              <a:cs typeface="Archivo"/>
              <a:sym typeface="Archivo"/>
            </a:endParaRPr>
          </a:p>
        </p:txBody>
      </p:sp>
      <p:cxnSp>
        <p:nvCxnSpPr>
          <p:cNvPr id="909" name="Google Shape;909;p67"/>
          <p:cNvCxnSpPr>
            <a:stCxn id="879" idx="3"/>
            <a:endCxn id="883" idx="1"/>
          </p:cNvCxnSpPr>
          <p:nvPr/>
        </p:nvCxnSpPr>
        <p:spPr>
          <a:xfrm flipH="1" rot="10800000">
            <a:off x="3361443" y="1406988"/>
            <a:ext cx="351900" cy="592200"/>
          </a:xfrm>
          <a:prstGeom prst="bentConnector3">
            <a:avLst>
              <a:gd fmla="val 50008" name="adj1"/>
            </a:avLst>
          </a:prstGeom>
          <a:noFill/>
          <a:ln cap="flat" cmpd="sng" w="19050">
            <a:solidFill>
              <a:srgbClr val="A59FB9"/>
            </a:solidFill>
            <a:prstDash val="solid"/>
            <a:round/>
            <a:headEnd len="med" w="med" type="none"/>
            <a:tailEnd len="med" w="med" type="triangle"/>
          </a:ln>
        </p:spPr>
      </p:cxnSp>
      <p:cxnSp>
        <p:nvCxnSpPr>
          <p:cNvPr id="910" name="Google Shape;910;p67"/>
          <p:cNvCxnSpPr>
            <a:stCxn id="883" idx="3"/>
            <a:endCxn id="892" idx="1"/>
          </p:cNvCxnSpPr>
          <p:nvPr/>
        </p:nvCxnSpPr>
        <p:spPr>
          <a:xfrm>
            <a:off x="5448300" y="1406863"/>
            <a:ext cx="414300" cy="592200"/>
          </a:xfrm>
          <a:prstGeom prst="bentConnector3">
            <a:avLst>
              <a:gd fmla="val 49987" name="adj1"/>
            </a:avLst>
          </a:prstGeom>
          <a:noFill/>
          <a:ln cap="flat" cmpd="sng" w="19050">
            <a:solidFill>
              <a:srgbClr val="A59FB9"/>
            </a:solidFill>
            <a:prstDash val="solid"/>
            <a:round/>
            <a:headEnd len="med" w="med" type="none"/>
            <a:tailEnd len="med" w="med" type="triangle"/>
          </a:ln>
        </p:spPr>
      </p:cxnSp>
      <p:sp>
        <p:nvSpPr>
          <p:cNvPr id="911" name="Google Shape;911;p67"/>
          <p:cNvSpPr txBox="1"/>
          <p:nvPr/>
        </p:nvSpPr>
        <p:spPr>
          <a:xfrm>
            <a:off x="751725" y="773675"/>
            <a:ext cx="27327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A project process</a:t>
            </a:r>
            <a:endParaRPr sz="2200">
              <a:solidFill>
                <a:srgbClr val="25215D"/>
              </a:solidFill>
              <a:latin typeface="Poppins Medium"/>
              <a:ea typeface="Poppins Medium"/>
              <a:cs typeface="Poppins Medium"/>
              <a:sym typeface="Poppins Medium"/>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5" name="Shape 915"/>
        <p:cNvGrpSpPr/>
        <p:nvPr/>
      </p:nvGrpSpPr>
      <p:grpSpPr>
        <a:xfrm>
          <a:off x="0" y="0"/>
          <a:ext cx="0" cy="0"/>
          <a:chOff x="0" y="0"/>
          <a:chExt cx="0" cy="0"/>
        </a:xfrm>
      </p:grpSpPr>
      <p:grpSp>
        <p:nvGrpSpPr>
          <p:cNvPr id="916" name="Google Shape;916;p68"/>
          <p:cNvGrpSpPr/>
          <p:nvPr/>
        </p:nvGrpSpPr>
        <p:grpSpPr>
          <a:xfrm>
            <a:off x="7621469" y="1472575"/>
            <a:ext cx="1169400" cy="528600"/>
            <a:chOff x="7494494" y="372425"/>
            <a:chExt cx="1169400" cy="528600"/>
          </a:xfrm>
        </p:grpSpPr>
        <p:sp>
          <p:nvSpPr>
            <p:cNvPr id="917" name="Google Shape;917;p68"/>
            <p:cNvSpPr/>
            <p:nvPr/>
          </p:nvSpPr>
          <p:spPr>
            <a:xfrm>
              <a:off x="7494494" y="372425"/>
              <a:ext cx="1169400" cy="528600"/>
            </a:xfrm>
            <a:prstGeom prst="roundRect">
              <a:avLst>
                <a:gd fmla="val 9436" name="adj"/>
              </a:avLst>
            </a:prstGeom>
            <a:solidFill>
              <a:srgbClr val="A59FB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918" name="Google Shape;918;p68"/>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919" name="Google Shape;919;p68"/>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grpSp>
        <p:nvGrpSpPr>
          <p:cNvPr id="920" name="Google Shape;920;p68"/>
          <p:cNvGrpSpPr/>
          <p:nvPr/>
        </p:nvGrpSpPr>
        <p:grpSpPr>
          <a:xfrm>
            <a:off x="7621444" y="1208200"/>
            <a:ext cx="1169400" cy="528600"/>
            <a:chOff x="7494494" y="372425"/>
            <a:chExt cx="1169400" cy="528600"/>
          </a:xfrm>
        </p:grpSpPr>
        <p:sp>
          <p:nvSpPr>
            <p:cNvPr id="921" name="Google Shape;921;p68"/>
            <p:cNvSpPr/>
            <p:nvPr/>
          </p:nvSpPr>
          <p:spPr>
            <a:xfrm>
              <a:off x="7494494" y="372425"/>
              <a:ext cx="1169400" cy="528600"/>
            </a:xfrm>
            <a:prstGeom prst="roundRect">
              <a:avLst>
                <a:gd fmla="val 9436" name="adj"/>
              </a:avLst>
            </a:prstGeom>
            <a:solidFill>
              <a:srgbClr val="7D749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922" name="Google Shape;922;p68"/>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923" name="Google Shape;923;p68"/>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grpSp>
        <p:nvGrpSpPr>
          <p:cNvPr id="924" name="Google Shape;924;p68"/>
          <p:cNvGrpSpPr/>
          <p:nvPr/>
        </p:nvGrpSpPr>
        <p:grpSpPr>
          <a:xfrm>
            <a:off x="5862443" y="1472575"/>
            <a:ext cx="1452300" cy="528600"/>
            <a:chOff x="5524875" y="352025"/>
            <a:chExt cx="1452300" cy="528600"/>
          </a:xfrm>
        </p:grpSpPr>
        <p:sp>
          <p:nvSpPr>
            <p:cNvPr id="925" name="Google Shape;925;p68"/>
            <p:cNvSpPr/>
            <p:nvPr/>
          </p:nvSpPr>
          <p:spPr>
            <a:xfrm>
              <a:off x="5524875" y="352025"/>
              <a:ext cx="1452300" cy="528600"/>
            </a:xfrm>
            <a:prstGeom prst="roundRect">
              <a:avLst>
                <a:gd fmla="val 9436" name="adj"/>
              </a:avLst>
            </a:prstGeom>
            <a:solidFill>
              <a:srgbClr val="A59FB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926" name="Google Shape;926;p68"/>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927" name="Google Shape;927;p68"/>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grpSp>
        <p:nvGrpSpPr>
          <p:cNvPr id="928" name="Google Shape;928;p68"/>
          <p:cNvGrpSpPr/>
          <p:nvPr/>
        </p:nvGrpSpPr>
        <p:grpSpPr>
          <a:xfrm>
            <a:off x="5862443" y="1208200"/>
            <a:ext cx="1452300" cy="528600"/>
            <a:chOff x="5524875" y="352025"/>
            <a:chExt cx="1452300" cy="528600"/>
          </a:xfrm>
        </p:grpSpPr>
        <p:sp>
          <p:nvSpPr>
            <p:cNvPr id="929" name="Google Shape;929;p68"/>
            <p:cNvSpPr/>
            <p:nvPr/>
          </p:nvSpPr>
          <p:spPr>
            <a:xfrm>
              <a:off x="5524875" y="352025"/>
              <a:ext cx="1452300" cy="528600"/>
            </a:xfrm>
            <a:prstGeom prst="roundRect">
              <a:avLst>
                <a:gd fmla="val 9436" name="adj"/>
              </a:avLst>
            </a:prstGeom>
            <a:solidFill>
              <a:srgbClr val="7D749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930" name="Google Shape;930;p68"/>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931" name="Google Shape;931;p68"/>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pic>
        <p:nvPicPr>
          <p:cNvPr id="932" name="Google Shape;932;p68"/>
          <p:cNvPicPr preferRelativeResize="0"/>
          <p:nvPr/>
        </p:nvPicPr>
        <p:blipFill>
          <a:blip r:embed="rId5">
            <a:alphaModFix/>
          </a:blip>
          <a:stretch>
            <a:fillRect/>
          </a:stretch>
        </p:blipFill>
        <p:spPr>
          <a:xfrm>
            <a:off x="-914408" y="4338375"/>
            <a:ext cx="2533008" cy="2354899"/>
          </a:xfrm>
          <a:prstGeom prst="rect">
            <a:avLst/>
          </a:prstGeom>
          <a:noFill/>
          <a:ln>
            <a:noFill/>
          </a:ln>
        </p:spPr>
      </p:pic>
      <p:pic>
        <p:nvPicPr>
          <p:cNvPr id="933" name="Google Shape;933;p68"/>
          <p:cNvPicPr preferRelativeResize="0"/>
          <p:nvPr/>
        </p:nvPicPr>
        <p:blipFill>
          <a:blip r:embed="rId6">
            <a:alphaModFix/>
          </a:blip>
          <a:stretch>
            <a:fillRect/>
          </a:stretch>
        </p:blipFill>
        <p:spPr>
          <a:xfrm>
            <a:off x="536088" y="-1188738"/>
            <a:ext cx="1541020" cy="2069239"/>
          </a:xfrm>
          <a:prstGeom prst="rect">
            <a:avLst/>
          </a:prstGeom>
          <a:noFill/>
          <a:ln>
            <a:noFill/>
          </a:ln>
        </p:spPr>
      </p:pic>
      <p:pic>
        <p:nvPicPr>
          <p:cNvPr id="934" name="Google Shape;934;p68"/>
          <p:cNvPicPr preferRelativeResize="0"/>
          <p:nvPr/>
        </p:nvPicPr>
        <p:blipFill>
          <a:blip r:embed="rId7">
            <a:alphaModFix/>
          </a:blip>
          <a:stretch>
            <a:fillRect/>
          </a:stretch>
        </p:blipFill>
        <p:spPr>
          <a:xfrm>
            <a:off x="7578689" y="4224300"/>
            <a:ext cx="2085162" cy="2069238"/>
          </a:xfrm>
          <a:prstGeom prst="rect">
            <a:avLst/>
          </a:prstGeom>
          <a:noFill/>
          <a:ln>
            <a:noFill/>
          </a:ln>
        </p:spPr>
      </p:pic>
      <p:pic>
        <p:nvPicPr>
          <p:cNvPr id="935" name="Google Shape;935;p68"/>
          <p:cNvPicPr preferRelativeResize="0"/>
          <p:nvPr/>
        </p:nvPicPr>
        <p:blipFill>
          <a:blip r:embed="rId8">
            <a:alphaModFix/>
          </a:blip>
          <a:stretch>
            <a:fillRect/>
          </a:stretch>
        </p:blipFill>
        <p:spPr>
          <a:xfrm rot="1246493">
            <a:off x="8412969" y="-1986608"/>
            <a:ext cx="3125511" cy="3782067"/>
          </a:xfrm>
          <a:prstGeom prst="rect">
            <a:avLst/>
          </a:prstGeom>
          <a:noFill/>
          <a:ln>
            <a:noFill/>
          </a:ln>
        </p:spPr>
      </p:pic>
      <p:grpSp>
        <p:nvGrpSpPr>
          <p:cNvPr id="936" name="Google Shape;936;p68"/>
          <p:cNvGrpSpPr/>
          <p:nvPr/>
        </p:nvGrpSpPr>
        <p:grpSpPr>
          <a:xfrm>
            <a:off x="353125" y="943975"/>
            <a:ext cx="1344600" cy="528600"/>
            <a:chOff x="430275" y="352025"/>
            <a:chExt cx="1344600" cy="528600"/>
          </a:xfrm>
        </p:grpSpPr>
        <p:sp>
          <p:nvSpPr>
            <p:cNvPr id="937" name="Google Shape;937;p68"/>
            <p:cNvSpPr/>
            <p:nvPr/>
          </p:nvSpPr>
          <p:spPr>
            <a:xfrm>
              <a:off x="430275" y="352025"/>
              <a:ext cx="13446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Intended</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outcome</a:t>
              </a:r>
              <a:endParaRPr>
                <a:solidFill>
                  <a:srgbClr val="FFFFFF"/>
                </a:solidFill>
                <a:latin typeface="Poppins"/>
                <a:ea typeface="Poppins"/>
                <a:cs typeface="Poppins"/>
                <a:sym typeface="Poppins"/>
              </a:endParaRPr>
            </a:p>
          </p:txBody>
        </p:sp>
        <p:pic>
          <p:nvPicPr>
            <p:cNvPr id="938" name="Google Shape;938;p68"/>
            <p:cNvPicPr preferRelativeResize="0"/>
            <p:nvPr/>
          </p:nvPicPr>
          <p:blipFill>
            <a:blip r:embed="rId9">
              <a:alphaModFix amt="50000"/>
            </a:blip>
            <a:stretch>
              <a:fillRect/>
            </a:stretch>
          </p:blipFill>
          <p:spPr>
            <a:xfrm>
              <a:off x="1366150" y="468525"/>
              <a:ext cx="286326" cy="295575"/>
            </a:xfrm>
            <a:prstGeom prst="rect">
              <a:avLst/>
            </a:prstGeom>
            <a:noFill/>
            <a:ln>
              <a:noFill/>
            </a:ln>
          </p:spPr>
        </p:pic>
        <p:cxnSp>
          <p:nvCxnSpPr>
            <p:cNvPr id="939" name="Google Shape;939;p68"/>
            <p:cNvCxnSpPr/>
            <p:nvPr/>
          </p:nvCxnSpPr>
          <p:spPr>
            <a:xfrm>
              <a:off x="1251625" y="468525"/>
              <a:ext cx="0" cy="284400"/>
            </a:xfrm>
            <a:prstGeom prst="straightConnector1">
              <a:avLst/>
            </a:prstGeom>
            <a:noFill/>
            <a:ln cap="flat" cmpd="sng" w="9525">
              <a:solidFill>
                <a:srgbClr val="A59FB9"/>
              </a:solidFill>
              <a:prstDash val="solid"/>
              <a:round/>
              <a:headEnd len="med" w="med" type="none"/>
              <a:tailEnd len="med" w="med" type="none"/>
            </a:ln>
          </p:spPr>
        </p:cxnSp>
      </p:grpSp>
      <p:grpSp>
        <p:nvGrpSpPr>
          <p:cNvPr id="940" name="Google Shape;940;p68"/>
          <p:cNvGrpSpPr/>
          <p:nvPr/>
        </p:nvGrpSpPr>
        <p:grpSpPr>
          <a:xfrm>
            <a:off x="2016843" y="943975"/>
            <a:ext cx="1344600" cy="528600"/>
            <a:chOff x="1919050" y="352025"/>
            <a:chExt cx="1344600" cy="528600"/>
          </a:xfrm>
        </p:grpSpPr>
        <p:sp>
          <p:nvSpPr>
            <p:cNvPr id="941" name="Google Shape;941;p68"/>
            <p:cNvSpPr/>
            <p:nvPr/>
          </p:nvSpPr>
          <p:spPr>
            <a:xfrm>
              <a:off x="1919050" y="352025"/>
              <a:ext cx="13446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Who is</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involved?</a:t>
              </a:r>
              <a:endParaRPr>
                <a:solidFill>
                  <a:srgbClr val="FFFFFF"/>
                </a:solidFill>
                <a:latin typeface="Poppins"/>
                <a:ea typeface="Poppins"/>
                <a:cs typeface="Poppins"/>
                <a:sym typeface="Poppins"/>
              </a:endParaRPr>
            </a:p>
          </p:txBody>
        </p:sp>
        <p:cxnSp>
          <p:nvCxnSpPr>
            <p:cNvPr id="942" name="Google Shape;942;p68"/>
            <p:cNvCxnSpPr/>
            <p:nvPr/>
          </p:nvCxnSpPr>
          <p:spPr>
            <a:xfrm>
              <a:off x="276485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943" name="Google Shape;943;p68"/>
            <p:cNvPicPr preferRelativeResize="0"/>
            <p:nvPr/>
          </p:nvPicPr>
          <p:blipFill>
            <a:blip r:embed="rId10">
              <a:alphaModFix amt="50000"/>
            </a:blip>
            <a:stretch>
              <a:fillRect/>
            </a:stretch>
          </p:blipFill>
          <p:spPr>
            <a:xfrm>
              <a:off x="2860193" y="492813"/>
              <a:ext cx="283600" cy="226875"/>
            </a:xfrm>
            <a:prstGeom prst="rect">
              <a:avLst/>
            </a:prstGeom>
            <a:noFill/>
            <a:ln>
              <a:noFill/>
            </a:ln>
          </p:spPr>
        </p:pic>
      </p:grpSp>
      <p:grpSp>
        <p:nvGrpSpPr>
          <p:cNvPr id="944" name="Google Shape;944;p68"/>
          <p:cNvGrpSpPr/>
          <p:nvPr/>
        </p:nvGrpSpPr>
        <p:grpSpPr>
          <a:xfrm>
            <a:off x="3713400" y="145550"/>
            <a:ext cx="1734900" cy="636000"/>
            <a:chOff x="3713412" y="1070763"/>
            <a:chExt cx="1734900" cy="636000"/>
          </a:xfrm>
        </p:grpSpPr>
        <p:sp>
          <p:nvSpPr>
            <p:cNvPr id="945" name="Google Shape;945;p68"/>
            <p:cNvSpPr/>
            <p:nvPr/>
          </p:nvSpPr>
          <p:spPr>
            <a:xfrm>
              <a:off x="3713412" y="1070763"/>
              <a:ext cx="1734900" cy="6360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What’s the state</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of the world?</a:t>
              </a:r>
              <a:endParaRPr>
                <a:solidFill>
                  <a:srgbClr val="FFFFFF"/>
                </a:solidFill>
                <a:latin typeface="Poppins"/>
                <a:ea typeface="Poppins"/>
                <a:cs typeface="Poppins"/>
                <a:sym typeface="Poppins"/>
              </a:endParaRPr>
            </a:p>
          </p:txBody>
        </p:sp>
        <p:cxnSp>
          <p:nvCxnSpPr>
            <p:cNvPr id="946" name="Google Shape;946;p68"/>
            <p:cNvCxnSpPr/>
            <p:nvPr/>
          </p:nvCxnSpPr>
          <p:spPr>
            <a:xfrm>
              <a:off x="4967337" y="1176213"/>
              <a:ext cx="0" cy="425100"/>
            </a:xfrm>
            <a:prstGeom prst="straightConnector1">
              <a:avLst/>
            </a:prstGeom>
            <a:noFill/>
            <a:ln cap="flat" cmpd="sng" w="9525">
              <a:solidFill>
                <a:srgbClr val="A59FB9"/>
              </a:solidFill>
              <a:prstDash val="solid"/>
              <a:round/>
              <a:headEnd len="med" w="med" type="none"/>
              <a:tailEnd len="med" w="med" type="none"/>
            </a:ln>
          </p:spPr>
        </p:cxnSp>
        <p:pic>
          <p:nvPicPr>
            <p:cNvPr id="947" name="Google Shape;947;p68"/>
            <p:cNvPicPr preferRelativeResize="0"/>
            <p:nvPr/>
          </p:nvPicPr>
          <p:blipFill>
            <a:blip r:embed="rId11">
              <a:alphaModFix amt="50000"/>
            </a:blip>
            <a:stretch>
              <a:fillRect/>
            </a:stretch>
          </p:blipFill>
          <p:spPr>
            <a:xfrm>
              <a:off x="5065725" y="1242063"/>
              <a:ext cx="284201" cy="293376"/>
            </a:xfrm>
            <a:prstGeom prst="rect">
              <a:avLst/>
            </a:prstGeom>
            <a:noFill/>
            <a:ln>
              <a:noFill/>
            </a:ln>
          </p:spPr>
        </p:pic>
      </p:grpSp>
      <p:grpSp>
        <p:nvGrpSpPr>
          <p:cNvPr id="948" name="Google Shape;948;p68"/>
          <p:cNvGrpSpPr/>
          <p:nvPr/>
        </p:nvGrpSpPr>
        <p:grpSpPr>
          <a:xfrm>
            <a:off x="7621469" y="943975"/>
            <a:ext cx="1169400" cy="528600"/>
            <a:chOff x="7494494" y="372425"/>
            <a:chExt cx="1169400" cy="528600"/>
          </a:xfrm>
        </p:grpSpPr>
        <p:sp>
          <p:nvSpPr>
            <p:cNvPr id="949" name="Google Shape;949;p68"/>
            <p:cNvSpPr/>
            <p:nvPr/>
          </p:nvSpPr>
          <p:spPr>
            <a:xfrm>
              <a:off x="7494494" y="372425"/>
              <a:ext cx="11694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950" name="Google Shape;950;p68"/>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951" name="Google Shape;951;p68"/>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cxnSp>
        <p:nvCxnSpPr>
          <p:cNvPr id="952" name="Google Shape;952;p68"/>
          <p:cNvCxnSpPr>
            <a:stCxn id="937" idx="3"/>
            <a:endCxn id="941" idx="1"/>
          </p:cNvCxnSpPr>
          <p:nvPr/>
        </p:nvCxnSpPr>
        <p:spPr>
          <a:xfrm>
            <a:off x="1697725" y="1208275"/>
            <a:ext cx="319200" cy="0"/>
          </a:xfrm>
          <a:prstGeom prst="straightConnector1">
            <a:avLst/>
          </a:prstGeom>
          <a:noFill/>
          <a:ln cap="flat" cmpd="sng" w="19050">
            <a:solidFill>
              <a:srgbClr val="A59FB9"/>
            </a:solidFill>
            <a:prstDash val="solid"/>
            <a:round/>
            <a:headEnd len="med" w="med" type="none"/>
            <a:tailEnd len="med" w="med" type="triangle"/>
          </a:ln>
        </p:spPr>
      </p:cxnSp>
      <p:cxnSp>
        <p:nvCxnSpPr>
          <p:cNvPr id="953" name="Google Shape;953;p68"/>
          <p:cNvCxnSpPr>
            <a:stCxn id="954" idx="3"/>
            <a:endCxn id="949" idx="1"/>
          </p:cNvCxnSpPr>
          <p:nvPr/>
        </p:nvCxnSpPr>
        <p:spPr>
          <a:xfrm>
            <a:off x="7314793" y="1208275"/>
            <a:ext cx="306600" cy="0"/>
          </a:xfrm>
          <a:prstGeom prst="straightConnector1">
            <a:avLst/>
          </a:prstGeom>
          <a:noFill/>
          <a:ln cap="flat" cmpd="sng" w="19050">
            <a:solidFill>
              <a:srgbClr val="A59FB9"/>
            </a:solidFill>
            <a:prstDash val="solid"/>
            <a:round/>
            <a:headEnd len="med" w="med" type="none"/>
            <a:tailEnd len="med" w="med" type="triangle"/>
          </a:ln>
        </p:spPr>
      </p:cxnSp>
      <p:grpSp>
        <p:nvGrpSpPr>
          <p:cNvPr id="955" name="Google Shape;955;p68"/>
          <p:cNvGrpSpPr/>
          <p:nvPr/>
        </p:nvGrpSpPr>
        <p:grpSpPr>
          <a:xfrm>
            <a:off x="5862493" y="943975"/>
            <a:ext cx="1452300" cy="528600"/>
            <a:chOff x="5524875" y="352025"/>
            <a:chExt cx="1452300" cy="528600"/>
          </a:xfrm>
        </p:grpSpPr>
        <p:sp>
          <p:nvSpPr>
            <p:cNvPr id="954" name="Google Shape;954;p68"/>
            <p:cNvSpPr/>
            <p:nvPr/>
          </p:nvSpPr>
          <p:spPr>
            <a:xfrm>
              <a:off x="5524875" y="352025"/>
              <a:ext cx="14523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956" name="Google Shape;956;p68"/>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957" name="Google Shape;957;p68"/>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grpSp>
        <p:nvGrpSpPr>
          <p:cNvPr id="958" name="Google Shape;958;p68"/>
          <p:cNvGrpSpPr/>
          <p:nvPr/>
        </p:nvGrpSpPr>
        <p:grpSpPr>
          <a:xfrm>
            <a:off x="3713400" y="2568625"/>
            <a:ext cx="1734900" cy="636000"/>
            <a:chOff x="3713400" y="3174075"/>
            <a:chExt cx="1734900" cy="636000"/>
          </a:xfrm>
        </p:grpSpPr>
        <p:sp>
          <p:nvSpPr>
            <p:cNvPr id="959" name="Google Shape;959;p68"/>
            <p:cNvSpPr/>
            <p:nvPr/>
          </p:nvSpPr>
          <p:spPr>
            <a:xfrm>
              <a:off x="3713400" y="3174075"/>
              <a:ext cx="1734900" cy="6360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How could</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users succeed?</a:t>
              </a:r>
              <a:endParaRPr>
                <a:solidFill>
                  <a:srgbClr val="FFFFFF"/>
                </a:solidFill>
                <a:latin typeface="Poppins"/>
                <a:ea typeface="Poppins"/>
                <a:cs typeface="Poppins"/>
                <a:sym typeface="Poppins"/>
              </a:endParaRPr>
            </a:p>
          </p:txBody>
        </p:sp>
        <p:cxnSp>
          <p:nvCxnSpPr>
            <p:cNvPr id="960" name="Google Shape;960;p68"/>
            <p:cNvCxnSpPr/>
            <p:nvPr/>
          </p:nvCxnSpPr>
          <p:spPr>
            <a:xfrm>
              <a:off x="4935687" y="3279538"/>
              <a:ext cx="0" cy="425100"/>
            </a:xfrm>
            <a:prstGeom prst="straightConnector1">
              <a:avLst/>
            </a:prstGeom>
            <a:noFill/>
            <a:ln cap="flat" cmpd="sng" w="9525">
              <a:solidFill>
                <a:srgbClr val="A59FB9"/>
              </a:solidFill>
              <a:prstDash val="solid"/>
              <a:round/>
              <a:headEnd len="med" w="med" type="none"/>
              <a:tailEnd len="med" w="med" type="none"/>
            </a:ln>
          </p:spPr>
        </p:cxnSp>
        <p:pic>
          <p:nvPicPr>
            <p:cNvPr id="961" name="Google Shape;961;p68"/>
            <p:cNvPicPr preferRelativeResize="0"/>
            <p:nvPr/>
          </p:nvPicPr>
          <p:blipFill>
            <a:blip r:embed="rId12">
              <a:alphaModFix amt="50000"/>
            </a:blip>
            <a:stretch>
              <a:fillRect/>
            </a:stretch>
          </p:blipFill>
          <p:spPr>
            <a:xfrm>
              <a:off x="5015549" y="3359475"/>
              <a:ext cx="298374" cy="265201"/>
            </a:xfrm>
            <a:prstGeom prst="rect">
              <a:avLst/>
            </a:prstGeom>
            <a:noFill/>
            <a:ln>
              <a:noFill/>
            </a:ln>
          </p:spPr>
        </p:pic>
      </p:grpSp>
      <p:sp>
        <p:nvSpPr>
          <p:cNvPr id="962" name="Google Shape;962;p68"/>
          <p:cNvSpPr/>
          <p:nvPr/>
        </p:nvSpPr>
        <p:spPr>
          <a:xfrm>
            <a:off x="3713350" y="3339175"/>
            <a:ext cx="1734900" cy="2250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Storyboards</a:t>
            </a:r>
            <a:endParaRPr b="1" sz="900">
              <a:solidFill>
                <a:srgbClr val="25215D"/>
              </a:solidFill>
              <a:latin typeface="Archivo"/>
              <a:ea typeface="Archivo"/>
              <a:cs typeface="Archivo"/>
              <a:sym typeface="Archivo"/>
            </a:endParaRPr>
          </a:p>
        </p:txBody>
      </p:sp>
      <p:sp>
        <p:nvSpPr>
          <p:cNvPr id="963" name="Google Shape;963;p68"/>
          <p:cNvSpPr/>
          <p:nvPr/>
        </p:nvSpPr>
        <p:spPr>
          <a:xfrm>
            <a:off x="2013150" y="1628550"/>
            <a:ext cx="1344600" cy="2172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Personas</a:t>
            </a:r>
            <a:endParaRPr b="1" sz="900">
              <a:solidFill>
                <a:srgbClr val="25215D"/>
              </a:solidFill>
              <a:latin typeface="Archivo"/>
              <a:ea typeface="Archivo"/>
              <a:cs typeface="Archivo"/>
              <a:sym typeface="Archivo"/>
            </a:endParaRPr>
          </a:p>
        </p:txBody>
      </p:sp>
      <p:sp>
        <p:nvSpPr>
          <p:cNvPr id="964" name="Google Shape;964;p68"/>
          <p:cNvSpPr/>
          <p:nvPr/>
        </p:nvSpPr>
        <p:spPr>
          <a:xfrm>
            <a:off x="350025" y="1620700"/>
            <a:ext cx="1344600" cy="2250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Project vision</a:t>
            </a:r>
            <a:endParaRPr b="1" sz="900">
              <a:solidFill>
                <a:srgbClr val="25215D"/>
              </a:solidFill>
              <a:latin typeface="Archivo"/>
              <a:ea typeface="Archivo"/>
              <a:cs typeface="Archivo"/>
              <a:sym typeface="Archivo"/>
            </a:endParaRPr>
          </a:p>
        </p:txBody>
      </p:sp>
      <p:sp>
        <p:nvSpPr>
          <p:cNvPr id="965" name="Google Shape;965;p68"/>
          <p:cNvSpPr/>
          <p:nvPr/>
        </p:nvSpPr>
        <p:spPr>
          <a:xfrm>
            <a:off x="5862450" y="2152818"/>
            <a:ext cx="1452300" cy="2250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Wireframes </a:t>
            </a:r>
            <a:endParaRPr b="1" sz="900">
              <a:solidFill>
                <a:srgbClr val="25215D"/>
              </a:solidFill>
              <a:latin typeface="Archivo"/>
              <a:ea typeface="Archivo"/>
              <a:cs typeface="Archivo"/>
              <a:sym typeface="Archivo"/>
            </a:endParaRPr>
          </a:p>
        </p:txBody>
      </p:sp>
      <p:cxnSp>
        <p:nvCxnSpPr>
          <p:cNvPr id="966" name="Google Shape;966;p68"/>
          <p:cNvCxnSpPr>
            <a:stCxn id="941" idx="3"/>
            <a:endCxn id="959" idx="1"/>
          </p:cNvCxnSpPr>
          <p:nvPr/>
        </p:nvCxnSpPr>
        <p:spPr>
          <a:xfrm>
            <a:off x="3361443" y="1208275"/>
            <a:ext cx="351900" cy="1678500"/>
          </a:xfrm>
          <a:prstGeom prst="bentConnector3">
            <a:avLst>
              <a:gd fmla="val 50008" name="adj1"/>
            </a:avLst>
          </a:prstGeom>
          <a:noFill/>
          <a:ln cap="flat" cmpd="sng" w="19050">
            <a:solidFill>
              <a:srgbClr val="A59FB9"/>
            </a:solidFill>
            <a:prstDash val="solid"/>
            <a:round/>
            <a:headEnd len="med" w="med" type="none"/>
            <a:tailEnd len="med" w="med" type="triangle"/>
          </a:ln>
        </p:spPr>
      </p:cxnSp>
      <p:sp>
        <p:nvSpPr>
          <p:cNvPr id="967" name="Google Shape;967;p68"/>
          <p:cNvSpPr/>
          <p:nvPr/>
        </p:nvSpPr>
        <p:spPr>
          <a:xfrm>
            <a:off x="3713350" y="950250"/>
            <a:ext cx="1734900" cy="2250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Information architecture</a:t>
            </a:r>
            <a:endParaRPr b="1" sz="900">
              <a:solidFill>
                <a:srgbClr val="25215D"/>
              </a:solidFill>
              <a:latin typeface="Archivo"/>
              <a:ea typeface="Archivo"/>
              <a:cs typeface="Archivo"/>
              <a:sym typeface="Archivo"/>
            </a:endParaRPr>
          </a:p>
        </p:txBody>
      </p:sp>
      <p:cxnSp>
        <p:nvCxnSpPr>
          <p:cNvPr id="968" name="Google Shape;968;p68"/>
          <p:cNvCxnSpPr>
            <a:stCxn id="959" idx="3"/>
            <a:endCxn id="954" idx="1"/>
          </p:cNvCxnSpPr>
          <p:nvPr/>
        </p:nvCxnSpPr>
        <p:spPr>
          <a:xfrm flipH="1" rot="10800000">
            <a:off x="5448300" y="1208425"/>
            <a:ext cx="414300" cy="1678200"/>
          </a:xfrm>
          <a:prstGeom prst="bentConnector3">
            <a:avLst>
              <a:gd fmla="val 49987" name="adj1"/>
            </a:avLst>
          </a:prstGeom>
          <a:noFill/>
          <a:ln cap="flat" cmpd="sng" w="19050">
            <a:solidFill>
              <a:srgbClr val="A59FB9"/>
            </a:solidFill>
            <a:prstDash val="solid"/>
            <a:round/>
            <a:headEnd len="med" w="med" type="none"/>
            <a:tailEnd len="med" w="med" type="triangle"/>
          </a:ln>
        </p:spPr>
      </p:cxnSp>
      <p:cxnSp>
        <p:nvCxnSpPr>
          <p:cNvPr id="969" name="Google Shape;969;p68"/>
          <p:cNvCxnSpPr>
            <a:stCxn id="949" idx="0"/>
            <a:endCxn id="954" idx="0"/>
          </p:cNvCxnSpPr>
          <p:nvPr/>
        </p:nvCxnSpPr>
        <p:spPr>
          <a:xfrm rot="5400000">
            <a:off x="7397069" y="135475"/>
            <a:ext cx="600" cy="1617600"/>
          </a:xfrm>
          <a:prstGeom prst="curvedConnector3">
            <a:avLst>
              <a:gd fmla="val -107670833" name="adj1"/>
            </a:avLst>
          </a:prstGeom>
          <a:noFill/>
          <a:ln cap="flat" cmpd="sng" w="19050">
            <a:solidFill>
              <a:srgbClr val="A59FB9"/>
            </a:solidFill>
            <a:prstDash val="solid"/>
            <a:round/>
            <a:headEnd len="med" w="med" type="none"/>
            <a:tailEnd len="med" w="med" type="triangle"/>
          </a:ln>
        </p:spPr>
      </p:cxnSp>
      <p:sp>
        <p:nvSpPr>
          <p:cNvPr id="970" name="Google Shape;970;p68"/>
          <p:cNvSpPr/>
          <p:nvPr/>
        </p:nvSpPr>
        <p:spPr>
          <a:xfrm>
            <a:off x="7621325" y="2152825"/>
            <a:ext cx="1169400" cy="3621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User testing results</a:t>
            </a:r>
            <a:endParaRPr b="1" sz="900">
              <a:solidFill>
                <a:srgbClr val="25215D"/>
              </a:solidFill>
              <a:latin typeface="Archivo"/>
              <a:ea typeface="Archivo"/>
              <a:cs typeface="Archivo"/>
              <a:sym typeface="Archivo"/>
            </a:endParaRPr>
          </a:p>
        </p:txBody>
      </p:sp>
      <p:sp>
        <p:nvSpPr>
          <p:cNvPr id="971" name="Google Shape;971;p68"/>
          <p:cNvSpPr/>
          <p:nvPr/>
        </p:nvSpPr>
        <p:spPr>
          <a:xfrm>
            <a:off x="351825" y="2242737"/>
            <a:ext cx="1341000" cy="3621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What do we want to achieve?</a:t>
            </a:r>
            <a:endParaRPr sz="800">
              <a:solidFill>
                <a:srgbClr val="25215D"/>
              </a:solidFill>
              <a:latin typeface="Archivo"/>
              <a:ea typeface="Archivo"/>
              <a:cs typeface="Archivo"/>
              <a:sym typeface="Archivo"/>
            </a:endParaRPr>
          </a:p>
        </p:txBody>
      </p:sp>
      <p:sp>
        <p:nvSpPr>
          <p:cNvPr id="972" name="Google Shape;972;p68"/>
          <p:cNvSpPr/>
          <p:nvPr/>
        </p:nvSpPr>
        <p:spPr>
          <a:xfrm>
            <a:off x="354925" y="2678512"/>
            <a:ext cx="1341000" cy="3621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Why do we think our idea will achieve that?</a:t>
            </a:r>
            <a:endParaRPr sz="800">
              <a:solidFill>
                <a:srgbClr val="25215D"/>
              </a:solidFill>
              <a:latin typeface="Archivo"/>
              <a:ea typeface="Archivo"/>
              <a:cs typeface="Archivo"/>
              <a:sym typeface="Archivo"/>
            </a:endParaRPr>
          </a:p>
        </p:txBody>
      </p:sp>
      <p:sp>
        <p:nvSpPr>
          <p:cNvPr id="973" name="Google Shape;973;p68"/>
          <p:cNvSpPr/>
          <p:nvPr/>
        </p:nvSpPr>
        <p:spPr>
          <a:xfrm>
            <a:off x="351825" y="3116809"/>
            <a:ext cx="1341000" cy="3621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Should we help our client with this stage?</a:t>
            </a:r>
            <a:endParaRPr sz="800">
              <a:solidFill>
                <a:srgbClr val="25215D"/>
              </a:solidFill>
              <a:latin typeface="Archivo"/>
              <a:ea typeface="Archivo"/>
              <a:cs typeface="Archivo"/>
              <a:sym typeface="Archivo"/>
            </a:endParaRPr>
          </a:p>
        </p:txBody>
      </p:sp>
      <p:sp>
        <p:nvSpPr>
          <p:cNvPr id="974" name="Google Shape;974;p68"/>
          <p:cNvSpPr/>
          <p:nvPr/>
        </p:nvSpPr>
        <p:spPr>
          <a:xfrm>
            <a:off x="2014950" y="2188900"/>
            <a:ext cx="1341000" cy="3621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What motivates your users?</a:t>
            </a:r>
            <a:endParaRPr sz="800">
              <a:solidFill>
                <a:srgbClr val="25215D"/>
              </a:solidFill>
              <a:latin typeface="Archivo"/>
              <a:ea typeface="Archivo"/>
              <a:cs typeface="Archivo"/>
              <a:sym typeface="Archivo"/>
            </a:endParaRPr>
          </a:p>
        </p:txBody>
      </p:sp>
      <p:sp>
        <p:nvSpPr>
          <p:cNvPr id="975" name="Google Shape;975;p68"/>
          <p:cNvSpPr/>
          <p:nvPr/>
        </p:nvSpPr>
        <p:spPr>
          <a:xfrm>
            <a:off x="2014950" y="2617025"/>
            <a:ext cx="1341000" cy="2250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What tools do they use?</a:t>
            </a:r>
            <a:endParaRPr sz="800">
              <a:solidFill>
                <a:srgbClr val="25215D"/>
              </a:solidFill>
              <a:latin typeface="Archivo"/>
              <a:ea typeface="Archivo"/>
              <a:cs typeface="Archivo"/>
              <a:sym typeface="Archivo"/>
            </a:endParaRPr>
          </a:p>
        </p:txBody>
      </p:sp>
      <p:sp>
        <p:nvSpPr>
          <p:cNvPr id="976" name="Google Shape;976;p68"/>
          <p:cNvSpPr/>
          <p:nvPr/>
        </p:nvSpPr>
        <p:spPr>
          <a:xfrm>
            <a:off x="2014950" y="2918225"/>
            <a:ext cx="1341000" cy="2250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What do they know?</a:t>
            </a:r>
            <a:endParaRPr sz="800">
              <a:solidFill>
                <a:srgbClr val="25215D"/>
              </a:solidFill>
              <a:latin typeface="Archivo"/>
              <a:ea typeface="Archivo"/>
              <a:cs typeface="Archivo"/>
              <a:sym typeface="Archivo"/>
            </a:endParaRPr>
          </a:p>
        </p:txBody>
      </p:sp>
      <p:sp>
        <p:nvSpPr>
          <p:cNvPr id="977" name="Google Shape;977;p68"/>
          <p:cNvSpPr/>
          <p:nvPr/>
        </p:nvSpPr>
        <p:spPr>
          <a:xfrm>
            <a:off x="2014950" y="3219425"/>
            <a:ext cx="1341000" cy="2250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How educated are they?</a:t>
            </a:r>
            <a:endParaRPr sz="800">
              <a:solidFill>
                <a:srgbClr val="25215D"/>
              </a:solidFill>
              <a:latin typeface="Archivo"/>
              <a:ea typeface="Archivo"/>
              <a:cs typeface="Archivo"/>
              <a:sym typeface="Archivo"/>
            </a:endParaRPr>
          </a:p>
        </p:txBody>
      </p:sp>
      <p:cxnSp>
        <p:nvCxnSpPr>
          <p:cNvPr id="978" name="Google Shape;978;p68"/>
          <p:cNvCxnSpPr>
            <a:stCxn id="941" idx="3"/>
            <a:endCxn id="945" idx="1"/>
          </p:cNvCxnSpPr>
          <p:nvPr/>
        </p:nvCxnSpPr>
        <p:spPr>
          <a:xfrm flipH="1" rot="10800000">
            <a:off x="3361443" y="463675"/>
            <a:ext cx="351900" cy="744600"/>
          </a:xfrm>
          <a:prstGeom prst="bentConnector3">
            <a:avLst>
              <a:gd fmla="val 50008" name="adj1"/>
            </a:avLst>
          </a:prstGeom>
          <a:noFill/>
          <a:ln cap="flat" cmpd="sng" w="19050">
            <a:solidFill>
              <a:srgbClr val="A59FB9"/>
            </a:solidFill>
            <a:prstDash val="solid"/>
            <a:round/>
            <a:headEnd len="med" w="med" type="none"/>
            <a:tailEnd len="med" w="med" type="triangle"/>
          </a:ln>
        </p:spPr>
      </p:cxnSp>
      <p:cxnSp>
        <p:nvCxnSpPr>
          <p:cNvPr id="979" name="Google Shape;979;p68"/>
          <p:cNvCxnSpPr>
            <a:stCxn id="945" idx="3"/>
            <a:endCxn id="954" idx="1"/>
          </p:cNvCxnSpPr>
          <p:nvPr/>
        </p:nvCxnSpPr>
        <p:spPr>
          <a:xfrm>
            <a:off x="5448300" y="463550"/>
            <a:ext cx="414300" cy="744600"/>
          </a:xfrm>
          <a:prstGeom prst="bentConnector3">
            <a:avLst>
              <a:gd fmla="val 49987" name="adj1"/>
            </a:avLst>
          </a:prstGeom>
          <a:noFill/>
          <a:ln cap="flat" cmpd="sng" w="19050">
            <a:solidFill>
              <a:srgbClr val="A59FB9"/>
            </a:solidFill>
            <a:prstDash val="solid"/>
            <a:round/>
            <a:headEnd len="med" w="med" type="none"/>
            <a:tailEnd len="med" w="med" type="triangle"/>
          </a:ln>
        </p:spPr>
      </p:cxnSp>
      <p:sp>
        <p:nvSpPr>
          <p:cNvPr id="980" name="Google Shape;980;p68"/>
          <p:cNvSpPr/>
          <p:nvPr/>
        </p:nvSpPr>
        <p:spPr>
          <a:xfrm>
            <a:off x="3713350" y="1270350"/>
            <a:ext cx="1734900" cy="3621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What data is available and is it ready to use?</a:t>
            </a:r>
            <a:endParaRPr sz="800">
              <a:solidFill>
                <a:srgbClr val="25215D"/>
              </a:solidFill>
              <a:latin typeface="Archivo"/>
              <a:ea typeface="Archivo"/>
              <a:cs typeface="Archivo"/>
              <a:sym typeface="Archivo"/>
            </a:endParaRPr>
          </a:p>
        </p:txBody>
      </p:sp>
      <p:sp>
        <p:nvSpPr>
          <p:cNvPr id="981" name="Google Shape;981;p68"/>
          <p:cNvSpPr/>
          <p:nvPr/>
        </p:nvSpPr>
        <p:spPr>
          <a:xfrm>
            <a:off x="3713250" y="1708650"/>
            <a:ext cx="1734900" cy="2250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What information is out there?</a:t>
            </a:r>
            <a:endParaRPr sz="800">
              <a:solidFill>
                <a:srgbClr val="25215D"/>
              </a:solidFill>
              <a:latin typeface="Archivo"/>
              <a:ea typeface="Archivo"/>
              <a:cs typeface="Archivo"/>
              <a:sym typeface="Archivo"/>
            </a:endParaRPr>
          </a:p>
        </p:txBody>
      </p:sp>
      <p:sp>
        <p:nvSpPr>
          <p:cNvPr id="982" name="Google Shape;982;p68"/>
          <p:cNvSpPr/>
          <p:nvPr/>
        </p:nvSpPr>
        <p:spPr>
          <a:xfrm>
            <a:off x="3713400" y="4249447"/>
            <a:ext cx="1734900" cy="2250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Where are your users located?</a:t>
            </a:r>
            <a:endParaRPr sz="800">
              <a:solidFill>
                <a:srgbClr val="25215D"/>
              </a:solidFill>
              <a:latin typeface="Archivo"/>
              <a:ea typeface="Archivo"/>
              <a:cs typeface="Archivo"/>
              <a:sym typeface="Archivo"/>
            </a:endParaRPr>
          </a:p>
        </p:txBody>
      </p:sp>
      <p:sp>
        <p:nvSpPr>
          <p:cNvPr id="983" name="Google Shape;983;p68"/>
          <p:cNvSpPr/>
          <p:nvPr/>
        </p:nvSpPr>
        <p:spPr>
          <a:xfrm>
            <a:off x="3718850" y="2009850"/>
            <a:ext cx="1734900" cy="2250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What mechanisms exist?</a:t>
            </a:r>
            <a:endParaRPr sz="800">
              <a:solidFill>
                <a:srgbClr val="25215D"/>
              </a:solidFill>
              <a:latin typeface="Archivo"/>
              <a:ea typeface="Archivo"/>
              <a:cs typeface="Archivo"/>
              <a:sym typeface="Archivo"/>
            </a:endParaRPr>
          </a:p>
        </p:txBody>
      </p:sp>
      <p:sp>
        <p:nvSpPr>
          <p:cNvPr id="984" name="Google Shape;984;p68"/>
          <p:cNvSpPr/>
          <p:nvPr/>
        </p:nvSpPr>
        <p:spPr>
          <a:xfrm>
            <a:off x="3704550" y="4550647"/>
            <a:ext cx="1734900" cy="2250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How did they find our work?</a:t>
            </a:r>
            <a:endParaRPr sz="800">
              <a:solidFill>
                <a:srgbClr val="25215D"/>
              </a:solidFill>
              <a:latin typeface="Archivo"/>
              <a:ea typeface="Archivo"/>
              <a:cs typeface="Archivo"/>
              <a:sym typeface="Archivo"/>
            </a:endParaRPr>
          </a:p>
        </p:txBody>
      </p:sp>
      <p:sp>
        <p:nvSpPr>
          <p:cNvPr id="985" name="Google Shape;985;p68"/>
          <p:cNvSpPr/>
          <p:nvPr/>
        </p:nvSpPr>
        <p:spPr>
          <a:xfrm>
            <a:off x="3704550" y="4851847"/>
            <a:ext cx="1734900" cy="2250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What are all the steps involved?</a:t>
            </a:r>
            <a:endParaRPr sz="800">
              <a:solidFill>
                <a:srgbClr val="25215D"/>
              </a:solidFill>
              <a:latin typeface="Archivo"/>
              <a:ea typeface="Archivo"/>
              <a:cs typeface="Archivo"/>
              <a:sym typeface="Archivo"/>
            </a:endParaRPr>
          </a:p>
        </p:txBody>
      </p:sp>
      <p:sp>
        <p:nvSpPr>
          <p:cNvPr id="986" name="Google Shape;986;p68"/>
          <p:cNvSpPr/>
          <p:nvPr/>
        </p:nvSpPr>
        <p:spPr>
          <a:xfrm>
            <a:off x="350025" y="1925500"/>
            <a:ext cx="1344600" cy="2250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Project objectives</a:t>
            </a:r>
            <a:endParaRPr b="1" sz="900">
              <a:solidFill>
                <a:srgbClr val="25215D"/>
              </a:solidFill>
              <a:latin typeface="Archivo"/>
              <a:ea typeface="Archivo"/>
              <a:cs typeface="Archivo"/>
              <a:sym typeface="Archivo"/>
            </a:endParaRPr>
          </a:p>
        </p:txBody>
      </p:sp>
      <p:sp>
        <p:nvSpPr>
          <p:cNvPr id="987" name="Google Shape;987;p68"/>
          <p:cNvSpPr/>
          <p:nvPr/>
        </p:nvSpPr>
        <p:spPr>
          <a:xfrm>
            <a:off x="3713350" y="3643975"/>
            <a:ext cx="1734900" cy="2250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900">
                <a:solidFill>
                  <a:srgbClr val="25215D"/>
                </a:solidFill>
                <a:latin typeface="Archivo"/>
                <a:ea typeface="Archivo"/>
                <a:cs typeface="Archivo"/>
                <a:sym typeface="Archivo"/>
              </a:rPr>
              <a:t>U</a:t>
            </a:r>
            <a:r>
              <a:rPr b="1" lang="en-GB" sz="900">
                <a:solidFill>
                  <a:srgbClr val="25215D"/>
                </a:solidFill>
                <a:latin typeface="Archivo"/>
                <a:ea typeface="Archivo"/>
                <a:cs typeface="Archivo"/>
                <a:sym typeface="Archivo"/>
              </a:rPr>
              <a:t>ser journeys</a:t>
            </a:r>
            <a:endParaRPr b="1" sz="900">
              <a:solidFill>
                <a:srgbClr val="25215D"/>
              </a:solidFill>
              <a:latin typeface="Archivo"/>
              <a:ea typeface="Archivo"/>
              <a:cs typeface="Archivo"/>
              <a:sym typeface="Archivo"/>
            </a:endParaRPr>
          </a:p>
        </p:txBody>
      </p:sp>
      <p:sp>
        <p:nvSpPr>
          <p:cNvPr id="988" name="Google Shape;988;p68"/>
          <p:cNvSpPr/>
          <p:nvPr/>
        </p:nvSpPr>
        <p:spPr>
          <a:xfrm>
            <a:off x="3713350" y="3948775"/>
            <a:ext cx="1734900" cy="2250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User stories</a:t>
            </a:r>
            <a:endParaRPr b="1" sz="900">
              <a:solidFill>
                <a:srgbClr val="25215D"/>
              </a:solidFill>
              <a:latin typeface="Archivo"/>
              <a:ea typeface="Archivo"/>
              <a:cs typeface="Archivo"/>
              <a:sym typeface="Archivo"/>
            </a:endParaRPr>
          </a:p>
        </p:txBody>
      </p:sp>
      <p:sp>
        <p:nvSpPr>
          <p:cNvPr id="989" name="Google Shape;989;p68"/>
          <p:cNvSpPr/>
          <p:nvPr/>
        </p:nvSpPr>
        <p:spPr>
          <a:xfrm>
            <a:off x="5862450" y="2457618"/>
            <a:ext cx="1452300" cy="2250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Mockups</a:t>
            </a:r>
            <a:endParaRPr b="1" sz="900">
              <a:solidFill>
                <a:srgbClr val="25215D"/>
              </a:solidFill>
              <a:latin typeface="Archivo"/>
              <a:ea typeface="Archivo"/>
              <a:cs typeface="Archivo"/>
              <a:sym typeface="Archivo"/>
            </a:endParaRPr>
          </a:p>
        </p:txBody>
      </p:sp>
      <p:sp>
        <p:nvSpPr>
          <p:cNvPr id="990" name="Google Shape;990;p68"/>
          <p:cNvSpPr/>
          <p:nvPr/>
        </p:nvSpPr>
        <p:spPr>
          <a:xfrm>
            <a:off x="5862450" y="2762418"/>
            <a:ext cx="1452300" cy="2250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Design system</a:t>
            </a:r>
            <a:endParaRPr b="1" sz="900">
              <a:solidFill>
                <a:srgbClr val="25215D"/>
              </a:solidFill>
              <a:latin typeface="Archivo"/>
              <a:ea typeface="Archivo"/>
              <a:cs typeface="Archivo"/>
              <a:sym typeface="Archivo"/>
            </a:endParaRPr>
          </a:p>
        </p:txBody>
      </p:sp>
      <p:sp>
        <p:nvSpPr>
          <p:cNvPr id="991" name="Google Shape;991;p68"/>
          <p:cNvSpPr/>
          <p:nvPr/>
        </p:nvSpPr>
        <p:spPr>
          <a:xfrm>
            <a:off x="5862450" y="3067218"/>
            <a:ext cx="1452300" cy="2250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MVP</a:t>
            </a:r>
            <a:r>
              <a:rPr b="1" lang="en-GB" sz="900">
                <a:solidFill>
                  <a:srgbClr val="25215D"/>
                </a:solidFill>
                <a:latin typeface="Archivo"/>
                <a:ea typeface="Archivo"/>
                <a:cs typeface="Archivo"/>
                <a:sym typeface="Archivo"/>
              </a:rPr>
              <a:t> </a:t>
            </a:r>
            <a:endParaRPr b="1" sz="900">
              <a:solidFill>
                <a:srgbClr val="25215D"/>
              </a:solidFill>
              <a:latin typeface="Archivo"/>
              <a:ea typeface="Archivo"/>
              <a:cs typeface="Archivo"/>
              <a:sym typeface="Archivo"/>
            </a:endParaRPr>
          </a:p>
        </p:txBody>
      </p:sp>
      <p:sp>
        <p:nvSpPr>
          <p:cNvPr id="992" name="Google Shape;992;p68"/>
          <p:cNvSpPr/>
          <p:nvPr/>
        </p:nvSpPr>
        <p:spPr>
          <a:xfrm>
            <a:off x="5862450" y="3372018"/>
            <a:ext cx="1452300" cy="2250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Iteration</a:t>
            </a:r>
            <a:endParaRPr b="1" sz="900">
              <a:solidFill>
                <a:srgbClr val="25215D"/>
              </a:solidFill>
              <a:latin typeface="Archivo"/>
              <a:ea typeface="Archivo"/>
              <a:cs typeface="Archivo"/>
              <a:sym typeface="Archivo"/>
            </a:endParaRPr>
          </a:p>
        </p:txBody>
      </p:sp>
      <p:sp>
        <p:nvSpPr>
          <p:cNvPr id="993" name="Google Shape;993;p68"/>
          <p:cNvSpPr/>
          <p:nvPr/>
        </p:nvSpPr>
        <p:spPr>
          <a:xfrm>
            <a:off x="7621325" y="2610025"/>
            <a:ext cx="1169400" cy="2343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C</a:t>
            </a:r>
            <a:r>
              <a:rPr b="1" lang="en-GB" sz="900">
                <a:solidFill>
                  <a:srgbClr val="25215D"/>
                </a:solidFill>
                <a:latin typeface="Archivo"/>
                <a:ea typeface="Archivo"/>
                <a:cs typeface="Archivo"/>
                <a:sym typeface="Archivo"/>
              </a:rPr>
              <a:t>lient feedback</a:t>
            </a:r>
            <a:endParaRPr b="1" sz="900">
              <a:solidFill>
                <a:srgbClr val="25215D"/>
              </a:solidFill>
              <a:latin typeface="Archivo"/>
              <a:ea typeface="Archivo"/>
              <a:cs typeface="Archivo"/>
              <a:sym typeface="Archivo"/>
            </a:endParaRPr>
          </a:p>
        </p:txBody>
      </p:sp>
      <p:sp>
        <p:nvSpPr>
          <p:cNvPr id="994" name="Google Shape;994;p68"/>
          <p:cNvSpPr/>
          <p:nvPr/>
        </p:nvSpPr>
        <p:spPr>
          <a:xfrm>
            <a:off x="7615050" y="2942175"/>
            <a:ext cx="1169400" cy="4365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What do you understand from what you see here?</a:t>
            </a:r>
            <a:endParaRPr sz="800">
              <a:solidFill>
                <a:srgbClr val="25215D"/>
              </a:solidFill>
              <a:latin typeface="Archivo"/>
              <a:ea typeface="Archivo"/>
              <a:cs typeface="Archivo"/>
              <a:sym typeface="Archivo"/>
            </a:endParaRPr>
          </a:p>
        </p:txBody>
      </p:sp>
      <p:sp>
        <p:nvSpPr>
          <p:cNvPr id="995" name="Google Shape;995;p68"/>
          <p:cNvSpPr/>
          <p:nvPr/>
        </p:nvSpPr>
        <p:spPr>
          <a:xfrm>
            <a:off x="7615050" y="3475575"/>
            <a:ext cx="1169400" cy="4365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What do you </a:t>
            </a:r>
            <a:r>
              <a:rPr b="1" lang="en-GB" sz="800">
                <a:solidFill>
                  <a:srgbClr val="25215D"/>
                </a:solidFill>
                <a:latin typeface="Archivo"/>
                <a:ea typeface="Archivo"/>
                <a:cs typeface="Archivo"/>
                <a:sym typeface="Archivo"/>
              </a:rPr>
              <a:t>not</a:t>
            </a:r>
            <a:r>
              <a:rPr lang="en-GB" sz="800">
                <a:solidFill>
                  <a:srgbClr val="25215D"/>
                </a:solidFill>
                <a:latin typeface="Archivo"/>
                <a:ea typeface="Archivo"/>
                <a:cs typeface="Archivo"/>
                <a:sym typeface="Archivo"/>
              </a:rPr>
              <a:t> understand from what you see here?</a:t>
            </a:r>
            <a:endParaRPr sz="800">
              <a:solidFill>
                <a:srgbClr val="25215D"/>
              </a:solidFill>
              <a:latin typeface="Archivo"/>
              <a:ea typeface="Archivo"/>
              <a:cs typeface="Archivo"/>
              <a:sym typeface="Archivo"/>
            </a:endParaRPr>
          </a:p>
        </p:txBody>
      </p:sp>
      <p:sp>
        <p:nvSpPr>
          <p:cNvPr id="996" name="Google Shape;996;p68"/>
          <p:cNvSpPr/>
          <p:nvPr/>
        </p:nvSpPr>
        <p:spPr>
          <a:xfrm>
            <a:off x="7615050" y="4008975"/>
            <a:ext cx="1169400" cy="3621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What have we misunderstood?</a:t>
            </a:r>
            <a:endParaRPr sz="800">
              <a:solidFill>
                <a:srgbClr val="25215D"/>
              </a:solidFill>
              <a:latin typeface="Archivo"/>
              <a:ea typeface="Archivo"/>
              <a:cs typeface="Archivo"/>
              <a:sym typeface="Archivo"/>
            </a:endParaRPr>
          </a:p>
        </p:txBody>
      </p:sp>
      <p:sp>
        <p:nvSpPr>
          <p:cNvPr id="997" name="Google Shape;997;p68"/>
          <p:cNvSpPr/>
          <p:nvPr/>
        </p:nvSpPr>
        <p:spPr>
          <a:xfrm>
            <a:off x="5862450" y="3686083"/>
            <a:ext cx="1452300" cy="436500"/>
          </a:xfrm>
          <a:prstGeom prst="roundRect">
            <a:avLst>
              <a:gd fmla="val 8375"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What is the smallest thing we could do to validate our idea?</a:t>
            </a:r>
            <a:endParaRPr sz="800">
              <a:solidFill>
                <a:srgbClr val="25215D"/>
              </a:solidFill>
              <a:latin typeface="Archivo"/>
              <a:ea typeface="Archivo"/>
              <a:cs typeface="Archivo"/>
              <a:sym typeface="Archivo"/>
            </a:endParaRPr>
          </a:p>
        </p:txBody>
      </p:sp>
      <p:sp>
        <p:nvSpPr>
          <p:cNvPr id="998" name="Google Shape;998;p68"/>
          <p:cNvSpPr/>
          <p:nvPr/>
        </p:nvSpPr>
        <p:spPr>
          <a:xfrm>
            <a:off x="5862450" y="4204338"/>
            <a:ext cx="1452300" cy="436500"/>
          </a:xfrm>
          <a:prstGeom prst="roundRect">
            <a:avLst>
              <a:gd fmla="val 8375"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What is the core of this feature? What can wait?</a:t>
            </a:r>
            <a:endParaRPr sz="800">
              <a:solidFill>
                <a:srgbClr val="25215D"/>
              </a:solidFill>
              <a:latin typeface="Archivo"/>
              <a:ea typeface="Archivo"/>
              <a:cs typeface="Archivo"/>
              <a:sym typeface="Archivo"/>
            </a:endParaRPr>
          </a:p>
        </p:txBody>
      </p:sp>
      <p:sp>
        <p:nvSpPr>
          <p:cNvPr id="999" name="Google Shape;999;p68"/>
          <p:cNvSpPr/>
          <p:nvPr/>
        </p:nvSpPr>
        <p:spPr>
          <a:xfrm>
            <a:off x="2013150" y="1933350"/>
            <a:ext cx="1344600" cy="2172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Stakeholders</a:t>
            </a:r>
            <a:endParaRPr b="1" sz="900">
              <a:solidFill>
                <a:srgbClr val="25215D"/>
              </a:solidFill>
              <a:latin typeface="Archivo"/>
              <a:ea typeface="Archivo"/>
              <a:cs typeface="Archivo"/>
              <a:sym typeface="Archiv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3" name="Shape 1003"/>
        <p:cNvGrpSpPr/>
        <p:nvPr/>
      </p:nvGrpSpPr>
      <p:grpSpPr>
        <a:xfrm>
          <a:off x="0" y="0"/>
          <a:ext cx="0" cy="0"/>
          <a:chOff x="0" y="0"/>
          <a:chExt cx="0" cy="0"/>
        </a:xfrm>
      </p:grpSpPr>
      <p:grpSp>
        <p:nvGrpSpPr>
          <p:cNvPr id="1004" name="Google Shape;1004;p69"/>
          <p:cNvGrpSpPr/>
          <p:nvPr/>
        </p:nvGrpSpPr>
        <p:grpSpPr>
          <a:xfrm>
            <a:off x="7621469" y="2769046"/>
            <a:ext cx="1169400" cy="528600"/>
            <a:chOff x="7494494" y="372425"/>
            <a:chExt cx="1169400" cy="528600"/>
          </a:xfrm>
        </p:grpSpPr>
        <p:sp>
          <p:nvSpPr>
            <p:cNvPr id="1005" name="Google Shape;1005;p69"/>
            <p:cNvSpPr/>
            <p:nvPr/>
          </p:nvSpPr>
          <p:spPr>
            <a:xfrm>
              <a:off x="7494494" y="372425"/>
              <a:ext cx="1169400" cy="528600"/>
            </a:xfrm>
            <a:prstGeom prst="roundRect">
              <a:avLst>
                <a:gd fmla="val 9436" name="adj"/>
              </a:avLst>
            </a:prstGeom>
            <a:solidFill>
              <a:srgbClr val="A59FB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1006" name="Google Shape;1006;p69"/>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1007" name="Google Shape;1007;p69"/>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grpSp>
        <p:nvGrpSpPr>
          <p:cNvPr id="1008" name="Google Shape;1008;p69"/>
          <p:cNvGrpSpPr/>
          <p:nvPr/>
        </p:nvGrpSpPr>
        <p:grpSpPr>
          <a:xfrm>
            <a:off x="7621444" y="2504671"/>
            <a:ext cx="1169400" cy="528600"/>
            <a:chOff x="7494494" y="372425"/>
            <a:chExt cx="1169400" cy="528600"/>
          </a:xfrm>
        </p:grpSpPr>
        <p:sp>
          <p:nvSpPr>
            <p:cNvPr id="1009" name="Google Shape;1009;p69"/>
            <p:cNvSpPr/>
            <p:nvPr/>
          </p:nvSpPr>
          <p:spPr>
            <a:xfrm>
              <a:off x="7494494" y="372425"/>
              <a:ext cx="1169400" cy="528600"/>
            </a:xfrm>
            <a:prstGeom prst="roundRect">
              <a:avLst>
                <a:gd fmla="val 9436" name="adj"/>
              </a:avLst>
            </a:prstGeom>
            <a:solidFill>
              <a:srgbClr val="7D749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1010" name="Google Shape;1010;p69"/>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1011" name="Google Shape;1011;p69"/>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grpSp>
        <p:nvGrpSpPr>
          <p:cNvPr id="1012" name="Google Shape;1012;p69"/>
          <p:cNvGrpSpPr/>
          <p:nvPr/>
        </p:nvGrpSpPr>
        <p:grpSpPr>
          <a:xfrm>
            <a:off x="5862443" y="2769046"/>
            <a:ext cx="1452300" cy="528600"/>
            <a:chOff x="5524875" y="352025"/>
            <a:chExt cx="1452300" cy="528600"/>
          </a:xfrm>
        </p:grpSpPr>
        <p:sp>
          <p:nvSpPr>
            <p:cNvPr id="1013" name="Google Shape;1013;p69"/>
            <p:cNvSpPr/>
            <p:nvPr/>
          </p:nvSpPr>
          <p:spPr>
            <a:xfrm>
              <a:off x="5524875" y="352025"/>
              <a:ext cx="1452300" cy="528600"/>
            </a:xfrm>
            <a:prstGeom prst="roundRect">
              <a:avLst>
                <a:gd fmla="val 9436" name="adj"/>
              </a:avLst>
            </a:prstGeom>
            <a:solidFill>
              <a:srgbClr val="A59FB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1014" name="Google Shape;1014;p69"/>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015" name="Google Shape;1015;p69"/>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grpSp>
        <p:nvGrpSpPr>
          <p:cNvPr id="1016" name="Google Shape;1016;p69"/>
          <p:cNvGrpSpPr/>
          <p:nvPr/>
        </p:nvGrpSpPr>
        <p:grpSpPr>
          <a:xfrm>
            <a:off x="5862443" y="2504671"/>
            <a:ext cx="1452300" cy="528600"/>
            <a:chOff x="5524875" y="352025"/>
            <a:chExt cx="1452300" cy="528600"/>
          </a:xfrm>
        </p:grpSpPr>
        <p:sp>
          <p:nvSpPr>
            <p:cNvPr id="1017" name="Google Shape;1017;p69"/>
            <p:cNvSpPr/>
            <p:nvPr/>
          </p:nvSpPr>
          <p:spPr>
            <a:xfrm>
              <a:off x="5524875" y="352025"/>
              <a:ext cx="1452300" cy="528600"/>
            </a:xfrm>
            <a:prstGeom prst="roundRect">
              <a:avLst>
                <a:gd fmla="val 9436" name="adj"/>
              </a:avLst>
            </a:prstGeom>
            <a:solidFill>
              <a:srgbClr val="7D749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1018" name="Google Shape;1018;p69"/>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019" name="Google Shape;1019;p69"/>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pic>
        <p:nvPicPr>
          <p:cNvPr id="1020" name="Google Shape;1020;p69"/>
          <p:cNvPicPr preferRelativeResize="0"/>
          <p:nvPr/>
        </p:nvPicPr>
        <p:blipFill>
          <a:blip r:embed="rId5">
            <a:alphaModFix/>
          </a:blip>
          <a:stretch>
            <a:fillRect/>
          </a:stretch>
        </p:blipFill>
        <p:spPr>
          <a:xfrm>
            <a:off x="-914408" y="4002950"/>
            <a:ext cx="2533008" cy="2354899"/>
          </a:xfrm>
          <a:prstGeom prst="rect">
            <a:avLst/>
          </a:prstGeom>
          <a:noFill/>
          <a:ln>
            <a:noFill/>
          </a:ln>
        </p:spPr>
      </p:pic>
      <p:pic>
        <p:nvPicPr>
          <p:cNvPr id="1021" name="Google Shape;1021;p69"/>
          <p:cNvPicPr preferRelativeResize="0"/>
          <p:nvPr/>
        </p:nvPicPr>
        <p:blipFill>
          <a:blip r:embed="rId6">
            <a:alphaModFix/>
          </a:blip>
          <a:stretch>
            <a:fillRect/>
          </a:stretch>
        </p:blipFill>
        <p:spPr>
          <a:xfrm>
            <a:off x="536088" y="-1188738"/>
            <a:ext cx="1541020" cy="2069239"/>
          </a:xfrm>
          <a:prstGeom prst="rect">
            <a:avLst/>
          </a:prstGeom>
          <a:noFill/>
          <a:ln>
            <a:noFill/>
          </a:ln>
        </p:spPr>
      </p:pic>
      <p:pic>
        <p:nvPicPr>
          <p:cNvPr id="1022" name="Google Shape;1022;p69"/>
          <p:cNvPicPr preferRelativeResize="0"/>
          <p:nvPr/>
        </p:nvPicPr>
        <p:blipFill>
          <a:blip r:embed="rId7">
            <a:alphaModFix/>
          </a:blip>
          <a:stretch>
            <a:fillRect/>
          </a:stretch>
        </p:blipFill>
        <p:spPr>
          <a:xfrm>
            <a:off x="7578689" y="4224300"/>
            <a:ext cx="2085162" cy="2069238"/>
          </a:xfrm>
          <a:prstGeom prst="rect">
            <a:avLst/>
          </a:prstGeom>
          <a:noFill/>
          <a:ln>
            <a:noFill/>
          </a:ln>
        </p:spPr>
      </p:pic>
      <p:pic>
        <p:nvPicPr>
          <p:cNvPr id="1023" name="Google Shape;1023;p69"/>
          <p:cNvPicPr preferRelativeResize="0"/>
          <p:nvPr/>
        </p:nvPicPr>
        <p:blipFill>
          <a:blip r:embed="rId8">
            <a:alphaModFix/>
          </a:blip>
          <a:stretch>
            <a:fillRect/>
          </a:stretch>
        </p:blipFill>
        <p:spPr>
          <a:xfrm rot="1246493">
            <a:off x="8412969" y="-1986608"/>
            <a:ext cx="3125511" cy="3782067"/>
          </a:xfrm>
          <a:prstGeom prst="rect">
            <a:avLst/>
          </a:prstGeom>
          <a:noFill/>
          <a:ln>
            <a:noFill/>
          </a:ln>
        </p:spPr>
      </p:pic>
      <p:grpSp>
        <p:nvGrpSpPr>
          <p:cNvPr id="1024" name="Google Shape;1024;p69"/>
          <p:cNvGrpSpPr/>
          <p:nvPr/>
        </p:nvGrpSpPr>
        <p:grpSpPr>
          <a:xfrm>
            <a:off x="353125" y="2240375"/>
            <a:ext cx="1344600" cy="528600"/>
            <a:chOff x="430275" y="352025"/>
            <a:chExt cx="1344600" cy="528600"/>
          </a:xfrm>
        </p:grpSpPr>
        <p:sp>
          <p:nvSpPr>
            <p:cNvPr id="1025" name="Google Shape;1025;p69"/>
            <p:cNvSpPr/>
            <p:nvPr/>
          </p:nvSpPr>
          <p:spPr>
            <a:xfrm>
              <a:off x="430275" y="352025"/>
              <a:ext cx="13446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Intended</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outcome</a:t>
              </a:r>
              <a:endParaRPr>
                <a:solidFill>
                  <a:srgbClr val="FFFFFF"/>
                </a:solidFill>
                <a:latin typeface="Poppins"/>
                <a:ea typeface="Poppins"/>
                <a:cs typeface="Poppins"/>
                <a:sym typeface="Poppins"/>
              </a:endParaRPr>
            </a:p>
          </p:txBody>
        </p:sp>
        <p:pic>
          <p:nvPicPr>
            <p:cNvPr id="1026" name="Google Shape;1026;p69"/>
            <p:cNvPicPr preferRelativeResize="0"/>
            <p:nvPr/>
          </p:nvPicPr>
          <p:blipFill>
            <a:blip r:embed="rId9">
              <a:alphaModFix amt="50000"/>
            </a:blip>
            <a:stretch>
              <a:fillRect/>
            </a:stretch>
          </p:blipFill>
          <p:spPr>
            <a:xfrm>
              <a:off x="1366150" y="468525"/>
              <a:ext cx="286326" cy="295575"/>
            </a:xfrm>
            <a:prstGeom prst="rect">
              <a:avLst/>
            </a:prstGeom>
            <a:noFill/>
            <a:ln>
              <a:noFill/>
            </a:ln>
          </p:spPr>
        </p:pic>
        <p:cxnSp>
          <p:nvCxnSpPr>
            <p:cNvPr id="1027" name="Google Shape;1027;p69"/>
            <p:cNvCxnSpPr/>
            <p:nvPr/>
          </p:nvCxnSpPr>
          <p:spPr>
            <a:xfrm>
              <a:off x="1251625" y="468525"/>
              <a:ext cx="0" cy="284400"/>
            </a:xfrm>
            <a:prstGeom prst="straightConnector1">
              <a:avLst/>
            </a:prstGeom>
            <a:noFill/>
            <a:ln cap="flat" cmpd="sng" w="9525">
              <a:solidFill>
                <a:srgbClr val="A59FB9"/>
              </a:solidFill>
              <a:prstDash val="solid"/>
              <a:round/>
              <a:headEnd len="med" w="med" type="none"/>
              <a:tailEnd len="med" w="med" type="none"/>
            </a:ln>
          </p:spPr>
        </p:cxnSp>
      </p:grpSp>
      <p:grpSp>
        <p:nvGrpSpPr>
          <p:cNvPr id="1028" name="Google Shape;1028;p69"/>
          <p:cNvGrpSpPr/>
          <p:nvPr/>
        </p:nvGrpSpPr>
        <p:grpSpPr>
          <a:xfrm>
            <a:off x="2016843" y="2240375"/>
            <a:ext cx="1344600" cy="528600"/>
            <a:chOff x="1919050" y="352025"/>
            <a:chExt cx="1344600" cy="528600"/>
          </a:xfrm>
        </p:grpSpPr>
        <p:sp>
          <p:nvSpPr>
            <p:cNvPr id="1029" name="Google Shape;1029;p69"/>
            <p:cNvSpPr/>
            <p:nvPr/>
          </p:nvSpPr>
          <p:spPr>
            <a:xfrm>
              <a:off x="1919050" y="352025"/>
              <a:ext cx="13446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Who is</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involved?</a:t>
              </a:r>
              <a:endParaRPr>
                <a:solidFill>
                  <a:srgbClr val="FFFFFF"/>
                </a:solidFill>
                <a:latin typeface="Poppins"/>
                <a:ea typeface="Poppins"/>
                <a:cs typeface="Poppins"/>
                <a:sym typeface="Poppins"/>
              </a:endParaRPr>
            </a:p>
          </p:txBody>
        </p:sp>
        <p:cxnSp>
          <p:nvCxnSpPr>
            <p:cNvPr id="1030" name="Google Shape;1030;p69"/>
            <p:cNvCxnSpPr/>
            <p:nvPr/>
          </p:nvCxnSpPr>
          <p:spPr>
            <a:xfrm>
              <a:off x="276485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031" name="Google Shape;1031;p69"/>
            <p:cNvPicPr preferRelativeResize="0"/>
            <p:nvPr/>
          </p:nvPicPr>
          <p:blipFill>
            <a:blip r:embed="rId10">
              <a:alphaModFix amt="50000"/>
            </a:blip>
            <a:stretch>
              <a:fillRect/>
            </a:stretch>
          </p:blipFill>
          <p:spPr>
            <a:xfrm>
              <a:off x="2860193" y="492813"/>
              <a:ext cx="283600" cy="226875"/>
            </a:xfrm>
            <a:prstGeom prst="rect">
              <a:avLst/>
            </a:prstGeom>
            <a:noFill/>
            <a:ln>
              <a:noFill/>
            </a:ln>
          </p:spPr>
        </p:pic>
      </p:grpSp>
      <p:grpSp>
        <p:nvGrpSpPr>
          <p:cNvPr id="1032" name="Google Shape;1032;p69"/>
          <p:cNvGrpSpPr/>
          <p:nvPr/>
        </p:nvGrpSpPr>
        <p:grpSpPr>
          <a:xfrm>
            <a:off x="3713400" y="1594350"/>
            <a:ext cx="1734900" cy="636000"/>
            <a:chOff x="3713412" y="1070763"/>
            <a:chExt cx="1734900" cy="636000"/>
          </a:xfrm>
        </p:grpSpPr>
        <p:sp>
          <p:nvSpPr>
            <p:cNvPr id="1033" name="Google Shape;1033;p69"/>
            <p:cNvSpPr/>
            <p:nvPr/>
          </p:nvSpPr>
          <p:spPr>
            <a:xfrm>
              <a:off x="3713412" y="1070763"/>
              <a:ext cx="1734900" cy="6360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What’s the state</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of the world?</a:t>
              </a:r>
              <a:endParaRPr>
                <a:solidFill>
                  <a:srgbClr val="FFFFFF"/>
                </a:solidFill>
                <a:latin typeface="Poppins"/>
                <a:ea typeface="Poppins"/>
                <a:cs typeface="Poppins"/>
                <a:sym typeface="Poppins"/>
              </a:endParaRPr>
            </a:p>
          </p:txBody>
        </p:sp>
        <p:cxnSp>
          <p:nvCxnSpPr>
            <p:cNvPr id="1034" name="Google Shape;1034;p69"/>
            <p:cNvCxnSpPr/>
            <p:nvPr/>
          </p:nvCxnSpPr>
          <p:spPr>
            <a:xfrm>
              <a:off x="4967337" y="1176213"/>
              <a:ext cx="0" cy="425100"/>
            </a:xfrm>
            <a:prstGeom prst="straightConnector1">
              <a:avLst/>
            </a:prstGeom>
            <a:noFill/>
            <a:ln cap="flat" cmpd="sng" w="9525">
              <a:solidFill>
                <a:srgbClr val="A59FB9"/>
              </a:solidFill>
              <a:prstDash val="solid"/>
              <a:round/>
              <a:headEnd len="med" w="med" type="none"/>
              <a:tailEnd len="med" w="med" type="none"/>
            </a:ln>
          </p:spPr>
        </p:cxnSp>
        <p:pic>
          <p:nvPicPr>
            <p:cNvPr id="1035" name="Google Shape;1035;p69"/>
            <p:cNvPicPr preferRelativeResize="0"/>
            <p:nvPr/>
          </p:nvPicPr>
          <p:blipFill>
            <a:blip r:embed="rId11">
              <a:alphaModFix amt="50000"/>
            </a:blip>
            <a:stretch>
              <a:fillRect/>
            </a:stretch>
          </p:blipFill>
          <p:spPr>
            <a:xfrm>
              <a:off x="5065725" y="1242063"/>
              <a:ext cx="284201" cy="293376"/>
            </a:xfrm>
            <a:prstGeom prst="rect">
              <a:avLst/>
            </a:prstGeom>
            <a:noFill/>
            <a:ln>
              <a:noFill/>
            </a:ln>
          </p:spPr>
        </p:pic>
      </p:grpSp>
      <p:cxnSp>
        <p:nvCxnSpPr>
          <p:cNvPr id="1036" name="Google Shape;1036;p69"/>
          <p:cNvCxnSpPr>
            <a:stCxn id="1025" idx="3"/>
            <a:endCxn id="1029" idx="1"/>
          </p:cNvCxnSpPr>
          <p:nvPr/>
        </p:nvCxnSpPr>
        <p:spPr>
          <a:xfrm>
            <a:off x="1697725" y="2504675"/>
            <a:ext cx="319200" cy="0"/>
          </a:xfrm>
          <a:prstGeom prst="straightConnector1">
            <a:avLst/>
          </a:prstGeom>
          <a:noFill/>
          <a:ln cap="flat" cmpd="sng" w="19050">
            <a:solidFill>
              <a:srgbClr val="A59FB9"/>
            </a:solidFill>
            <a:prstDash val="solid"/>
            <a:round/>
            <a:headEnd len="med" w="med" type="none"/>
            <a:tailEnd len="med" w="med" type="triangle"/>
          </a:ln>
        </p:spPr>
      </p:cxnSp>
      <p:cxnSp>
        <p:nvCxnSpPr>
          <p:cNvPr id="1037" name="Google Shape;1037;p69"/>
          <p:cNvCxnSpPr>
            <a:stCxn id="1038" idx="3"/>
            <a:endCxn id="1039" idx="1"/>
          </p:cNvCxnSpPr>
          <p:nvPr/>
        </p:nvCxnSpPr>
        <p:spPr>
          <a:xfrm>
            <a:off x="7314793" y="2504675"/>
            <a:ext cx="306600" cy="0"/>
          </a:xfrm>
          <a:prstGeom prst="straightConnector1">
            <a:avLst/>
          </a:prstGeom>
          <a:noFill/>
          <a:ln cap="flat" cmpd="sng" w="19050">
            <a:solidFill>
              <a:srgbClr val="A59FB9"/>
            </a:solidFill>
            <a:prstDash val="solid"/>
            <a:round/>
            <a:headEnd len="med" w="med" type="none"/>
            <a:tailEnd len="med" w="med" type="triangle"/>
          </a:ln>
        </p:spPr>
      </p:cxnSp>
      <p:grpSp>
        <p:nvGrpSpPr>
          <p:cNvPr id="1040" name="Google Shape;1040;p69"/>
          <p:cNvGrpSpPr/>
          <p:nvPr/>
        </p:nvGrpSpPr>
        <p:grpSpPr>
          <a:xfrm>
            <a:off x="5862493" y="2240375"/>
            <a:ext cx="1452300" cy="528600"/>
            <a:chOff x="5524875" y="352025"/>
            <a:chExt cx="1452300" cy="528600"/>
          </a:xfrm>
        </p:grpSpPr>
        <p:sp>
          <p:nvSpPr>
            <p:cNvPr id="1038" name="Google Shape;1038;p69"/>
            <p:cNvSpPr/>
            <p:nvPr/>
          </p:nvSpPr>
          <p:spPr>
            <a:xfrm>
              <a:off x="5524875" y="352025"/>
              <a:ext cx="14523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1041" name="Google Shape;1041;p69"/>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042" name="Google Shape;1042;p69"/>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grpSp>
        <p:nvGrpSpPr>
          <p:cNvPr id="1043" name="Google Shape;1043;p69"/>
          <p:cNvGrpSpPr/>
          <p:nvPr/>
        </p:nvGrpSpPr>
        <p:grpSpPr>
          <a:xfrm>
            <a:off x="3713400" y="2874425"/>
            <a:ext cx="1734900" cy="636000"/>
            <a:chOff x="3713400" y="3174075"/>
            <a:chExt cx="1734900" cy="636000"/>
          </a:xfrm>
        </p:grpSpPr>
        <p:sp>
          <p:nvSpPr>
            <p:cNvPr id="1044" name="Google Shape;1044;p69"/>
            <p:cNvSpPr/>
            <p:nvPr/>
          </p:nvSpPr>
          <p:spPr>
            <a:xfrm>
              <a:off x="3713400" y="3174075"/>
              <a:ext cx="1734900" cy="6360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How could</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users succeed?</a:t>
              </a:r>
              <a:endParaRPr>
                <a:solidFill>
                  <a:srgbClr val="FFFFFF"/>
                </a:solidFill>
                <a:latin typeface="Poppins"/>
                <a:ea typeface="Poppins"/>
                <a:cs typeface="Poppins"/>
                <a:sym typeface="Poppins"/>
              </a:endParaRPr>
            </a:p>
          </p:txBody>
        </p:sp>
        <p:cxnSp>
          <p:nvCxnSpPr>
            <p:cNvPr id="1045" name="Google Shape;1045;p69"/>
            <p:cNvCxnSpPr/>
            <p:nvPr/>
          </p:nvCxnSpPr>
          <p:spPr>
            <a:xfrm>
              <a:off x="4935687" y="3279538"/>
              <a:ext cx="0" cy="425100"/>
            </a:xfrm>
            <a:prstGeom prst="straightConnector1">
              <a:avLst/>
            </a:prstGeom>
            <a:noFill/>
            <a:ln cap="flat" cmpd="sng" w="9525">
              <a:solidFill>
                <a:srgbClr val="A59FB9"/>
              </a:solidFill>
              <a:prstDash val="solid"/>
              <a:round/>
              <a:headEnd len="med" w="med" type="none"/>
              <a:tailEnd len="med" w="med" type="none"/>
            </a:ln>
          </p:spPr>
        </p:cxnSp>
        <p:pic>
          <p:nvPicPr>
            <p:cNvPr id="1046" name="Google Shape;1046;p69"/>
            <p:cNvPicPr preferRelativeResize="0"/>
            <p:nvPr/>
          </p:nvPicPr>
          <p:blipFill>
            <a:blip r:embed="rId12">
              <a:alphaModFix amt="50000"/>
            </a:blip>
            <a:stretch>
              <a:fillRect/>
            </a:stretch>
          </p:blipFill>
          <p:spPr>
            <a:xfrm>
              <a:off x="5015549" y="3359475"/>
              <a:ext cx="298374" cy="265201"/>
            </a:xfrm>
            <a:prstGeom prst="rect">
              <a:avLst/>
            </a:prstGeom>
            <a:noFill/>
            <a:ln>
              <a:noFill/>
            </a:ln>
          </p:spPr>
        </p:pic>
      </p:grpSp>
      <p:cxnSp>
        <p:nvCxnSpPr>
          <p:cNvPr id="1047" name="Google Shape;1047;p69"/>
          <p:cNvCxnSpPr>
            <a:stCxn id="1029" idx="3"/>
            <a:endCxn id="1044" idx="1"/>
          </p:cNvCxnSpPr>
          <p:nvPr/>
        </p:nvCxnSpPr>
        <p:spPr>
          <a:xfrm>
            <a:off x="3361443" y="2504675"/>
            <a:ext cx="351900" cy="687900"/>
          </a:xfrm>
          <a:prstGeom prst="bentConnector3">
            <a:avLst>
              <a:gd fmla="val 50008" name="adj1"/>
            </a:avLst>
          </a:prstGeom>
          <a:noFill/>
          <a:ln cap="flat" cmpd="sng" w="19050">
            <a:solidFill>
              <a:srgbClr val="A59FB9"/>
            </a:solidFill>
            <a:prstDash val="solid"/>
            <a:round/>
            <a:headEnd len="med" w="med" type="none"/>
            <a:tailEnd len="med" w="med" type="triangle"/>
          </a:ln>
        </p:spPr>
      </p:cxnSp>
      <p:cxnSp>
        <p:nvCxnSpPr>
          <p:cNvPr id="1048" name="Google Shape;1048;p69"/>
          <p:cNvCxnSpPr>
            <a:stCxn id="1044" idx="3"/>
            <a:endCxn id="1038" idx="1"/>
          </p:cNvCxnSpPr>
          <p:nvPr/>
        </p:nvCxnSpPr>
        <p:spPr>
          <a:xfrm flipH="1" rot="10800000">
            <a:off x="5448300" y="2504825"/>
            <a:ext cx="414300" cy="687600"/>
          </a:xfrm>
          <a:prstGeom prst="bentConnector3">
            <a:avLst>
              <a:gd fmla="val 49987" name="adj1"/>
            </a:avLst>
          </a:prstGeom>
          <a:noFill/>
          <a:ln cap="flat" cmpd="sng" w="19050">
            <a:solidFill>
              <a:srgbClr val="A59FB9"/>
            </a:solidFill>
            <a:prstDash val="solid"/>
            <a:round/>
            <a:headEnd len="med" w="med" type="none"/>
            <a:tailEnd len="med" w="med" type="triangle"/>
          </a:ln>
        </p:spPr>
      </p:cxnSp>
      <p:cxnSp>
        <p:nvCxnSpPr>
          <p:cNvPr id="1049" name="Google Shape;1049;p69"/>
          <p:cNvCxnSpPr>
            <a:stCxn id="1050" idx="0"/>
            <a:endCxn id="1038" idx="0"/>
          </p:cNvCxnSpPr>
          <p:nvPr/>
        </p:nvCxnSpPr>
        <p:spPr>
          <a:xfrm rot="5400000">
            <a:off x="7397069" y="1431875"/>
            <a:ext cx="600" cy="1617600"/>
          </a:xfrm>
          <a:prstGeom prst="curvedConnector3">
            <a:avLst>
              <a:gd fmla="val -107745833" name="adj1"/>
            </a:avLst>
          </a:prstGeom>
          <a:noFill/>
          <a:ln cap="flat" cmpd="sng" w="19050">
            <a:solidFill>
              <a:srgbClr val="A59FB9"/>
            </a:solidFill>
            <a:prstDash val="solid"/>
            <a:round/>
            <a:headEnd len="med" w="med" type="none"/>
            <a:tailEnd len="med" w="med" type="triangle"/>
          </a:ln>
        </p:spPr>
      </p:cxnSp>
      <p:cxnSp>
        <p:nvCxnSpPr>
          <p:cNvPr id="1051" name="Google Shape;1051;p69"/>
          <p:cNvCxnSpPr>
            <a:stCxn id="1029" idx="3"/>
            <a:endCxn id="1033" idx="1"/>
          </p:cNvCxnSpPr>
          <p:nvPr/>
        </p:nvCxnSpPr>
        <p:spPr>
          <a:xfrm flipH="1" rot="10800000">
            <a:off x="3361443" y="1912475"/>
            <a:ext cx="351900" cy="592200"/>
          </a:xfrm>
          <a:prstGeom prst="bentConnector3">
            <a:avLst>
              <a:gd fmla="val 50008" name="adj1"/>
            </a:avLst>
          </a:prstGeom>
          <a:noFill/>
          <a:ln cap="flat" cmpd="sng" w="19050">
            <a:solidFill>
              <a:srgbClr val="A59FB9"/>
            </a:solidFill>
            <a:prstDash val="solid"/>
            <a:round/>
            <a:headEnd len="med" w="med" type="none"/>
            <a:tailEnd len="med" w="med" type="triangle"/>
          </a:ln>
        </p:spPr>
      </p:cxnSp>
      <p:cxnSp>
        <p:nvCxnSpPr>
          <p:cNvPr id="1052" name="Google Shape;1052;p69"/>
          <p:cNvCxnSpPr>
            <a:stCxn id="1033" idx="3"/>
            <a:endCxn id="1038" idx="1"/>
          </p:cNvCxnSpPr>
          <p:nvPr/>
        </p:nvCxnSpPr>
        <p:spPr>
          <a:xfrm>
            <a:off x="5448300" y="1912350"/>
            <a:ext cx="414300" cy="592200"/>
          </a:xfrm>
          <a:prstGeom prst="bentConnector3">
            <a:avLst>
              <a:gd fmla="val 49987" name="adj1"/>
            </a:avLst>
          </a:prstGeom>
          <a:noFill/>
          <a:ln cap="flat" cmpd="sng" w="19050">
            <a:solidFill>
              <a:srgbClr val="A59FB9"/>
            </a:solidFill>
            <a:prstDash val="solid"/>
            <a:round/>
            <a:headEnd len="med" w="med" type="none"/>
            <a:tailEnd len="med" w="med" type="triangle"/>
          </a:ln>
        </p:spPr>
      </p:cxnSp>
      <p:grpSp>
        <p:nvGrpSpPr>
          <p:cNvPr id="1053" name="Google Shape;1053;p69"/>
          <p:cNvGrpSpPr/>
          <p:nvPr/>
        </p:nvGrpSpPr>
        <p:grpSpPr>
          <a:xfrm>
            <a:off x="7621469" y="2240375"/>
            <a:ext cx="1169400" cy="528600"/>
            <a:chOff x="7494494" y="372425"/>
            <a:chExt cx="1169400" cy="528600"/>
          </a:xfrm>
        </p:grpSpPr>
        <p:sp>
          <p:nvSpPr>
            <p:cNvPr id="1050" name="Google Shape;1050;p69"/>
            <p:cNvSpPr/>
            <p:nvPr/>
          </p:nvSpPr>
          <p:spPr>
            <a:xfrm>
              <a:off x="7494494" y="372425"/>
              <a:ext cx="11694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1054" name="Google Shape;1054;p69"/>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1055" name="Google Shape;1055;p69"/>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sp>
        <p:nvSpPr>
          <p:cNvPr id="1056" name="Google Shape;1056;p69"/>
          <p:cNvSpPr/>
          <p:nvPr/>
        </p:nvSpPr>
        <p:spPr>
          <a:xfrm>
            <a:off x="353125" y="624500"/>
            <a:ext cx="1344600" cy="528600"/>
          </a:xfrm>
          <a:prstGeom prst="roundRect">
            <a:avLst>
              <a:gd fmla="val 9436" name="adj"/>
            </a:avLst>
          </a:prstGeom>
          <a:solidFill>
            <a:srgbClr val="FFFFFF"/>
          </a:solidFill>
          <a:ln cap="flat" cmpd="sng" w="9525">
            <a:solidFill>
              <a:srgbClr val="25215D"/>
            </a:solidFill>
            <a:prstDash val="solid"/>
            <a:round/>
            <a:headEnd len="sm" w="sm" type="none"/>
            <a:tailEnd len="sm" w="sm" type="none"/>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25215D"/>
                </a:solidFill>
                <a:latin typeface="Poppins"/>
                <a:ea typeface="Poppins"/>
                <a:cs typeface="Poppins"/>
                <a:sym typeface="Poppins"/>
              </a:rPr>
              <a:t>Vision</a:t>
            </a:r>
            <a:endParaRPr>
              <a:solidFill>
                <a:srgbClr val="25215D"/>
              </a:solidFill>
              <a:latin typeface="Poppins"/>
              <a:ea typeface="Poppins"/>
              <a:cs typeface="Poppins"/>
              <a:sym typeface="Poppins"/>
            </a:endParaRPr>
          </a:p>
        </p:txBody>
      </p:sp>
      <p:sp>
        <p:nvSpPr>
          <p:cNvPr id="1057" name="Google Shape;1057;p69"/>
          <p:cNvSpPr/>
          <p:nvPr/>
        </p:nvSpPr>
        <p:spPr>
          <a:xfrm>
            <a:off x="3350325" y="624500"/>
            <a:ext cx="1344600" cy="528600"/>
          </a:xfrm>
          <a:prstGeom prst="roundRect">
            <a:avLst>
              <a:gd fmla="val 9436" name="adj"/>
            </a:avLst>
          </a:prstGeom>
          <a:solidFill>
            <a:srgbClr val="FFFFFF"/>
          </a:solidFill>
          <a:ln cap="flat" cmpd="sng" w="9525">
            <a:solidFill>
              <a:srgbClr val="25215D"/>
            </a:solidFill>
            <a:prstDash val="solid"/>
            <a:round/>
            <a:headEnd len="sm" w="sm" type="none"/>
            <a:tailEnd len="sm" w="sm" type="none"/>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25215D"/>
                </a:solidFill>
                <a:latin typeface="Poppins"/>
                <a:ea typeface="Poppins"/>
                <a:cs typeface="Poppins"/>
                <a:sym typeface="Poppins"/>
              </a:rPr>
              <a:t>Objectives</a:t>
            </a:r>
            <a:endParaRPr>
              <a:solidFill>
                <a:srgbClr val="25215D"/>
              </a:solidFill>
              <a:latin typeface="Poppins"/>
              <a:ea typeface="Poppins"/>
              <a:cs typeface="Poppins"/>
              <a:sym typeface="Poppins"/>
            </a:endParaRPr>
          </a:p>
        </p:txBody>
      </p:sp>
      <p:sp>
        <p:nvSpPr>
          <p:cNvPr id="1058" name="Google Shape;1058;p69"/>
          <p:cNvSpPr/>
          <p:nvPr/>
        </p:nvSpPr>
        <p:spPr>
          <a:xfrm>
            <a:off x="6753925" y="624500"/>
            <a:ext cx="1344600" cy="528600"/>
          </a:xfrm>
          <a:prstGeom prst="roundRect">
            <a:avLst>
              <a:gd fmla="val 9436" name="adj"/>
            </a:avLst>
          </a:prstGeom>
          <a:solidFill>
            <a:srgbClr val="FFFFFF"/>
          </a:solidFill>
          <a:ln cap="flat" cmpd="sng" w="9525">
            <a:solidFill>
              <a:srgbClr val="25215D"/>
            </a:solidFill>
            <a:prstDash val="solid"/>
            <a:round/>
            <a:headEnd len="sm" w="sm" type="none"/>
            <a:tailEnd len="sm" w="sm" type="none"/>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25215D"/>
                </a:solidFill>
                <a:latin typeface="Poppins"/>
                <a:ea typeface="Poppins"/>
                <a:cs typeface="Poppins"/>
                <a:sym typeface="Poppins"/>
              </a:rPr>
              <a:t>Activities</a:t>
            </a:r>
            <a:endParaRPr>
              <a:solidFill>
                <a:srgbClr val="25215D"/>
              </a:solidFill>
              <a:latin typeface="Poppins"/>
              <a:ea typeface="Poppins"/>
              <a:cs typeface="Poppins"/>
              <a:sym typeface="Poppins"/>
            </a:endParaRPr>
          </a:p>
        </p:txBody>
      </p:sp>
      <p:sp>
        <p:nvSpPr>
          <p:cNvPr id="1059" name="Google Shape;1059;p69"/>
          <p:cNvSpPr/>
          <p:nvPr/>
        </p:nvSpPr>
        <p:spPr>
          <a:xfrm>
            <a:off x="4848925" y="624500"/>
            <a:ext cx="1344600" cy="528600"/>
          </a:xfrm>
          <a:prstGeom prst="roundRect">
            <a:avLst>
              <a:gd fmla="val 9436" name="adj"/>
            </a:avLst>
          </a:prstGeom>
          <a:solidFill>
            <a:srgbClr val="FFFFFF"/>
          </a:solidFill>
          <a:ln cap="flat" cmpd="sng" w="9525">
            <a:solidFill>
              <a:srgbClr val="25215D"/>
            </a:solidFill>
            <a:prstDash val="solid"/>
            <a:round/>
            <a:headEnd len="sm" w="sm" type="none"/>
            <a:tailEnd len="sm" w="sm" type="none"/>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25215D"/>
                </a:solidFill>
                <a:latin typeface="Poppins"/>
                <a:ea typeface="Poppins"/>
                <a:cs typeface="Poppins"/>
                <a:sym typeface="Poppins"/>
              </a:rPr>
              <a:t>Outcomes</a:t>
            </a:r>
            <a:endParaRPr>
              <a:solidFill>
                <a:srgbClr val="25215D"/>
              </a:solidFill>
              <a:latin typeface="Poppins"/>
              <a:ea typeface="Poppins"/>
              <a:cs typeface="Poppins"/>
              <a:sym typeface="Poppins"/>
            </a:endParaRPr>
          </a:p>
        </p:txBody>
      </p:sp>
      <p:sp>
        <p:nvSpPr>
          <p:cNvPr id="1060" name="Google Shape;1060;p69"/>
          <p:cNvSpPr/>
          <p:nvPr/>
        </p:nvSpPr>
        <p:spPr>
          <a:xfrm>
            <a:off x="1851725" y="624500"/>
            <a:ext cx="1344600" cy="528600"/>
          </a:xfrm>
          <a:prstGeom prst="roundRect">
            <a:avLst>
              <a:gd fmla="val 9436" name="adj"/>
            </a:avLst>
          </a:prstGeom>
          <a:solidFill>
            <a:srgbClr val="FFFFFF"/>
          </a:solidFill>
          <a:ln cap="flat" cmpd="sng" w="9525">
            <a:solidFill>
              <a:srgbClr val="25215D"/>
            </a:solidFill>
            <a:prstDash val="solid"/>
            <a:round/>
            <a:headEnd len="sm" w="sm" type="none"/>
            <a:tailEnd len="sm" w="sm" type="none"/>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25215D"/>
                </a:solidFill>
                <a:latin typeface="Poppins"/>
                <a:ea typeface="Poppins"/>
                <a:cs typeface="Poppins"/>
                <a:sym typeface="Poppins"/>
              </a:rPr>
              <a:t>Mission</a:t>
            </a:r>
            <a:endParaRPr sz="1000">
              <a:solidFill>
                <a:srgbClr val="25215D"/>
              </a:solidFill>
              <a:latin typeface="Poppins"/>
              <a:ea typeface="Poppins"/>
              <a:cs typeface="Poppins"/>
              <a:sym typeface="Poppins"/>
            </a:endParaRPr>
          </a:p>
        </p:txBody>
      </p:sp>
      <p:cxnSp>
        <p:nvCxnSpPr>
          <p:cNvPr id="1061" name="Google Shape;1061;p69"/>
          <p:cNvCxnSpPr>
            <a:stCxn id="1056" idx="3"/>
            <a:endCxn id="1060" idx="1"/>
          </p:cNvCxnSpPr>
          <p:nvPr/>
        </p:nvCxnSpPr>
        <p:spPr>
          <a:xfrm>
            <a:off x="1697725" y="888800"/>
            <a:ext cx="153900" cy="0"/>
          </a:xfrm>
          <a:prstGeom prst="straightConnector1">
            <a:avLst/>
          </a:prstGeom>
          <a:noFill/>
          <a:ln cap="flat" cmpd="sng" w="9525">
            <a:solidFill>
              <a:schemeClr val="dk2"/>
            </a:solidFill>
            <a:prstDash val="solid"/>
            <a:round/>
            <a:headEnd len="med" w="med" type="none"/>
            <a:tailEnd len="med" w="med" type="none"/>
          </a:ln>
        </p:spPr>
      </p:cxnSp>
      <p:cxnSp>
        <p:nvCxnSpPr>
          <p:cNvPr id="1062" name="Google Shape;1062;p69"/>
          <p:cNvCxnSpPr>
            <a:stCxn id="1060" idx="3"/>
            <a:endCxn id="1057" idx="1"/>
          </p:cNvCxnSpPr>
          <p:nvPr/>
        </p:nvCxnSpPr>
        <p:spPr>
          <a:xfrm>
            <a:off x="3196325" y="888800"/>
            <a:ext cx="153900" cy="0"/>
          </a:xfrm>
          <a:prstGeom prst="straightConnector1">
            <a:avLst/>
          </a:prstGeom>
          <a:noFill/>
          <a:ln cap="flat" cmpd="sng" w="9525">
            <a:solidFill>
              <a:schemeClr val="dk2"/>
            </a:solidFill>
            <a:prstDash val="solid"/>
            <a:round/>
            <a:headEnd len="med" w="med" type="none"/>
            <a:tailEnd len="med" w="med" type="none"/>
          </a:ln>
        </p:spPr>
      </p:cxnSp>
      <p:cxnSp>
        <p:nvCxnSpPr>
          <p:cNvPr id="1063" name="Google Shape;1063;p69"/>
          <p:cNvCxnSpPr>
            <a:stCxn id="1057" idx="3"/>
            <a:endCxn id="1059" idx="1"/>
          </p:cNvCxnSpPr>
          <p:nvPr/>
        </p:nvCxnSpPr>
        <p:spPr>
          <a:xfrm>
            <a:off x="4694925" y="888800"/>
            <a:ext cx="153900" cy="0"/>
          </a:xfrm>
          <a:prstGeom prst="straightConnector1">
            <a:avLst/>
          </a:prstGeom>
          <a:noFill/>
          <a:ln cap="flat" cmpd="sng" w="9525">
            <a:solidFill>
              <a:schemeClr val="dk2"/>
            </a:solidFill>
            <a:prstDash val="solid"/>
            <a:round/>
            <a:headEnd len="med" w="med" type="none"/>
            <a:tailEnd len="med" w="med" type="none"/>
          </a:ln>
        </p:spPr>
      </p:cxnSp>
      <p:cxnSp>
        <p:nvCxnSpPr>
          <p:cNvPr id="1064" name="Google Shape;1064;p69"/>
          <p:cNvCxnSpPr>
            <a:stCxn id="1059" idx="3"/>
            <a:endCxn id="1058" idx="1"/>
          </p:cNvCxnSpPr>
          <p:nvPr/>
        </p:nvCxnSpPr>
        <p:spPr>
          <a:xfrm>
            <a:off x="6193525" y="888800"/>
            <a:ext cx="560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8" name="Shape 1068"/>
        <p:cNvGrpSpPr/>
        <p:nvPr/>
      </p:nvGrpSpPr>
      <p:grpSpPr>
        <a:xfrm>
          <a:off x="0" y="0"/>
          <a:ext cx="0" cy="0"/>
          <a:chOff x="0" y="0"/>
          <a:chExt cx="0" cy="0"/>
        </a:xfrm>
      </p:grpSpPr>
      <p:pic>
        <p:nvPicPr>
          <p:cNvPr id="1069" name="Google Shape;1069;p70"/>
          <p:cNvPicPr preferRelativeResize="0"/>
          <p:nvPr/>
        </p:nvPicPr>
        <p:blipFill>
          <a:blip r:embed="rId3">
            <a:alphaModFix/>
          </a:blip>
          <a:stretch>
            <a:fillRect/>
          </a:stretch>
        </p:blipFill>
        <p:spPr>
          <a:xfrm rot="-5400000">
            <a:off x="3048885" y="-861537"/>
            <a:ext cx="5211327" cy="6948446"/>
          </a:xfrm>
          <a:prstGeom prst="rect">
            <a:avLst/>
          </a:prstGeom>
          <a:noFill/>
          <a:ln>
            <a:noFill/>
          </a:ln>
        </p:spPr>
      </p:pic>
      <p:pic>
        <p:nvPicPr>
          <p:cNvPr id="1070" name="Google Shape;1070;p70"/>
          <p:cNvPicPr preferRelativeResize="0"/>
          <p:nvPr/>
        </p:nvPicPr>
        <p:blipFill>
          <a:blip r:embed="rId4">
            <a:alphaModFix/>
          </a:blip>
          <a:stretch>
            <a:fillRect/>
          </a:stretch>
        </p:blipFill>
        <p:spPr>
          <a:xfrm>
            <a:off x="536088" y="-1188738"/>
            <a:ext cx="1541020" cy="2069239"/>
          </a:xfrm>
          <a:prstGeom prst="rect">
            <a:avLst/>
          </a:prstGeom>
          <a:noFill/>
          <a:ln>
            <a:noFill/>
          </a:ln>
        </p:spPr>
      </p:pic>
      <p:pic>
        <p:nvPicPr>
          <p:cNvPr id="1071" name="Google Shape;1071;p70"/>
          <p:cNvPicPr preferRelativeResize="0"/>
          <p:nvPr/>
        </p:nvPicPr>
        <p:blipFill>
          <a:blip r:embed="rId5">
            <a:alphaModFix/>
          </a:blip>
          <a:stretch>
            <a:fillRect/>
          </a:stretch>
        </p:blipFill>
        <p:spPr>
          <a:xfrm>
            <a:off x="7578689" y="4224300"/>
            <a:ext cx="2085162" cy="2069238"/>
          </a:xfrm>
          <a:prstGeom prst="rect">
            <a:avLst/>
          </a:prstGeom>
          <a:noFill/>
          <a:ln>
            <a:noFill/>
          </a:ln>
        </p:spPr>
      </p:pic>
      <p:pic>
        <p:nvPicPr>
          <p:cNvPr id="1072" name="Google Shape;1072;p70"/>
          <p:cNvPicPr preferRelativeResize="0"/>
          <p:nvPr/>
        </p:nvPicPr>
        <p:blipFill>
          <a:blip r:embed="rId6">
            <a:alphaModFix/>
          </a:blip>
          <a:stretch>
            <a:fillRect/>
          </a:stretch>
        </p:blipFill>
        <p:spPr>
          <a:xfrm rot="1246493">
            <a:off x="8412969" y="-1986608"/>
            <a:ext cx="3125511" cy="3782067"/>
          </a:xfrm>
          <a:prstGeom prst="rect">
            <a:avLst/>
          </a:prstGeom>
          <a:noFill/>
          <a:ln>
            <a:noFill/>
          </a:ln>
        </p:spPr>
      </p:pic>
      <p:pic>
        <p:nvPicPr>
          <p:cNvPr id="1073" name="Google Shape;1073;p70"/>
          <p:cNvPicPr preferRelativeResize="0"/>
          <p:nvPr/>
        </p:nvPicPr>
        <p:blipFill>
          <a:blip r:embed="rId7">
            <a:alphaModFix/>
          </a:blip>
          <a:stretch>
            <a:fillRect/>
          </a:stretch>
        </p:blipFill>
        <p:spPr>
          <a:xfrm>
            <a:off x="-914408" y="4002950"/>
            <a:ext cx="2533008" cy="2354899"/>
          </a:xfrm>
          <a:prstGeom prst="rect">
            <a:avLst/>
          </a:prstGeom>
          <a:noFill/>
          <a:ln>
            <a:noFill/>
          </a:ln>
        </p:spPr>
      </p:pic>
      <p:sp>
        <p:nvSpPr>
          <p:cNvPr id="1074" name="Google Shape;1074;p70"/>
          <p:cNvSpPr txBox="1"/>
          <p:nvPr/>
        </p:nvSpPr>
        <p:spPr>
          <a:xfrm>
            <a:off x="65925" y="468875"/>
            <a:ext cx="27327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Storyboard</a:t>
            </a:r>
            <a:endParaRPr sz="2200">
              <a:solidFill>
                <a:srgbClr val="25215D"/>
              </a:solidFill>
              <a:latin typeface="Poppins Medium"/>
              <a:ea typeface="Poppins Medium"/>
              <a:cs typeface="Poppins Medium"/>
              <a:sym typeface="Poppins Medium"/>
            </a:endParaRPr>
          </a:p>
        </p:txBody>
      </p:sp>
      <p:sp>
        <p:nvSpPr>
          <p:cNvPr id="1075" name="Google Shape;1075;p70"/>
          <p:cNvSpPr txBox="1"/>
          <p:nvPr/>
        </p:nvSpPr>
        <p:spPr>
          <a:xfrm>
            <a:off x="65925" y="858675"/>
            <a:ext cx="30888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A note about design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scope</a:t>
            </a:r>
            <a:endParaRPr>
              <a:solidFill>
                <a:srgbClr val="00B451"/>
              </a:solidFill>
              <a:latin typeface="Poppins Light"/>
              <a:ea typeface="Poppins Light"/>
              <a:cs typeface="Poppins Light"/>
              <a:sym typeface="Poppins Light"/>
            </a:endParaRPr>
          </a:p>
        </p:txBody>
      </p:sp>
      <p:sp>
        <p:nvSpPr>
          <p:cNvPr id="1076" name="Google Shape;1076;p70"/>
          <p:cNvSpPr/>
          <p:nvPr/>
        </p:nvSpPr>
        <p:spPr>
          <a:xfrm>
            <a:off x="2240975" y="470150"/>
            <a:ext cx="2224500" cy="2101500"/>
          </a:xfrm>
          <a:prstGeom prst="rect">
            <a:avLst/>
          </a:prstGeom>
          <a:noFill/>
          <a:ln cap="flat" cmpd="sng" w="285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0" name="Shape 1080"/>
        <p:cNvGrpSpPr/>
        <p:nvPr/>
      </p:nvGrpSpPr>
      <p:grpSpPr>
        <a:xfrm>
          <a:off x="0" y="0"/>
          <a:ext cx="0" cy="0"/>
          <a:chOff x="0" y="0"/>
          <a:chExt cx="0" cy="0"/>
        </a:xfrm>
      </p:grpSpPr>
      <p:pic>
        <p:nvPicPr>
          <p:cNvPr id="1081" name="Google Shape;1081;p71"/>
          <p:cNvPicPr preferRelativeResize="0"/>
          <p:nvPr/>
        </p:nvPicPr>
        <p:blipFill>
          <a:blip r:embed="rId3">
            <a:alphaModFix/>
          </a:blip>
          <a:stretch>
            <a:fillRect/>
          </a:stretch>
        </p:blipFill>
        <p:spPr>
          <a:xfrm rot="-5400000">
            <a:off x="3048885" y="-861537"/>
            <a:ext cx="5211327" cy="6948446"/>
          </a:xfrm>
          <a:prstGeom prst="rect">
            <a:avLst/>
          </a:prstGeom>
          <a:noFill/>
          <a:ln>
            <a:noFill/>
          </a:ln>
        </p:spPr>
      </p:pic>
      <p:pic>
        <p:nvPicPr>
          <p:cNvPr id="1082" name="Google Shape;1082;p71"/>
          <p:cNvPicPr preferRelativeResize="0"/>
          <p:nvPr/>
        </p:nvPicPr>
        <p:blipFill>
          <a:blip r:embed="rId4">
            <a:alphaModFix/>
          </a:blip>
          <a:stretch>
            <a:fillRect/>
          </a:stretch>
        </p:blipFill>
        <p:spPr>
          <a:xfrm>
            <a:off x="536088" y="-1188738"/>
            <a:ext cx="1541020" cy="2069239"/>
          </a:xfrm>
          <a:prstGeom prst="rect">
            <a:avLst/>
          </a:prstGeom>
          <a:noFill/>
          <a:ln>
            <a:noFill/>
          </a:ln>
        </p:spPr>
      </p:pic>
      <p:pic>
        <p:nvPicPr>
          <p:cNvPr id="1083" name="Google Shape;1083;p71"/>
          <p:cNvPicPr preferRelativeResize="0"/>
          <p:nvPr/>
        </p:nvPicPr>
        <p:blipFill>
          <a:blip r:embed="rId5">
            <a:alphaModFix/>
          </a:blip>
          <a:stretch>
            <a:fillRect/>
          </a:stretch>
        </p:blipFill>
        <p:spPr>
          <a:xfrm>
            <a:off x="7578689" y="4224300"/>
            <a:ext cx="2085162" cy="2069238"/>
          </a:xfrm>
          <a:prstGeom prst="rect">
            <a:avLst/>
          </a:prstGeom>
          <a:noFill/>
          <a:ln>
            <a:noFill/>
          </a:ln>
        </p:spPr>
      </p:pic>
      <p:pic>
        <p:nvPicPr>
          <p:cNvPr id="1084" name="Google Shape;1084;p71"/>
          <p:cNvPicPr preferRelativeResize="0"/>
          <p:nvPr/>
        </p:nvPicPr>
        <p:blipFill>
          <a:blip r:embed="rId6">
            <a:alphaModFix/>
          </a:blip>
          <a:stretch>
            <a:fillRect/>
          </a:stretch>
        </p:blipFill>
        <p:spPr>
          <a:xfrm rot="1246493">
            <a:off x="8412969" y="-1986608"/>
            <a:ext cx="3125511" cy="3782067"/>
          </a:xfrm>
          <a:prstGeom prst="rect">
            <a:avLst/>
          </a:prstGeom>
          <a:noFill/>
          <a:ln>
            <a:noFill/>
          </a:ln>
        </p:spPr>
      </p:pic>
      <p:pic>
        <p:nvPicPr>
          <p:cNvPr id="1085" name="Google Shape;1085;p71"/>
          <p:cNvPicPr preferRelativeResize="0"/>
          <p:nvPr/>
        </p:nvPicPr>
        <p:blipFill>
          <a:blip r:embed="rId7">
            <a:alphaModFix/>
          </a:blip>
          <a:stretch>
            <a:fillRect/>
          </a:stretch>
        </p:blipFill>
        <p:spPr>
          <a:xfrm>
            <a:off x="-914408" y="4002950"/>
            <a:ext cx="2533008" cy="2354899"/>
          </a:xfrm>
          <a:prstGeom prst="rect">
            <a:avLst/>
          </a:prstGeom>
          <a:noFill/>
          <a:ln>
            <a:noFill/>
          </a:ln>
        </p:spPr>
      </p:pic>
      <p:sp>
        <p:nvSpPr>
          <p:cNvPr id="1086" name="Google Shape;1086;p71"/>
          <p:cNvSpPr txBox="1"/>
          <p:nvPr/>
        </p:nvSpPr>
        <p:spPr>
          <a:xfrm>
            <a:off x="65925" y="468875"/>
            <a:ext cx="27327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Storyboard</a:t>
            </a:r>
            <a:endParaRPr sz="2200">
              <a:solidFill>
                <a:srgbClr val="25215D"/>
              </a:solidFill>
              <a:latin typeface="Poppins Medium"/>
              <a:ea typeface="Poppins Medium"/>
              <a:cs typeface="Poppins Medium"/>
              <a:sym typeface="Poppins Medium"/>
            </a:endParaRPr>
          </a:p>
        </p:txBody>
      </p:sp>
      <p:sp>
        <p:nvSpPr>
          <p:cNvPr id="1087" name="Google Shape;1087;p71"/>
          <p:cNvSpPr txBox="1"/>
          <p:nvPr/>
        </p:nvSpPr>
        <p:spPr>
          <a:xfrm>
            <a:off x="65925" y="858675"/>
            <a:ext cx="30888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A note about design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scope</a:t>
            </a:r>
            <a:endParaRPr>
              <a:solidFill>
                <a:srgbClr val="00B451"/>
              </a:solidFill>
              <a:latin typeface="Poppins Light"/>
              <a:ea typeface="Poppins Light"/>
              <a:cs typeface="Poppins Light"/>
              <a:sym typeface="Poppins Light"/>
            </a:endParaRPr>
          </a:p>
        </p:txBody>
      </p:sp>
      <p:sp>
        <p:nvSpPr>
          <p:cNvPr id="1088" name="Google Shape;1088;p71"/>
          <p:cNvSpPr/>
          <p:nvPr/>
        </p:nvSpPr>
        <p:spPr>
          <a:xfrm>
            <a:off x="6770775" y="2699875"/>
            <a:ext cx="2224500" cy="2101500"/>
          </a:xfrm>
          <a:prstGeom prst="rect">
            <a:avLst/>
          </a:prstGeom>
          <a:noFill/>
          <a:ln cap="flat" cmpd="sng" w="285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2" name="Shape 1092"/>
        <p:cNvGrpSpPr/>
        <p:nvPr/>
      </p:nvGrpSpPr>
      <p:grpSpPr>
        <a:xfrm>
          <a:off x="0" y="0"/>
          <a:ext cx="0" cy="0"/>
          <a:chOff x="0" y="0"/>
          <a:chExt cx="0" cy="0"/>
        </a:xfrm>
      </p:grpSpPr>
      <p:pic>
        <p:nvPicPr>
          <p:cNvPr id="1093" name="Google Shape;1093;p72"/>
          <p:cNvPicPr preferRelativeResize="0"/>
          <p:nvPr/>
        </p:nvPicPr>
        <p:blipFill>
          <a:blip r:embed="rId3">
            <a:alphaModFix/>
          </a:blip>
          <a:stretch>
            <a:fillRect/>
          </a:stretch>
        </p:blipFill>
        <p:spPr>
          <a:xfrm rot="-5400000">
            <a:off x="3048885" y="-861537"/>
            <a:ext cx="5211327" cy="6948446"/>
          </a:xfrm>
          <a:prstGeom prst="rect">
            <a:avLst/>
          </a:prstGeom>
          <a:noFill/>
          <a:ln>
            <a:noFill/>
          </a:ln>
        </p:spPr>
      </p:pic>
      <p:pic>
        <p:nvPicPr>
          <p:cNvPr id="1094" name="Google Shape;1094;p72"/>
          <p:cNvPicPr preferRelativeResize="0"/>
          <p:nvPr/>
        </p:nvPicPr>
        <p:blipFill>
          <a:blip r:embed="rId4">
            <a:alphaModFix/>
          </a:blip>
          <a:stretch>
            <a:fillRect/>
          </a:stretch>
        </p:blipFill>
        <p:spPr>
          <a:xfrm>
            <a:off x="536088" y="-1188738"/>
            <a:ext cx="1541020" cy="2069239"/>
          </a:xfrm>
          <a:prstGeom prst="rect">
            <a:avLst/>
          </a:prstGeom>
          <a:noFill/>
          <a:ln>
            <a:noFill/>
          </a:ln>
        </p:spPr>
      </p:pic>
      <p:pic>
        <p:nvPicPr>
          <p:cNvPr id="1095" name="Google Shape;1095;p72"/>
          <p:cNvPicPr preferRelativeResize="0"/>
          <p:nvPr/>
        </p:nvPicPr>
        <p:blipFill>
          <a:blip r:embed="rId5">
            <a:alphaModFix/>
          </a:blip>
          <a:stretch>
            <a:fillRect/>
          </a:stretch>
        </p:blipFill>
        <p:spPr>
          <a:xfrm>
            <a:off x="7578689" y="4224300"/>
            <a:ext cx="2085162" cy="2069238"/>
          </a:xfrm>
          <a:prstGeom prst="rect">
            <a:avLst/>
          </a:prstGeom>
          <a:noFill/>
          <a:ln>
            <a:noFill/>
          </a:ln>
        </p:spPr>
      </p:pic>
      <p:pic>
        <p:nvPicPr>
          <p:cNvPr id="1096" name="Google Shape;1096;p72"/>
          <p:cNvPicPr preferRelativeResize="0"/>
          <p:nvPr/>
        </p:nvPicPr>
        <p:blipFill>
          <a:blip r:embed="rId6">
            <a:alphaModFix/>
          </a:blip>
          <a:stretch>
            <a:fillRect/>
          </a:stretch>
        </p:blipFill>
        <p:spPr>
          <a:xfrm rot="1246493">
            <a:off x="8412969" y="-1986608"/>
            <a:ext cx="3125511" cy="3782067"/>
          </a:xfrm>
          <a:prstGeom prst="rect">
            <a:avLst/>
          </a:prstGeom>
          <a:noFill/>
          <a:ln>
            <a:noFill/>
          </a:ln>
        </p:spPr>
      </p:pic>
      <p:pic>
        <p:nvPicPr>
          <p:cNvPr id="1097" name="Google Shape;1097;p72"/>
          <p:cNvPicPr preferRelativeResize="0"/>
          <p:nvPr/>
        </p:nvPicPr>
        <p:blipFill>
          <a:blip r:embed="rId7">
            <a:alphaModFix/>
          </a:blip>
          <a:stretch>
            <a:fillRect/>
          </a:stretch>
        </p:blipFill>
        <p:spPr>
          <a:xfrm>
            <a:off x="-914408" y="4002950"/>
            <a:ext cx="2533008" cy="2354899"/>
          </a:xfrm>
          <a:prstGeom prst="rect">
            <a:avLst/>
          </a:prstGeom>
          <a:noFill/>
          <a:ln>
            <a:noFill/>
          </a:ln>
        </p:spPr>
      </p:pic>
      <p:sp>
        <p:nvSpPr>
          <p:cNvPr id="1098" name="Google Shape;1098;p72"/>
          <p:cNvSpPr txBox="1"/>
          <p:nvPr/>
        </p:nvSpPr>
        <p:spPr>
          <a:xfrm>
            <a:off x="65925" y="468875"/>
            <a:ext cx="27327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Storyboard</a:t>
            </a:r>
            <a:endParaRPr sz="2200">
              <a:solidFill>
                <a:srgbClr val="25215D"/>
              </a:solidFill>
              <a:latin typeface="Poppins Medium"/>
              <a:ea typeface="Poppins Medium"/>
              <a:cs typeface="Poppins Medium"/>
              <a:sym typeface="Poppins Medium"/>
            </a:endParaRPr>
          </a:p>
        </p:txBody>
      </p:sp>
      <p:sp>
        <p:nvSpPr>
          <p:cNvPr id="1099" name="Google Shape;1099;p72"/>
          <p:cNvSpPr txBox="1"/>
          <p:nvPr/>
        </p:nvSpPr>
        <p:spPr>
          <a:xfrm>
            <a:off x="65925" y="858675"/>
            <a:ext cx="30888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A note about design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scope</a:t>
            </a:r>
            <a:endParaRPr>
              <a:solidFill>
                <a:srgbClr val="00B451"/>
              </a:solidFill>
              <a:latin typeface="Poppins Light"/>
              <a:ea typeface="Poppins Light"/>
              <a:cs typeface="Poppins Light"/>
              <a:sym typeface="Poppins Light"/>
            </a:endParaRPr>
          </a:p>
        </p:txBody>
      </p:sp>
      <p:sp>
        <p:nvSpPr>
          <p:cNvPr id="1100" name="Google Shape;1100;p72"/>
          <p:cNvSpPr/>
          <p:nvPr/>
        </p:nvSpPr>
        <p:spPr>
          <a:xfrm>
            <a:off x="4560975" y="2699875"/>
            <a:ext cx="2224500" cy="2101500"/>
          </a:xfrm>
          <a:prstGeom prst="rect">
            <a:avLst/>
          </a:prstGeom>
          <a:noFill/>
          <a:ln cap="flat" cmpd="sng" w="285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4" name="Shape 1104"/>
        <p:cNvGrpSpPr/>
        <p:nvPr/>
      </p:nvGrpSpPr>
      <p:grpSpPr>
        <a:xfrm>
          <a:off x="0" y="0"/>
          <a:ext cx="0" cy="0"/>
          <a:chOff x="0" y="0"/>
          <a:chExt cx="0" cy="0"/>
        </a:xfrm>
      </p:grpSpPr>
      <p:pic>
        <p:nvPicPr>
          <p:cNvPr id="1105" name="Google Shape;1105;p73"/>
          <p:cNvPicPr preferRelativeResize="0"/>
          <p:nvPr/>
        </p:nvPicPr>
        <p:blipFill>
          <a:blip r:embed="rId3">
            <a:alphaModFix/>
          </a:blip>
          <a:stretch>
            <a:fillRect/>
          </a:stretch>
        </p:blipFill>
        <p:spPr>
          <a:xfrm rot="-5400000">
            <a:off x="3048885" y="-861537"/>
            <a:ext cx="5211327" cy="6948446"/>
          </a:xfrm>
          <a:prstGeom prst="rect">
            <a:avLst/>
          </a:prstGeom>
          <a:noFill/>
          <a:ln>
            <a:noFill/>
          </a:ln>
        </p:spPr>
      </p:pic>
      <p:pic>
        <p:nvPicPr>
          <p:cNvPr id="1106" name="Google Shape;1106;p73"/>
          <p:cNvPicPr preferRelativeResize="0"/>
          <p:nvPr/>
        </p:nvPicPr>
        <p:blipFill>
          <a:blip r:embed="rId4">
            <a:alphaModFix/>
          </a:blip>
          <a:stretch>
            <a:fillRect/>
          </a:stretch>
        </p:blipFill>
        <p:spPr>
          <a:xfrm>
            <a:off x="536088" y="-1188738"/>
            <a:ext cx="1541020" cy="2069239"/>
          </a:xfrm>
          <a:prstGeom prst="rect">
            <a:avLst/>
          </a:prstGeom>
          <a:noFill/>
          <a:ln>
            <a:noFill/>
          </a:ln>
        </p:spPr>
      </p:pic>
      <p:pic>
        <p:nvPicPr>
          <p:cNvPr id="1107" name="Google Shape;1107;p73"/>
          <p:cNvPicPr preferRelativeResize="0"/>
          <p:nvPr/>
        </p:nvPicPr>
        <p:blipFill>
          <a:blip r:embed="rId5">
            <a:alphaModFix/>
          </a:blip>
          <a:stretch>
            <a:fillRect/>
          </a:stretch>
        </p:blipFill>
        <p:spPr>
          <a:xfrm>
            <a:off x="7578689" y="4224300"/>
            <a:ext cx="2085162" cy="2069238"/>
          </a:xfrm>
          <a:prstGeom prst="rect">
            <a:avLst/>
          </a:prstGeom>
          <a:noFill/>
          <a:ln>
            <a:noFill/>
          </a:ln>
        </p:spPr>
      </p:pic>
      <p:pic>
        <p:nvPicPr>
          <p:cNvPr id="1108" name="Google Shape;1108;p73"/>
          <p:cNvPicPr preferRelativeResize="0"/>
          <p:nvPr/>
        </p:nvPicPr>
        <p:blipFill>
          <a:blip r:embed="rId6">
            <a:alphaModFix/>
          </a:blip>
          <a:stretch>
            <a:fillRect/>
          </a:stretch>
        </p:blipFill>
        <p:spPr>
          <a:xfrm rot="1246493">
            <a:off x="8412969" y="-1986608"/>
            <a:ext cx="3125511" cy="3782067"/>
          </a:xfrm>
          <a:prstGeom prst="rect">
            <a:avLst/>
          </a:prstGeom>
          <a:noFill/>
          <a:ln>
            <a:noFill/>
          </a:ln>
        </p:spPr>
      </p:pic>
      <p:pic>
        <p:nvPicPr>
          <p:cNvPr id="1109" name="Google Shape;1109;p73"/>
          <p:cNvPicPr preferRelativeResize="0"/>
          <p:nvPr/>
        </p:nvPicPr>
        <p:blipFill>
          <a:blip r:embed="rId7">
            <a:alphaModFix/>
          </a:blip>
          <a:stretch>
            <a:fillRect/>
          </a:stretch>
        </p:blipFill>
        <p:spPr>
          <a:xfrm>
            <a:off x="-914408" y="4002950"/>
            <a:ext cx="2533008" cy="2354899"/>
          </a:xfrm>
          <a:prstGeom prst="rect">
            <a:avLst/>
          </a:prstGeom>
          <a:noFill/>
          <a:ln>
            <a:noFill/>
          </a:ln>
        </p:spPr>
      </p:pic>
      <p:sp>
        <p:nvSpPr>
          <p:cNvPr id="1110" name="Google Shape;1110;p73"/>
          <p:cNvSpPr txBox="1"/>
          <p:nvPr/>
        </p:nvSpPr>
        <p:spPr>
          <a:xfrm>
            <a:off x="65925" y="468875"/>
            <a:ext cx="27327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Storyboard</a:t>
            </a:r>
            <a:endParaRPr sz="2200">
              <a:solidFill>
                <a:srgbClr val="25215D"/>
              </a:solidFill>
              <a:latin typeface="Poppins Medium"/>
              <a:ea typeface="Poppins Medium"/>
              <a:cs typeface="Poppins Medium"/>
              <a:sym typeface="Poppins Medium"/>
            </a:endParaRPr>
          </a:p>
        </p:txBody>
      </p:sp>
      <p:sp>
        <p:nvSpPr>
          <p:cNvPr id="1111" name="Google Shape;1111;p73"/>
          <p:cNvSpPr txBox="1"/>
          <p:nvPr/>
        </p:nvSpPr>
        <p:spPr>
          <a:xfrm>
            <a:off x="65925" y="858675"/>
            <a:ext cx="30888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A note about design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scope</a:t>
            </a:r>
            <a:endParaRPr>
              <a:solidFill>
                <a:srgbClr val="00B451"/>
              </a:solidFill>
              <a:latin typeface="Poppins Light"/>
              <a:ea typeface="Poppins Light"/>
              <a:cs typeface="Poppins Light"/>
              <a:sym typeface="Poppins Light"/>
            </a:endParaRPr>
          </a:p>
        </p:txBody>
      </p:sp>
      <p:sp>
        <p:nvSpPr>
          <p:cNvPr id="1112" name="Google Shape;1112;p73"/>
          <p:cNvSpPr/>
          <p:nvPr/>
        </p:nvSpPr>
        <p:spPr>
          <a:xfrm>
            <a:off x="6826900" y="622825"/>
            <a:ext cx="2224500" cy="2101500"/>
          </a:xfrm>
          <a:prstGeom prst="rect">
            <a:avLst/>
          </a:prstGeom>
          <a:noFill/>
          <a:ln cap="flat" cmpd="sng" w="285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6" name="Shape 1116"/>
        <p:cNvGrpSpPr/>
        <p:nvPr/>
      </p:nvGrpSpPr>
      <p:grpSpPr>
        <a:xfrm>
          <a:off x="0" y="0"/>
          <a:ext cx="0" cy="0"/>
          <a:chOff x="0" y="0"/>
          <a:chExt cx="0" cy="0"/>
        </a:xfrm>
      </p:grpSpPr>
      <p:pic>
        <p:nvPicPr>
          <p:cNvPr id="1117" name="Google Shape;1117;p74"/>
          <p:cNvPicPr preferRelativeResize="0"/>
          <p:nvPr/>
        </p:nvPicPr>
        <p:blipFill>
          <a:blip r:embed="rId3">
            <a:alphaModFix/>
          </a:blip>
          <a:stretch>
            <a:fillRect/>
          </a:stretch>
        </p:blipFill>
        <p:spPr>
          <a:xfrm rot="-5400000">
            <a:off x="3048885" y="-861537"/>
            <a:ext cx="5211327" cy="6948446"/>
          </a:xfrm>
          <a:prstGeom prst="rect">
            <a:avLst/>
          </a:prstGeom>
          <a:noFill/>
          <a:ln>
            <a:noFill/>
          </a:ln>
        </p:spPr>
      </p:pic>
      <p:pic>
        <p:nvPicPr>
          <p:cNvPr id="1118" name="Google Shape;1118;p74"/>
          <p:cNvPicPr preferRelativeResize="0"/>
          <p:nvPr/>
        </p:nvPicPr>
        <p:blipFill>
          <a:blip r:embed="rId4">
            <a:alphaModFix/>
          </a:blip>
          <a:stretch>
            <a:fillRect/>
          </a:stretch>
        </p:blipFill>
        <p:spPr>
          <a:xfrm>
            <a:off x="536088" y="-1188738"/>
            <a:ext cx="1541020" cy="2069239"/>
          </a:xfrm>
          <a:prstGeom prst="rect">
            <a:avLst/>
          </a:prstGeom>
          <a:noFill/>
          <a:ln>
            <a:noFill/>
          </a:ln>
        </p:spPr>
      </p:pic>
      <p:pic>
        <p:nvPicPr>
          <p:cNvPr id="1119" name="Google Shape;1119;p74"/>
          <p:cNvPicPr preferRelativeResize="0"/>
          <p:nvPr/>
        </p:nvPicPr>
        <p:blipFill>
          <a:blip r:embed="rId5">
            <a:alphaModFix/>
          </a:blip>
          <a:stretch>
            <a:fillRect/>
          </a:stretch>
        </p:blipFill>
        <p:spPr>
          <a:xfrm>
            <a:off x="7578689" y="4224300"/>
            <a:ext cx="2085162" cy="2069238"/>
          </a:xfrm>
          <a:prstGeom prst="rect">
            <a:avLst/>
          </a:prstGeom>
          <a:noFill/>
          <a:ln>
            <a:noFill/>
          </a:ln>
        </p:spPr>
      </p:pic>
      <p:pic>
        <p:nvPicPr>
          <p:cNvPr id="1120" name="Google Shape;1120;p74"/>
          <p:cNvPicPr preferRelativeResize="0"/>
          <p:nvPr/>
        </p:nvPicPr>
        <p:blipFill>
          <a:blip r:embed="rId6">
            <a:alphaModFix/>
          </a:blip>
          <a:stretch>
            <a:fillRect/>
          </a:stretch>
        </p:blipFill>
        <p:spPr>
          <a:xfrm rot="1246493">
            <a:off x="8412969" y="-1986608"/>
            <a:ext cx="3125511" cy="3782067"/>
          </a:xfrm>
          <a:prstGeom prst="rect">
            <a:avLst/>
          </a:prstGeom>
          <a:noFill/>
          <a:ln>
            <a:noFill/>
          </a:ln>
        </p:spPr>
      </p:pic>
      <p:pic>
        <p:nvPicPr>
          <p:cNvPr id="1121" name="Google Shape;1121;p74"/>
          <p:cNvPicPr preferRelativeResize="0"/>
          <p:nvPr/>
        </p:nvPicPr>
        <p:blipFill>
          <a:blip r:embed="rId7">
            <a:alphaModFix/>
          </a:blip>
          <a:stretch>
            <a:fillRect/>
          </a:stretch>
        </p:blipFill>
        <p:spPr>
          <a:xfrm>
            <a:off x="-914408" y="4002950"/>
            <a:ext cx="2533008" cy="2354899"/>
          </a:xfrm>
          <a:prstGeom prst="rect">
            <a:avLst/>
          </a:prstGeom>
          <a:noFill/>
          <a:ln>
            <a:noFill/>
          </a:ln>
        </p:spPr>
      </p:pic>
      <p:sp>
        <p:nvSpPr>
          <p:cNvPr id="1122" name="Google Shape;1122;p74"/>
          <p:cNvSpPr txBox="1"/>
          <p:nvPr/>
        </p:nvSpPr>
        <p:spPr>
          <a:xfrm>
            <a:off x="65925" y="468875"/>
            <a:ext cx="27327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Storyboard</a:t>
            </a:r>
            <a:endParaRPr sz="2200">
              <a:solidFill>
                <a:srgbClr val="25215D"/>
              </a:solidFill>
              <a:latin typeface="Poppins Medium"/>
              <a:ea typeface="Poppins Medium"/>
              <a:cs typeface="Poppins Medium"/>
              <a:sym typeface="Poppins Medium"/>
            </a:endParaRPr>
          </a:p>
        </p:txBody>
      </p:sp>
      <p:sp>
        <p:nvSpPr>
          <p:cNvPr id="1123" name="Google Shape;1123;p74"/>
          <p:cNvSpPr txBox="1"/>
          <p:nvPr/>
        </p:nvSpPr>
        <p:spPr>
          <a:xfrm>
            <a:off x="65925" y="858675"/>
            <a:ext cx="30888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A note about design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scope</a:t>
            </a:r>
            <a:endParaRPr>
              <a:solidFill>
                <a:srgbClr val="00B451"/>
              </a:solidFill>
              <a:latin typeface="Poppins Light"/>
              <a:ea typeface="Poppins Light"/>
              <a:cs typeface="Poppins Light"/>
              <a:sym typeface="Poppins Light"/>
            </a:endParaRPr>
          </a:p>
        </p:txBody>
      </p:sp>
      <p:sp>
        <p:nvSpPr>
          <p:cNvPr id="1124" name="Google Shape;1124;p74"/>
          <p:cNvSpPr/>
          <p:nvPr/>
        </p:nvSpPr>
        <p:spPr>
          <a:xfrm>
            <a:off x="2300925" y="2812150"/>
            <a:ext cx="2224500" cy="2254200"/>
          </a:xfrm>
          <a:prstGeom prst="rect">
            <a:avLst/>
          </a:prstGeom>
          <a:noFill/>
          <a:ln cap="flat" cmpd="sng" w="285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8" name="Shape 1128"/>
        <p:cNvGrpSpPr/>
        <p:nvPr/>
      </p:nvGrpSpPr>
      <p:grpSpPr>
        <a:xfrm>
          <a:off x="0" y="0"/>
          <a:ext cx="0" cy="0"/>
          <a:chOff x="0" y="0"/>
          <a:chExt cx="0" cy="0"/>
        </a:xfrm>
      </p:grpSpPr>
      <p:pic>
        <p:nvPicPr>
          <p:cNvPr id="1129" name="Google Shape;1129;p75"/>
          <p:cNvPicPr preferRelativeResize="0"/>
          <p:nvPr/>
        </p:nvPicPr>
        <p:blipFill>
          <a:blip r:embed="rId3">
            <a:alphaModFix/>
          </a:blip>
          <a:stretch>
            <a:fillRect/>
          </a:stretch>
        </p:blipFill>
        <p:spPr>
          <a:xfrm rot="-5400000">
            <a:off x="3048885" y="-861537"/>
            <a:ext cx="5211327" cy="6948446"/>
          </a:xfrm>
          <a:prstGeom prst="rect">
            <a:avLst/>
          </a:prstGeom>
          <a:noFill/>
          <a:ln>
            <a:noFill/>
          </a:ln>
        </p:spPr>
      </p:pic>
      <p:pic>
        <p:nvPicPr>
          <p:cNvPr id="1130" name="Google Shape;1130;p75"/>
          <p:cNvPicPr preferRelativeResize="0"/>
          <p:nvPr/>
        </p:nvPicPr>
        <p:blipFill>
          <a:blip r:embed="rId4">
            <a:alphaModFix/>
          </a:blip>
          <a:stretch>
            <a:fillRect/>
          </a:stretch>
        </p:blipFill>
        <p:spPr>
          <a:xfrm>
            <a:off x="536088" y="-1188738"/>
            <a:ext cx="1541020" cy="2069239"/>
          </a:xfrm>
          <a:prstGeom prst="rect">
            <a:avLst/>
          </a:prstGeom>
          <a:noFill/>
          <a:ln>
            <a:noFill/>
          </a:ln>
        </p:spPr>
      </p:pic>
      <p:pic>
        <p:nvPicPr>
          <p:cNvPr id="1131" name="Google Shape;1131;p75"/>
          <p:cNvPicPr preferRelativeResize="0"/>
          <p:nvPr/>
        </p:nvPicPr>
        <p:blipFill>
          <a:blip r:embed="rId5">
            <a:alphaModFix/>
          </a:blip>
          <a:stretch>
            <a:fillRect/>
          </a:stretch>
        </p:blipFill>
        <p:spPr>
          <a:xfrm>
            <a:off x="7578689" y="4224300"/>
            <a:ext cx="2085162" cy="2069238"/>
          </a:xfrm>
          <a:prstGeom prst="rect">
            <a:avLst/>
          </a:prstGeom>
          <a:noFill/>
          <a:ln>
            <a:noFill/>
          </a:ln>
        </p:spPr>
      </p:pic>
      <p:pic>
        <p:nvPicPr>
          <p:cNvPr id="1132" name="Google Shape;1132;p75"/>
          <p:cNvPicPr preferRelativeResize="0"/>
          <p:nvPr/>
        </p:nvPicPr>
        <p:blipFill>
          <a:blip r:embed="rId6">
            <a:alphaModFix/>
          </a:blip>
          <a:stretch>
            <a:fillRect/>
          </a:stretch>
        </p:blipFill>
        <p:spPr>
          <a:xfrm rot="1246493">
            <a:off x="8412969" y="-1986608"/>
            <a:ext cx="3125511" cy="3782067"/>
          </a:xfrm>
          <a:prstGeom prst="rect">
            <a:avLst/>
          </a:prstGeom>
          <a:noFill/>
          <a:ln>
            <a:noFill/>
          </a:ln>
        </p:spPr>
      </p:pic>
      <p:pic>
        <p:nvPicPr>
          <p:cNvPr id="1133" name="Google Shape;1133;p75"/>
          <p:cNvPicPr preferRelativeResize="0"/>
          <p:nvPr/>
        </p:nvPicPr>
        <p:blipFill>
          <a:blip r:embed="rId7">
            <a:alphaModFix/>
          </a:blip>
          <a:stretch>
            <a:fillRect/>
          </a:stretch>
        </p:blipFill>
        <p:spPr>
          <a:xfrm>
            <a:off x="-914408" y="4002950"/>
            <a:ext cx="2533008" cy="2354899"/>
          </a:xfrm>
          <a:prstGeom prst="rect">
            <a:avLst/>
          </a:prstGeom>
          <a:noFill/>
          <a:ln>
            <a:noFill/>
          </a:ln>
        </p:spPr>
      </p:pic>
      <p:sp>
        <p:nvSpPr>
          <p:cNvPr id="1134" name="Google Shape;1134;p75"/>
          <p:cNvSpPr txBox="1"/>
          <p:nvPr/>
        </p:nvSpPr>
        <p:spPr>
          <a:xfrm>
            <a:off x="65925" y="468875"/>
            <a:ext cx="27327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Storyboard</a:t>
            </a:r>
            <a:endParaRPr sz="2200">
              <a:solidFill>
                <a:srgbClr val="25215D"/>
              </a:solidFill>
              <a:latin typeface="Poppins Medium"/>
              <a:ea typeface="Poppins Medium"/>
              <a:cs typeface="Poppins Medium"/>
              <a:sym typeface="Poppins Medium"/>
            </a:endParaRPr>
          </a:p>
        </p:txBody>
      </p:sp>
      <p:sp>
        <p:nvSpPr>
          <p:cNvPr id="1135" name="Google Shape;1135;p75"/>
          <p:cNvSpPr txBox="1"/>
          <p:nvPr/>
        </p:nvSpPr>
        <p:spPr>
          <a:xfrm>
            <a:off x="65925" y="858675"/>
            <a:ext cx="30888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A note about design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scope</a:t>
            </a:r>
            <a:endParaRPr>
              <a:solidFill>
                <a:srgbClr val="00B451"/>
              </a:solidFill>
              <a:latin typeface="Poppins Light"/>
              <a:ea typeface="Poppins Light"/>
              <a:cs typeface="Poppins Light"/>
              <a:sym typeface="Poppins Light"/>
            </a:endParaRPr>
          </a:p>
        </p:txBody>
      </p:sp>
      <p:sp>
        <p:nvSpPr>
          <p:cNvPr id="1136" name="Google Shape;1136;p75"/>
          <p:cNvSpPr/>
          <p:nvPr/>
        </p:nvSpPr>
        <p:spPr>
          <a:xfrm>
            <a:off x="4609525" y="510550"/>
            <a:ext cx="2224500" cy="2101500"/>
          </a:xfrm>
          <a:prstGeom prst="rect">
            <a:avLst/>
          </a:prstGeom>
          <a:noFill/>
          <a:ln cap="flat" cmpd="sng" w="2857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40" name="Shape 1140"/>
        <p:cNvGrpSpPr/>
        <p:nvPr/>
      </p:nvGrpSpPr>
      <p:grpSpPr>
        <a:xfrm>
          <a:off x="0" y="0"/>
          <a:ext cx="0" cy="0"/>
          <a:chOff x="0" y="0"/>
          <a:chExt cx="0" cy="0"/>
        </a:xfrm>
      </p:grpSpPr>
      <p:grpSp>
        <p:nvGrpSpPr>
          <p:cNvPr id="1141" name="Google Shape;1141;p76"/>
          <p:cNvGrpSpPr/>
          <p:nvPr/>
        </p:nvGrpSpPr>
        <p:grpSpPr>
          <a:xfrm>
            <a:off x="7621469" y="2009171"/>
            <a:ext cx="1169400" cy="528600"/>
            <a:chOff x="7494494" y="372425"/>
            <a:chExt cx="1169400" cy="528600"/>
          </a:xfrm>
        </p:grpSpPr>
        <p:sp>
          <p:nvSpPr>
            <p:cNvPr id="1142" name="Google Shape;1142;p76"/>
            <p:cNvSpPr/>
            <p:nvPr/>
          </p:nvSpPr>
          <p:spPr>
            <a:xfrm>
              <a:off x="7494494" y="372425"/>
              <a:ext cx="1169400" cy="528600"/>
            </a:xfrm>
            <a:prstGeom prst="roundRect">
              <a:avLst>
                <a:gd fmla="val 9436" name="adj"/>
              </a:avLst>
            </a:prstGeom>
            <a:solidFill>
              <a:srgbClr val="A59FB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1143" name="Google Shape;1143;p76"/>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1144" name="Google Shape;1144;p76"/>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grpSp>
        <p:nvGrpSpPr>
          <p:cNvPr id="1145" name="Google Shape;1145;p76"/>
          <p:cNvGrpSpPr/>
          <p:nvPr/>
        </p:nvGrpSpPr>
        <p:grpSpPr>
          <a:xfrm>
            <a:off x="7621444" y="1744796"/>
            <a:ext cx="1169400" cy="528600"/>
            <a:chOff x="7494494" y="372425"/>
            <a:chExt cx="1169400" cy="528600"/>
          </a:xfrm>
        </p:grpSpPr>
        <p:sp>
          <p:nvSpPr>
            <p:cNvPr id="1146" name="Google Shape;1146;p76"/>
            <p:cNvSpPr/>
            <p:nvPr/>
          </p:nvSpPr>
          <p:spPr>
            <a:xfrm>
              <a:off x="7494494" y="372425"/>
              <a:ext cx="1169400" cy="528600"/>
            </a:xfrm>
            <a:prstGeom prst="roundRect">
              <a:avLst>
                <a:gd fmla="val 9436" name="adj"/>
              </a:avLst>
            </a:prstGeom>
            <a:solidFill>
              <a:srgbClr val="7D749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1147" name="Google Shape;1147;p76"/>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1148" name="Google Shape;1148;p76"/>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grpSp>
        <p:nvGrpSpPr>
          <p:cNvPr id="1149" name="Google Shape;1149;p76"/>
          <p:cNvGrpSpPr/>
          <p:nvPr/>
        </p:nvGrpSpPr>
        <p:grpSpPr>
          <a:xfrm>
            <a:off x="5862443" y="2009171"/>
            <a:ext cx="1452300" cy="528600"/>
            <a:chOff x="5524875" y="352025"/>
            <a:chExt cx="1452300" cy="528600"/>
          </a:xfrm>
        </p:grpSpPr>
        <p:sp>
          <p:nvSpPr>
            <p:cNvPr id="1150" name="Google Shape;1150;p76"/>
            <p:cNvSpPr/>
            <p:nvPr/>
          </p:nvSpPr>
          <p:spPr>
            <a:xfrm>
              <a:off x="5524875" y="352025"/>
              <a:ext cx="1452300" cy="528600"/>
            </a:xfrm>
            <a:prstGeom prst="roundRect">
              <a:avLst>
                <a:gd fmla="val 9436" name="adj"/>
              </a:avLst>
            </a:prstGeom>
            <a:solidFill>
              <a:srgbClr val="A59FB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1151" name="Google Shape;1151;p76"/>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152" name="Google Shape;1152;p76"/>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grpSp>
        <p:nvGrpSpPr>
          <p:cNvPr id="1153" name="Google Shape;1153;p76"/>
          <p:cNvGrpSpPr/>
          <p:nvPr/>
        </p:nvGrpSpPr>
        <p:grpSpPr>
          <a:xfrm>
            <a:off x="5862443" y="1744796"/>
            <a:ext cx="1452300" cy="528600"/>
            <a:chOff x="5524875" y="352025"/>
            <a:chExt cx="1452300" cy="528600"/>
          </a:xfrm>
        </p:grpSpPr>
        <p:sp>
          <p:nvSpPr>
            <p:cNvPr id="1154" name="Google Shape;1154;p76"/>
            <p:cNvSpPr/>
            <p:nvPr/>
          </p:nvSpPr>
          <p:spPr>
            <a:xfrm>
              <a:off x="5524875" y="352025"/>
              <a:ext cx="1452300" cy="528600"/>
            </a:xfrm>
            <a:prstGeom prst="roundRect">
              <a:avLst>
                <a:gd fmla="val 9436" name="adj"/>
              </a:avLst>
            </a:prstGeom>
            <a:solidFill>
              <a:srgbClr val="7D749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1155" name="Google Shape;1155;p76"/>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156" name="Google Shape;1156;p76"/>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pic>
        <p:nvPicPr>
          <p:cNvPr id="1157" name="Google Shape;1157;p76"/>
          <p:cNvPicPr preferRelativeResize="0"/>
          <p:nvPr/>
        </p:nvPicPr>
        <p:blipFill>
          <a:blip r:embed="rId5">
            <a:alphaModFix/>
          </a:blip>
          <a:stretch>
            <a:fillRect/>
          </a:stretch>
        </p:blipFill>
        <p:spPr>
          <a:xfrm>
            <a:off x="-914408" y="4002950"/>
            <a:ext cx="2533008" cy="2354899"/>
          </a:xfrm>
          <a:prstGeom prst="rect">
            <a:avLst/>
          </a:prstGeom>
          <a:noFill/>
          <a:ln>
            <a:noFill/>
          </a:ln>
        </p:spPr>
      </p:pic>
      <p:pic>
        <p:nvPicPr>
          <p:cNvPr id="1158" name="Google Shape;1158;p76"/>
          <p:cNvPicPr preferRelativeResize="0"/>
          <p:nvPr/>
        </p:nvPicPr>
        <p:blipFill>
          <a:blip r:embed="rId6">
            <a:alphaModFix/>
          </a:blip>
          <a:stretch>
            <a:fillRect/>
          </a:stretch>
        </p:blipFill>
        <p:spPr>
          <a:xfrm>
            <a:off x="536088" y="-1188738"/>
            <a:ext cx="1541020" cy="2069239"/>
          </a:xfrm>
          <a:prstGeom prst="rect">
            <a:avLst/>
          </a:prstGeom>
          <a:noFill/>
          <a:ln>
            <a:noFill/>
          </a:ln>
        </p:spPr>
      </p:pic>
      <p:pic>
        <p:nvPicPr>
          <p:cNvPr id="1159" name="Google Shape;1159;p76"/>
          <p:cNvPicPr preferRelativeResize="0"/>
          <p:nvPr/>
        </p:nvPicPr>
        <p:blipFill>
          <a:blip r:embed="rId7">
            <a:alphaModFix/>
          </a:blip>
          <a:stretch>
            <a:fillRect/>
          </a:stretch>
        </p:blipFill>
        <p:spPr>
          <a:xfrm>
            <a:off x="7578689" y="4224300"/>
            <a:ext cx="2085162" cy="2069238"/>
          </a:xfrm>
          <a:prstGeom prst="rect">
            <a:avLst/>
          </a:prstGeom>
          <a:noFill/>
          <a:ln>
            <a:noFill/>
          </a:ln>
        </p:spPr>
      </p:pic>
      <p:pic>
        <p:nvPicPr>
          <p:cNvPr id="1160" name="Google Shape;1160;p76"/>
          <p:cNvPicPr preferRelativeResize="0"/>
          <p:nvPr/>
        </p:nvPicPr>
        <p:blipFill>
          <a:blip r:embed="rId8">
            <a:alphaModFix/>
          </a:blip>
          <a:stretch>
            <a:fillRect/>
          </a:stretch>
        </p:blipFill>
        <p:spPr>
          <a:xfrm rot="1246493">
            <a:off x="8412969" y="-1986608"/>
            <a:ext cx="3125511" cy="3782067"/>
          </a:xfrm>
          <a:prstGeom prst="rect">
            <a:avLst/>
          </a:prstGeom>
          <a:noFill/>
          <a:ln>
            <a:noFill/>
          </a:ln>
        </p:spPr>
      </p:pic>
      <p:grpSp>
        <p:nvGrpSpPr>
          <p:cNvPr id="1161" name="Google Shape;1161;p76"/>
          <p:cNvGrpSpPr/>
          <p:nvPr/>
        </p:nvGrpSpPr>
        <p:grpSpPr>
          <a:xfrm>
            <a:off x="353125" y="1478375"/>
            <a:ext cx="1344600" cy="528600"/>
            <a:chOff x="430275" y="352025"/>
            <a:chExt cx="1344600" cy="528600"/>
          </a:xfrm>
        </p:grpSpPr>
        <p:sp>
          <p:nvSpPr>
            <p:cNvPr id="1162" name="Google Shape;1162;p76"/>
            <p:cNvSpPr/>
            <p:nvPr/>
          </p:nvSpPr>
          <p:spPr>
            <a:xfrm>
              <a:off x="430275" y="352025"/>
              <a:ext cx="13446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Intended</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outcome</a:t>
              </a:r>
              <a:endParaRPr>
                <a:solidFill>
                  <a:srgbClr val="FFFFFF"/>
                </a:solidFill>
                <a:latin typeface="Poppins"/>
                <a:ea typeface="Poppins"/>
                <a:cs typeface="Poppins"/>
                <a:sym typeface="Poppins"/>
              </a:endParaRPr>
            </a:p>
          </p:txBody>
        </p:sp>
        <p:pic>
          <p:nvPicPr>
            <p:cNvPr id="1163" name="Google Shape;1163;p76"/>
            <p:cNvPicPr preferRelativeResize="0"/>
            <p:nvPr/>
          </p:nvPicPr>
          <p:blipFill>
            <a:blip r:embed="rId9">
              <a:alphaModFix amt="50000"/>
            </a:blip>
            <a:stretch>
              <a:fillRect/>
            </a:stretch>
          </p:blipFill>
          <p:spPr>
            <a:xfrm>
              <a:off x="1366150" y="468525"/>
              <a:ext cx="286326" cy="295575"/>
            </a:xfrm>
            <a:prstGeom prst="rect">
              <a:avLst/>
            </a:prstGeom>
            <a:noFill/>
            <a:ln>
              <a:noFill/>
            </a:ln>
          </p:spPr>
        </p:pic>
        <p:cxnSp>
          <p:nvCxnSpPr>
            <p:cNvPr id="1164" name="Google Shape;1164;p76"/>
            <p:cNvCxnSpPr/>
            <p:nvPr/>
          </p:nvCxnSpPr>
          <p:spPr>
            <a:xfrm>
              <a:off x="1251625" y="468525"/>
              <a:ext cx="0" cy="284400"/>
            </a:xfrm>
            <a:prstGeom prst="straightConnector1">
              <a:avLst/>
            </a:prstGeom>
            <a:noFill/>
            <a:ln cap="flat" cmpd="sng" w="9525">
              <a:solidFill>
                <a:srgbClr val="A59FB9"/>
              </a:solidFill>
              <a:prstDash val="solid"/>
              <a:round/>
              <a:headEnd len="med" w="med" type="none"/>
              <a:tailEnd len="med" w="med" type="none"/>
            </a:ln>
          </p:spPr>
        </p:cxnSp>
      </p:grpSp>
      <p:grpSp>
        <p:nvGrpSpPr>
          <p:cNvPr id="1165" name="Google Shape;1165;p76"/>
          <p:cNvGrpSpPr/>
          <p:nvPr/>
        </p:nvGrpSpPr>
        <p:grpSpPr>
          <a:xfrm>
            <a:off x="2016843" y="1478375"/>
            <a:ext cx="1344600" cy="528600"/>
            <a:chOff x="1919050" y="352025"/>
            <a:chExt cx="1344600" cy="528600"/>
          </a:xfrm>
        </p:grpSpPr>
        <p:sp>
          <p:nvSpPr>
            <p:cNvPr id="1166" name="Google Shape;1166;p76"/>
            <p:cNvSpPr/>
            <p:nvPr/>
          </p:nvSpPr>
          <p:spPr>
            <a:xfrm>
              <a:off x="1919050" y="352025"/>
              <a:ext cx="13446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Who is</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involved?</a:t>
              </a:r>
              <a:endParaRPr>
                <a:solidFill>
                  <a:srgbClr val="FFFFFF"/>
                </a:solidFill>
                <a:latin typeface="Poppins"/>
                <a:ea typeface="Poppins"/>
                <a:cs typeface="Poppins"/>
                <a:sym typeface="Poppins"/>
              </a:endParaRPr>
            </a:p>
          </p:txBody>
        </p:sp>
        <p:cxnSp>
          <p:nvCxnSpPr>
            <p:cNvPr id="1167" name="Google Shape;1167;p76"/>
            <p:cNvCxnSpPr/>
            <p:nvPr/>
          </p:nvCxnSpPr>
          <p:spPr>
            <a:xfrm>
              <a:off x="276485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168" name="Google Shape;1168;p76"/>
            <p:cNvPicPr preferRelativeResize="0"/>
            <p:nvPr/>
          </p:nvPicPr>
          <p:blipFill>
            <a:blip r:embed="rId10">
              <a:alphaModFix amt="50000"/>
            </a:blip>
            <a:stretch>
              <a:fillRect/>
            </a:stretch>
          </p:blipFill>
          <p:spPr>
            <a:xfrm>
              <a:off x="2860193" y="492813"/>
              <a:ext cx="283600" cy="226875"/>
            </a:xfrm>
            <a:prstGeom prst="rect">
              <a:avLst/>
            </a:prstGeom>
            <a:noFill/>
            <a:ln>
              <a:noFill/>
            </a:ln>
          </p:spPr>
        </p:pic>
      </p:grpSp>
      <p:grpSp>
        <p:nvGrpSpPr>
          <p:cNvPr id="1169" name="Google Shape;1169;p76"/>
          <p:cNvGrpSpPr/>
          <p:nvPr/>
        </p:nvGrpSpPr>
        <p:grpSpPr>
          <a:xfrm>
            <a:off x="3713400" y="832350"/>
            <a:ext cx="1734900" cy="636000"/>
            <a:chOff x="3713412" y="1070763"/>
            <a:chExt cx="1734900" cy="636000"/>
          </a:xfrm>
        </p:grpSpPr>
        <p:sp>
          <p:nvSpPr>
            <p:cNvPr id="1170" name="Google Shape;1170;p76"/>
            <p:cNvSpPr/>
            <p:nvPr/>
          </p:nvSpPr>
          <p:spPr>
            <a:xfrm>
              <a:off x="3713412" y="1070763"/>
              <a:ext cx="1734900" cy="6360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What’s the state</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of the world?</a:t>
              </a:r>
              <a:endParaRPr>
                <a:solidFill>
                  <a:srgbClr val="FFFFFF"/>
                </a:solidFill>
                <a:latin typeface="Poppins"/>
                <a:ea typeface="Poppins"/>
                <a:cs typeface="Poppins"/>
                <a:sym typeface="Poppins"/>
              </a:endParaRPr>
            </a:p>
          </p:txBody>
        </p:sp>
        <p:cxnSp>
          <p:nvCxnSpPr>
            <p:cNvPr id="1171" name="Google Shape;1171;p76"/>
            <p:cNvCxnSpPr/>
            <p:nvPr/>
          </p:nvCxnSpPr>
          <p:spPr>
            <a:xfrm>
              <a:off x="4967337" y="1176213"/>
              <a:ext cx="0" cy="425100"/>
            </a:xfrm>
            <a:prstGeom prst="straightConnector1">
              <a:avLst/>
            </a:prstGeom>
            <a:noFill/>
            <a:ln cap="flat" cmpd="sng" w="9525">
              <a:solidFill>
                <a:srgbClr val="A59FB9"/>
              </a:solidFill>
              <a:prstDash val="solid"/>
              <a:round/>
              <a:headEnd len="med" w="med" type="none"/>
              <a:tailEnd len="med" w="med" type="none"/>
            </a:ln>
          </p:spPr>
        </p:cxnSp>
        <p:pic>
          <p:nvPicPr>
            <p:cNvPr id="1172" name="Google Shape;1172;p76"/>
            <p:cNvPicPr preferRelativeResize="0"/>
            <p:nvPr/>
          </p:nvPicPr>
          <p:blipFill>
            <a:blip r:embed="rId11">
              <a:alphaModFix amt="50000"/>
            </a:blip>
            <a:stretch>
              <a:fillRect/>
            </a:stretch>
          </p:blipFill>
          <p:spPr>
            <a:xfrm>
              <a:off x="5065725" y="1242063"/>
              <a:ext cx="284201" cy="293376"/>
            </a:xfrm>
            <a:prstGeom prst="rect">
              <a:avLst/>
            </a:prstGeom>
            <a:noFill/>
            <a:ln>
              <a:noFill/>
            </a:ln>
          </p:spPr>
        </p:pic>
      </p:grpSp>
      <p:cxnSp>
        <p:nvCxnSpPr>
          <p:cNvPr id="1173" name="Google Shape;1173;p76"/>
          <p:cNvCxnSpPr>
            <a:stCxn id="1162" idx="3"/>
            <a:endCxn id="1166" idx="1"/>
          </p:cNvCxnSpPr>
          <p:nvPr/>
        </p:nvCxnSpPr>
        <p:spPr>
          <a:xfrm>
            <a:off x="1697725" y="1742675"/>
            <a:ext cx="319200" cy="0"/>
          </a:xfrm>
          <a:prstGeom prst="straightConnector1">
            <a:avLst/>
          </a:prstGeom>
          <a:noFill/>
          <a:ln cap="flat" cmpd="sng" w="19050">
            <a:solidFill>
              <a:srgbClr val="A59FB9"/>
            </a:solidFill>
            <a:prstDash val="solid"/>
            <a:round/>
            <a:headEnd len="med" w="med" type="none"/>
            <a:tailEnd len="med" w="med" type="triangle"/>
          </a:ln>
        </p:spPr>
      </p:cxnSp>
      <p:cxnSp>
        <p:nvCxnSpPr>
          <p:cNvPr id="1174" name="Google Shape;1174;p76"/>
          <p:cNvCxnSpPr>
            <a:stCxn id="1175" idx="3"/>
            <a:endCxn id="1176" idx="1"/>
          </p:cNvCxnSpPr>
          <p:nvPr/>
        </p:nvCxnSpPr>
        <p:spPr>
          <a:xfrm>
            <a:off x="7314793" y="1742675"/>
            <a:ext cx="306600" cy="0"/>
          </a:xfrm>
          <a:prstGeom prst="straightConnector1">
            <a:avLst/>
          </a:prstGeom>
          <a:noFill/>
          <a:ln cap="flat" cmpd="sng" w="19050">
            <a:solidFill>
              <a:srgbClr val="A59FB9"/>
            </a:solidFill>
            <a:prstDash val="solid"/>
            <a:round/>
            <a:headEnd len="med" w="med" type="none"/>
            <a:tailEnd len="med" w="med" type="triangle"/>
          </a:ln>
        </p:spPr>
      </p:cxnSp>
      <p:grpSp>
        <p:nvGrpSpPr>
          <p:cNvPr id="1177" name="Google Shape;1177;p76"/>
          <p:cNvGrpSpPr/>
          <p:nvPr/>
        </p:nvGrpSpPr>
        <p:grpSpPr>
          <a:xfrm>
            <a:off x="5862493" y="1478375"/>
            <a:ext cx="1452300" cy="528600"/>
            <a:chOff x="5524875" y="352025"/>
            <a:chExt cx="1452300" cy="528600"/>
          </a:xfrm>
        </p:grpSpPr>
        <p:sp>
          <p:nvSpPr>
            <p:cNvPr id="1175" name="Google Shape;1175;p76"/>
            <p:cNvSpPr/>
            <p:nvPr/>
          </p:nvSpPr>
          <p:spPr>
            <a:xfrm>
              <a:off x="5524875" y="352025"/>
              <a:ext cx="14523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1178" name="Google Shape;1178;p76"/>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179" name="Google Shape;1179;p76"/>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grpSp>
        <p:nvGrpSpPr>
          <p:cNvPr id="1180" name="Google Shape;1180;p76"/>
          <p:cNvGrpSpPr/>
          <p:nvPr/>
        </p:nvGrpSpPr>
        <p:grpSpPr>
          <a:xfrm>
            <a:off x="3713400" y="2112425"/>
            <a:ext cx="1734900" cy="636000"/>
            <a:chOff x="3713400" y="3174075"/>
            <a:chExt cx="1734900" cy="636000"/>
          </a:xfrm>
        </p:grpSpPr>
        <p:sp>
          <p:nvSpPr>
            <p:cNvPr id="1181" name="Google Shape;1181;p76"/>
            <p:cNvSpPr/>
            <p:nvPr/>
          </p:nvSpPr>
          <p:spPr>
            <a:xfrm>
              <a:off x="3713400" y="3174075"/>
              <a:ext cx="1734900" cy="6360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How could</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users succeed?</a:t>
              </a:r>
              <a:endParaRPr>
                <a:solidFill>
                  <a:srgbClr val="FFFFFF"/>
                </a:solidFill>
                <a:latin typeface="Poppins"/>
                <a:ea typeface="Poppins"/>
                <a:cs typeface="Poppins"/>
                <a:sym typeface="Poppins"/>
              </a:endParaRPr>
            </a:p>
          </p:txBody>
        </p:sp>
        <p:cxnSp>
          <p:nvCxnSpPr>
            <p:cNvPr id="1182" name="Google Shape;1182;p76"/>
            <p:cNvCxnSpPr/>
            <p:nvPr/>
          </p:nvCxnSpPr>
          <p:spPr>
            <a:xfrm>
              <a:off x="4935687" y="3279538"/>
              <a:ext cx="0" cy="425100"/>
            </a:xfrm>
            <a:prstGeom prst="straightConnector1">
              <a:avLst/>
            </a:prstGeom>
            <a:noFill/>
            <a:ln cap="flat" cmpd="sng" w="9525">
              <a:solidFill>
                <a:srgbClr val="A59FB9"/>
              </a:solidFill>
              <a:prstDash val="solid"/>
              <a:round/>
              <a:headEnd len="med" w="med" type="none"/>
              <a:tailEnd len="med" w="med" type="none"/>
            </a:ln>
          </p:spPr>
        </p:cxnSp>
        <p:pic>
          <p:nvPicPr>
            <p:cNvPr id="1183" name="Google Shape;1183;p76"/>
            <p:cNvPicPr preferRelativeResize="0"/>
            <p:nvPr/>
          </p:nvPicPr>
          <p:blipFill>
            <a:blip r:embed="rId12">
              <a:alphaModFix amt="50000"/>
            </a:blip>
            <a:stretch>
              <a:fillRect/>
            </a:stretch>
          </p:blipFill>
          <p:spPr>
            <a:xfrm>
              <a:off x="5015549" y="3359475"/>
              <a:ext cx="298374" cy="265201"/>
            </a:xfrm>
            <a:prstGeom prst="rect">
              <a:avLst/>
            </a:prstGeom>
            <a:noFill/>
            <a:ln>
              <a:noFill/>
            </a:ln>
          </p:spPr>
        </p:pic>
      </p:grpSp>
      <p:cxnSp>
        <p:nvCxnSpPr>
          <p:cNvPr id="1184" name="Google Shape;1184;p76"/>
          <p:cNvCxnSpPr>
            <a:stCxn id="1166" idx="3"/>
            <a:endCxn id="1181" idx="1"/>
          </p:cNvCxnSpPr>
          <p:nvPr/>
        </p:nvCxnSpPr>
        <p:spPr>
          <a:xfrm>
            <a:off x="3361443" y="1742675"/>
            <a:ext cx="351900" cy="687900"/>
          </a:xfrm>
          <a:prstGeom prst="bentConnector3">
            <a:avLst>
              <a:gd fmla="val 50008" name="adj1"/>
            </a:avLst>
          </a:prstGeom>
          <a:noFill/>
          <a:ln cap="flat" cmpd="sng" w="19050">
            <a:solidFill>
              <a:srgbClr val="A59FB9"/>
            </a:solidFill>
            <a:prstDash val="solid"/>
            <a:round/>
            <a:headEnd len="med" w="med" type="none"/>
            <a:tailEnd len="med" w="med" type="triangle"/>
          </a:ln>
        </p:spPr>
      </p:cxnSp>
      <p:cxnSp>
        <p:nvCxnSpPr>
          <p:cNvPr id="1185" name="Google Shape;1185;p76"/>
          <p:cNvCxnSpPr>
            <a:stCxn id="1181" idx="3"/>
            <a:endCxn id="1175" idx="1"/>
          </p:cNvCxnSpPr>
          <p:nvPr/>
        </p:nvCxnSpPr>
        <p:spPr>
          <a:xfrm flipH="1" rot="10800000">
            <a:off x="5448300" y="1742825"/>
            <a:ext cx="414300" cy="687600"/>
          </a:xfrm>
          <a:prstGeom prst="bentConnector3">
            <a:avLst>
              <a:gd fmla="val 49987" name="adj1"/>
            </a:avLst>
          </a:prstGeom>
          <a:noFill/>
          <a:ln cap="flat" cmpd="sng" w="19050">
            <a:solidFill>
              <a:srgbClr val="A59FB9"/>
            </a:solidFill>
            <a:prstDash val="solid"/>
            <a:round/>
            <a:headEnd len="med" w="med" type="none"/>
            <a:tailEnd len="med" w="med" type="triangle"/>
          </a:ln>
        </p:spPr>
      </p:cxnSp>
      <p:cxnSp>
        <p:nvCxnSpPr>
          <p:cNvPr id="1186" name="Google Shape;1186;p76"/>
          <p:cNvCxnSpPr>
            <a:stCxn id="1187" idx="0"/>
            <a:endCxn id="1175" idx="0"/>
          </p:cNvCxnSpPr>
          <p:nvPr/>
        </p:nvCxnSpPr>
        <p:spPr>
          <a:xfrm rot="5400000">
            <a:off x="7397069" y="669875"/>
            <a:ext cx="600" cy="1617600"/>
          </a:xfrm>
          <a:prstGeom prst="curvedConnector3">
            <a:avLst>
              <a:gd fmla="val -109495833" name="adj1"/>
            </a:avLst>
          </a:prstGeom>
          <a:noFill/>
          <a:ln cap="flat" cmpd="sng" w="19050">
            <a:solidFill>
              <a:srgbClr val="A59FB9"/>
            </a:solidFill>
            <a:prstDash val="solid"/>
            <a:round/>
            <a:headEnd len="med" w="med" type="none"/>
            <a:tailEnd len="med" w="med" type="triangle"/>
          </a:ln>
        </p:spPr>
      </p:cxnSp>
      <p:cxnSp>
        <p:nvCxnSpPr>
          <p:cNvPr id="1188" name="Google Shape;1188;p76"/>
          <p:cNvCxnSpPr>
            <a:stCxn id="1166" idx="3"/>
            <a:endCxn id="1170" idx="1"/>
          </p:cNvCxnSpPr>
          <p:nvPr/>
        </p:nvCxnSpPr>
        <p:spPr>
          <a:xfrm flipH="1" rot="10800000">
            <a:off x="3361443" y="1150475"/>
            <a:ext cx="351900" cy="592200"/>
          </a:xfrm>
          <a:prstGeom prst="bentConnector3">
            <a:avLst>
              <a:gd fmla="val 50008" name="adj1"/>
            </a:avLst>
          </a:prstGeom>
          <a:noFill/>
          <a:ln cap="flat" cmpd="sng" w="19050">
            <a:solidFill>
              <a:srgbClr val="A59FB9"/>
            </a:solidFill>
            <a:prstDash val="solid"/>
            <a:round/>
            <a:headEnd len="med" w="med" type="none"/>
            <a:tailEnd len="med" w="med" type="triangle"/>
          </a:ln>
        </p:spPr>
      </p:cxnSp>
      <p:cxnSp>
        <p:nvCxnSpPr>
          <p:cNvPr id="1189" name="Google Shape;1189;p76"/>
          <p:cNvCxnSpPr>
            <a:stCxn id="1170" idx="3"/>
            <a:endCxn id="1175" idx="1"/>
          </p:cNvCxnSpPr>
          <p:nvPr/>
        </p:nvCxnSpPr>
        <p:spPr>
          <a:xfrm>
            <a:off x="5448300" y="1150350"/>
            <a:ext cx="414300" cy="592200"/>
          </a:xfrm>
          <a:prstGeom prst="bentConnector3">
            <a:avLst>
              <a:gd fmla="val 49987" name="adj1"/>
            </a:avLst>
          </a:prstGeom>
          <a:noFill/>
          <a:ln cap="flat" cmpd="sng" w="19050">
            <a:solidFill>
              <a:srgbClr val="A59FB9"/>
            </a:solidFill>
            <a:prstDash val="solid"/>
            <a:round/>
            <a:headEnd len="med" w="med" type="none"/>
            <a:tailEnd len="med" w="med" type="triangle"/>
          </a:ln>
        </p:spPr>
      </p:cxnSp>
      <p:grpSp>
        <p:nvGrpSpPr>
          <p:cNvPr id="1190" name="Google Shape;1190;p76"/>
          <p:cNvGrpSpPr/>
          <p:nvPr/>
        </p:nvGrpSpPr>
        <p:grpSpPr>
          <a:xfrm>
            <a:off x="93125" y="3164775"/>
            <a:ext cx="8777700" cy="1505400"/>
            <a:chOff x="93125" y="3164775"/>
            <a:chExt cx="8777700" cy="1505400"/>
          </a:xfrm>
        </p:grpSpPr>
        <p:cxnSp>
          <p:nvCxnSpPr>
            <p:cNvPr id="1191" name="Google Shape;1191;p76"/>
            <p:cNvCxnSpPr/>
            <p:nvPr/>
          </p:nvCxnSpPr>
          <p:spPr>
            <a:xfrm>
              <a:off x="454725" y="3164775"/>
              <a:ext cx="15000" cy="961500"/>
            </a:xfrm>
            <a:prstGeom prst="straightConnector1">
              <a:avLst/>
            </a:prstGeom>
            <a:noFill/>
            <a:ln cap="flat" cmpd="sng" w="9525">
              <a:solidFill>
                <a:schemeClr val="dk2"/>
              </a:solidFill>
              <a:prstDash val="solid"/>
              <a:round/>
              <a:headEnd len="med" w="med" type="none"/>
              <a:tailEnd len="med" w="med" type="none"/>
            </a:ln>
          </p:spPr>
        </p:cxnSp>
        <p:cxnSp>
          <p:nvCxnSpPr>
            <p:cNvPr id="1192" name="Google Shape;1192;p76"/>
            <p:cNvCxnSpPr/>
            <p:nvPr/>
          </p:nvCxnSpPr>
          <p:spPr>
            <a:xfrm>
              <a:off x="469625" y="4133850"/>
              <a:ext cx="8401200" cy="15000"/>
            </a:xfrm>
            <a:prstGeom prst="straightConnector1">
              <a:avLst/>
            </a:prstGeom>
            <a:noFill/>
            <a:ln cap="flat" cmpd="sng" w="9525">
              <a:solidFill>
                <a:schemeClr val="dk2"/>
              </a:solidFill>
              <a:prstDash val="solid"/>
              <a:round/>
              <a:headEnd len="med" w="med" type="none"/>
              <a:tailEnd len="med" w="med" type="none"/>
            </a:ln>
          </p:spPr>
        </p:cxnSp>
        <p:cxnSp>
          <p:nvCxnSpPr>
            <p:cNvPr id="1193" name="Google Shape;1193;p76"/>
            <p:cNvCxnSpPr/>
            <p:nvPr/>
          </p:nvCxnSpPr>
          <p:spPr>
            <a:xfrm>
              <a:off x="1304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194" name="Google Shape;1194;p76"/>
            <p:cNvCxnSpPr/>
            <p:nvPr/>
          </p:nvCxnSpPr>
          <p:spPr>
            <a:xfrm>
              <a:off x="466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195" name="Google Shape;1195;p76"/>
            <p:cNvCxnSpPr/>
            <p:nvPr/>
          </p:nvCxnSpPr>
          <p:spPr>
            <a:xfrm>
              <a:off x="2066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196" name="Google Shape;1196;p76"/>
            <p:cNvCxnSpPr/>
            <p:nvPr/>
          </p:nvCxnSpPr>
          <p:spPr>
            <a:xfrm>
              <a:off x="2828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197" name="Google Shape;1197;p76"/>
            <p:cNvCxnSpPr/>
            <p:nvPr/>
          </p:nvCxnSpPr>
          <p:spPr>
            <a:xfrm>
              <a:off x="3590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198" name="Google Shape;1198;p76"/>
            <p:cNvCxnSpPr/>
            <p:nvPr/>
          </p:nvCxnSpPr>
          <p:spPr>
            <a:xfrm>
              <a:off x="4352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199" name="Google Shape;1199;p76"/>
            <p:cNvCxnSpPr/>
            <p:nvPr/>
          </p:nvCxnSpPr>
          <p:spPr>
            <a:xfrm>
              <a:off x="5114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00" name="Google Shape;1200;p76"/>
            <p:cNvCxnSpPr/>
            <p:nvPr/>
          </p:nvCxnSpPr>
          <p:spPr>
            <a:xfrm>
              <a:off x="57241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01" name="Google Shape;1201;p76"/>
            <p:cNvCxnSpPr/>
            <p:nvPr/>
          </p:nvCxnSpPr>
          <p:spPr>
            <a:xfrm>
              <a:off x="5876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02" name="Google Shape;1202;p76"/>
            <p:cNvCxnSpPr/>
            <p:nvPr/>
          </p:nvCxnSpPr>
          <p:spPr>
            <a:xfrm>
              <a:off x="60289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03" name="Google Shape;1203;p76"/>
            <p:cNvCxnSpPr/>
            <p:nvPr/>
          </p:nvCxnSpPr>
          <p:spPr>
            <a:xfrm>
              <a:off x="6181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04" name="Google Shape;1204;p76"/>
            <p:cNvCxnSpPr/>
            <p:nvPr/>
          </p:nvCxnSpPr>
          <p:spPr>
            <a:xfrm>
              <a:off x="63337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05" name="Google Shape;1205;p76"/>
            <p:cNvCxnSpPr/>
            <p:nvPr/>
          </p:nvCxnSpPr>
          <p:spPr>
            <a:xfrm>
              <a:off x="64861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06" name="Google Shape;1206;p76"/>
            <p:cNvCxnSpPr/>
            <p:nvPr/>
          </p:nvCxnSpPr>
          <p:spPr>
            <a:xfrm>
              <a:off x="6638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07" name="Google Shape;1207;p76"/>
            <p:cNvCxnSpPr/>
            <p:nvPr/>
          </p:nvCxnSpPr>
          <p:spPr>
            <a:xfrm>
              <a:off x="67909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08" name="Google Shape;1208;p76"/>
            <p:cNvCxnSpPr/>
            <p:nvPr/>
          </p:nvCxnSpPr>
          <p:spPr>
            <a:xfrm>
              <a:off x="6943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09" name="Google Shape;1209;p76"/>
            <p:cNvCxnSpPr/>
            <p:nvPr/>
          </p:nvCxnSpPr>
          <p:spPr>
            <a:xfrm>
              <a:off x="70957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10" name="Google Shape;1210;p76"/>
            <p:cNvCxnSpPr/>
            <p:nvPr/>
          </p:nvCxnSpPr>
          <p:spPr>
            <a:xfrm>
              <a:off x="72481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11" name="Google Shape;1211;p76"/>
            <p:cNvCxnSpPr/>
            <p:nvPr/>
          </p:nvCxnSpPr>
          <p:spPr>
            <a:xfrm>
              <a:off x="7400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12" name="Google Shape;1212;p76"/>
            <p:cNvCxnSpPr/>
            <p:nvPr/>
          </p:nvCxnSpPr>
          <p:spPr>
            <a:xfrm>
              <a:off x="75529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13" name="Google Shape;1213;p76"/>
            <p:cNvCxnSpPr/>
            <p:nvPr/>
          </p:nvCxnSpPr>
          <p:spPr>
            <a:xfrm>
              <a:off x="7705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14" name="Google Shape;1214;p76"/>
            <p:cNvCxnSpPr/>
            <p:nvPr/>
          </p:nvCxnSpPr>
          <p:spPr>
            <a:xfrm>
              <a:off x="78577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15" name="Google Shape;1215;p76"/>
            <p:cNvCxnSpPr/>
            <p:nvPr/>
          </p:nvCxnSpPr>
          <p:spPr>
            <a:xfrm>
              <a:off x="80101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16" name="Google Shape;1216;p76"/>
            <p:cNvCxnSpPr/>
            <p:nvPr/>
          </p:nvCxnSpPr>
          <p:spPr>
            <a:xfrm>
              <a:off x="8162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17" name="Google Shape;1217;p76"/>
            <p:cNvCxnSpPr/>
            <p:nvPr/>
          </p:nvCxnSpPr>
          <p:spPr>
            <a:xfrm>
              <a:off x="83149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18" name="Google Shape;1218;p76"/>
            <p:cNvCxnSpPr/>
            <p:nvPr/>
          </p:nvCxnSpPr>
          <p:spPr>
            <a:xfrm>
              <a:off x="8467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19" name="Google Shape;1219;p76"/>
            <p:cNvCxnSpPr/>
            <p:nvPr/>
          </p:nvCxnSpPr>
          <p:spPr>
            <a:xfrm>
              <a:off x="86197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20" name="Google Shape;1220;p76"/>
            <p:cNvCxnSpPr/>
            <p:nvPr/>
          </p:nvCxnSpPr>
          <p:spPr>
            <a:xfrm>
              <a:off x="8772100" y="4044400"/>
              <a:ext cx="0" cy="208800"/>
            </a:xfrm>
            <a:prstGeom prst="straightConnector1">
              <a:avLst/>
            </a:prstGeom>
            <a:noFill/>
            <a:ln cap="flat" cmpd="sng" w="9525">
              <a:solidFill>
                <a:schemeClr val="dk2"/>
              </a:solidFill>
              <a:prstDash val="solid"/>
              <a:round/>
              <a:headEnd len="med" w="med" type="none"/>
              <a:tailEnd len="med" w="med" type="none"/>
            </a:ln>
          </p:spPr>
        </p:cxnSp>
        <p:sp>
          <p:nvSpPr>
            <p:cNvPr id="1221" name="Google Shape;1221;p76"/>
            <p:cNvSpPr/>
            <p:nvPr/>
          </p:nvSpPr>
          <p:spPr>
            <a:xfrm>
              <a:off x="462175" y="3239325"/>
              <a:ext cx="8408500" cy="879625"/>
            </a:xfrm>
            <a:custGeom>
              <a:rect b="b" l="l" r="r" t="t"/>
              <a:pathLst>
                <a:path extrusionOk="0" h="35185" w="336340">
                  <a:moveTo>
                    <a:pt x="0" y="0"/>
                  </a:moveTo>
                  <a:lnTo>
                    <a:pt x="115095" y="1624"/>
                  </a:lnTo>
                  <a:lnTo>
                    <a:pt x="209616" y="8183"/>
                  </a:lnTo>
                  <a:lnTo>
                    <a:pt x="336340" y="35185"/>
                  </a:lnTo>
                </a:path>
              </a:pathLst>
            </a:custGeom>
            <a:noFill/>
            <a:ln cap="flat" cmpd="sng" w="28575">
              <a:solidFill>
                <a:srgbClr val="B4A7D6"/>
              </a:solidFill>
              <a:prstDash val="solid"/>
              <a:round/>
              <a:headEnd len="med" w="med" type="none"/>
              <a:tailEnd len="med" w="med" type="none"/>
            </a:ln>
          </p:spPr>
        </p:sp>
        <p:sp>
          <p:nvSpPr>
            <p:cNvPr id="1222" name="Google Shape;1222;p76"/>
            <p:cNvSpPr txBox="1"/>
            <p:nvPr/>
          </p:nvSpPr>
          <p:spPr>
            <a:xfrm rot="-5400000">
              <a:off x="-96925" y="3526288"/>
              <a:ext cx="6858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Poppins"/>
                  <a:ea typeface="Poppins"/>
                  <a:cs typeface="Poppins"/>
                  <a:sym typeface="Poppins"/>
                </a:rPr>
                <a:t>BUDGET</a:t>
              </a:r>
              <a:endParaRPr sz="1000">
                <a:latin typeface="Poppins"/>
                <a:ea typeface="Poppins"/>
                <a:cs typeface="Poppins"/>
                <a:sym typeface="Poppins"/>
              </a:endParaRPr>
            </a:p>
          </p:txBody>
        </p:sp>
        <p:sp>
          <p:nvSpPr>
            <p:cNvPr id="1223" name="Google Shape;1223;p76"/>
            <p:cNvSpPr txBox="1"/>
            <p:nvPr/>
          </p:nvSpPr>
          <p:spPr>
            <a:xfrm>
              <a:off x="4163388" y="4364475"/>
              <a:ext cx="5217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Poppins"/>
                  <a:ea typeface="Poppins"/>
                  <a:cs typeface="Poppins"/>
                  <a:sym typeface="Poppins"/>
                </a:rPr>
                <a:t>Time</a:t>
              </a:r>
              <a:endParaRPr sz="1000">
                <a:latin typeface="Poppins"/>
                <a:ea typeface="Poppins"/>
                <a:cs typeface="Poppins"/>
                <a:sym typeface="Poppins"/>
              </a:endParaRPr>
            </a:p>
          </p:txBody>
        </p:sp>
      </p:grpSp>
      <p:grpSp>
        <p:nvGrpSpPr>
          <p:cNvPr id="1224" name="Google Shape;1224;p76"/>
          <p:cNvGrpSpPr/>
          <p:nvPr/>
        </p:nvGrpSpPr>
        <p:grpSpPr>
          <a:xfrm>
            <a:off x="7621469" y="1478375"/>
            <a:ext cx="1169400" cy="528600"/>
            <a:chOff x="7494494" y="372425"/>
            <a:chExt cx="1169400" cy="528600"/>
          </a:xfrm>
        </p:grpSpPr>
        <p:sp>
          <p:nvSpPr>
            <p:cNvPr id="1187" name="Google Shape;1187;p76"/>
            <p:cNvSpPr/>
            <p:nvPr/>
          </p:nvSpPr>
          <p:spPr>
            <a:xfrm>
              <a:off x="7494494" y="372425"/>
              <a:ext cx="11694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1225" name="Google Shape;1225;p76"/>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1226" name="Google Shape;1226;p76"/>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sp>
        <p:nvSpPr>
          <p:cNvPr id="1227" name="Google Shape;1227;p76"/>
          <p:cNvSpPr txBox="1"/>
          <p:nvPr/>
        </p:nvSpPr>
        <p:spPr>
          <a:xfrm>
            <a:off x="751725" y="773675"/>
            <a:ext cx="27327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Time and money</a:t>
            </a:r>
            <a:endParaRPr sz="2200">
              <a:solidFill>
                <a:srgbClr val="25215D"/>
              </a:solidFill>
              <a:latin typeface="Poppins Medium"/>
              <a:ea typeface="Poppins Medium"/>
              <a:cs typeface="Poppins Medium"/>
              <a:sym typeface="Poppins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8" name="Shape 158"/>
        <p:cNvGrpSpPr/>
        <p:nvPr/>
      </p:nvGrpSpPr>
      <p:grpSpPr>
        <a:xfrm>
          <a:off x="0" y="0"/>
          <a:ext cx="0" cy="0"/>
          <a:chOff x="0" y="0"/>
          <a:chExt cx="0" cy="0"/>
        </a:xfrm>
      </p:grpSpPr>
      <p:pic>
        <p:nvPicPr>
          <p:cNvPr id="159" name="Google Shape;159;p32"/>
          <p:cNvPicPr preferRelativeResize="0"/>
          <p:nvPr/>
        </p:nvPicPr>
        <p:blipFill>
          <a:blip r:embed="rId3">
            <a:alphaModFix/>
          </a:blip>
          <a:stretch>
            <a:fillRect/>
          </a:stretch>
        </p:blipFill>
        <p:spPr>
          <a:xfrm>
            <a:off x="6029817" y="-1215875"/>
            <a:ext cx="2533008" cy="2354899"/>
          </a:xfrm>
          <a:prstGeom prst="rect">
            <a:avLst/>
          </a:prstGeom>
          <a:noFill/>
          <a:ln>
            <a:noFill/>
          </a:ln>
        </p:spPr>
      </p:pic>
      <p:pic>
        <p:nvPicPr>
          <p:cNvPr id="160" name="Google Shape;160;p32"/>
          <p:cNvPicPr preferRelativeResize="0"/>
          <p:nvPr/>
        </p:nvPicPr>
        <p:blipFill>
          <a:blip r:embed="rId4">
            <a:alphaModFix/>
          </a:blip>
          <a:stretch>
            <a:fillRect/>
          </a:stretch>
        </p:blipFill>
        <p:spPr>
          <a:xfrm>
            <a:off x="-789287" y="2109912"/>
            <a:ext cx="1541020" cy="2069239"/>
          </a:xfrm>
          <a:prstGeom prst="rect">
            <a:avLst/>
          </a:prstGeom>
          <a:noFill/>
          <a:ln>
            <a:noFill/>
          </a:ln>
        </p:spPr>
      </p:pic>
      <p:pic>
        <p:nvPicPr>
          <p:cNvPr id="161" name="Google Shape;161;p32"/>
          <p:cNvPicPr preferRelativeResize="0"/>
          <p:nvPr/>
        </p:nvPicPr>
        <p:blipFill>
          <a:blip r:embed="rId5">
            <a:alphaModFix/>
          </a:blip>
          <a:stretch>
            <a:fillRect/>
          </a:stretch>
        </p:blipFill>
        <p:spPr>
          <a:xfrm>
            <a:off x="914389" y="4320650"/>
            <a:ext cx="2085162" cy="2069238"/>
          </a:xfrm>
          <a:prstGeom prst="rect">
            <a:avLst/>
          </a:prstGeom>
          <a:noFill/>
          <a:ln>
            <a:noFill/>
          </a:ln>
        </p:spPr>
      </p:pic>
      <p:pic>
        <p:nvPicPr>
          <p:cNvPr id="162" name="Google Shape;162;p32"/>
          <p:cNvPicPr preferRelativeResize="0"/>
          <p:nvPr/>
        </p:nvPicPr>
        <p:blipFill>
          <a:blip r:embed="rId6">
            <a:alphaModFix/>
          </a:blip>
          <a:stretch>
            <a:fillRect/>
          </a:stretch>
        </p:blipFill>
        <p:spPr>
          <a:xfrm rot="1246493">
            <a:off x="7547069" y="1643530"/>
            <a:ext cx="3125511" cy="3782067"/>
          </a:xfrm>
          <a:prstGeom prst="rect">
            <a:avLst/>
          </a:prstGeom>
          <a:noFill/>
          <a:ln>
            <a:noFill/>
          </a:ln>
        </p:spPr>
      </p:pic>
      <p:sp>
        <p:nvSpPr>
          <p:cNvPr id="163" name="Google Shape;163;p32"/>
          <p:cNvSpPr txBox="1"/>
          <p:nvPr/>
        </p:nvSpPr>
        <p:spPr>
          <a:xfrm>
            <a:off x="1882350" y="1202238"/>
            <a:ext cx="5379300" cy="305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rgbClr val="25215D"/>
                </a:solidFill>
                <a:latin typeface="Poppins Light"/>
                <a:ea typeface="Poppins Light"/>
                <a:cs typeface="Poppins Light"/>
                <a:sym typeface="Poppins Light"/>
              </a:rPr>
              <a:t>OpenUp seeks to empower people and government,</a:t>
            </a:r>
            <a:endParaRPr sz="2400">
              <a:solidFill>
                <a:srgbClr val="25215D"/>
              </a:solidFill>
              <a:latin typeface="Poppins Light"/>
              <a:ea typeface="Poppins Light"/>
              <a:cs typeface="Poppins Light"/>
              <a:sym typeface="Poppins Light"/>
            </a:endParaRPr>
          </a:p>
          <a:p>
            <a:pPr indent="0" lvl="0" marL="0" rtl="0" algn="ctr">
              <a:spcBef>
                <a:spcPts val="0"/>
              </a:spcBef>
              <a:spcAft>
                <a:spcPts val="0"/>
              </a:spcAft>
              <a:buNone/>
            </a:pPr>
            <a:r>
              <a:t/>
            </a:r>
            <a:endParaRPr sz="2400">
              <a:solidFill>
                <a:srgbClr val="25215D"/>
              </a:solidFill>
              <a:latin typeface="Poppins Light"/>
              <a:ea typeface="Poppins Light"/>
              <a:cs typeface="Poppins Light"/>
              <a:sym typeface="Poppins Light"/>
            </a:endParaRPr>
          </a:p>
          <a:p>
            <a:pPr indent="0" lvl="0" marL="0" rtl="0" algn="ctr">
              <a:spcBef>
                <a:spcPts val="0"/>
              </a:spcBef>
              <a:spcAft>
                <a:spcPts val="0"/>
              </a:spcAft>
              <a:buNone/>
            </a:pPr>
            <a:r>
              <a:rPr lang="en-GB" sz="2400">
                <a:solidFill>
                  <a:srgbClr val="25215D"/>
                </a:solidFill>
                <a:latin typeface="Poppins Light"/>
                <a:ea typeface="Poppins Light"/>
                <a:cs typeface="Poppins Light"/>
                <a:sym typeface="Poppins Light"/>
              </a:rPr>
              <a:t> through data, technology and innovative-thinking, </a:t>
            </a:r>
            <a:endParaRPr sz="2400">
              <a:solidFill>
                <a:srgbClr val="25215D"/>
              </a:solidFill>
              <a:latin typeface="Poppins Light"/>
              <a:ea typeface="Poppins Light"/>
              <a:cs typeface="Poppins Light"/>
              <a:sym typeface="Poppins Light"/>
            </a:endParaRPr>
          </a:p>
          <a:p>
            <a:pPr indent="0" lvl="0" marL="0" rtl="0" algn="ctr">
              <a:spcBef>
                <a:spcPts val="0"/>
              </a:spcBef>
              <a:spcAft>
                <a:spcPts val="0"/>
              </a:spcAft>
              <a:buNone/>
            </a:pPr>
            <a:r>
              <a:t/>
            </a:r>
            <a:endParaRPr sz="2400">
              <a:solidFill>
                <a:srgbClr val="25215D"/>
              </a:solidFill>
              <a:latin typeface="Poppins Light"/>
              <a:ea typeface="Poppins Light"/>
              <a:cs typeface="Poppins Light"/>
              <a:sym typeface="Poppins Light"/>
            </a:endParaRPr>
          </a:p>
          <a:p>
            <a:pPr indent="0" lvl="0" marL="0" rtl="0" algn="ctr">
              <a:spcBef>
                <a:spcPts val="0"/>
              </a:spcBef>
              <a:spcAft>
                <a:spcPts val="0"/>
              </a:spcAft>
              <a:buClr>
                <a:srgbClr val="000000"/>
              </a:buClr>
              <a:buSzPts val="1100"/>
              <a:buFont typeface="Arial"/>
              <a:buNone/>
            </a:pPr>
            <a:r>
              <a:rPr lang="en-GB" sz="2400">
                <a:solidFill>
                  <a:srgbClr val="25215D"/>
                </a:solidFill>
                <a:latin typeface="Poppins Light"/>
                <a:ea typeface="Poppins Light"/>
                <a:cs typeface="Poppins Light"/>
                <a:sym typeface="Poppins Light"/>
              </a:rPr>
              <a:t>to become active agents in creating positive social change.</a:t>
            </a:r>
            <a:endParaRPr sz="2400">
              <a:solidFill>
                <a:srgbClr val="25215D"/>
              </a:solidFill>
              <a:latin typeface="Poppins Light"/>
              <a:ea typeface="Poppins Light"/>
              <a:cs typeface="Poppins Light"/>
              <a:sym typeface="Poppins Light"/>
            </a:endParaRPr>
          </a:p>
          <a:p>
            <a:pPr indent="0" lvl="0" marL="0" rtl="0" algn="ctr">
              <a:spcBef>
                <a:spcPts val="0"/>
              </a:spcBef>
              <a:spcAft>
                <a:spcPts val="0"/>
              </a:spcAft>
              <a:buNone/>
            </a:pPr>
            <a:r>
              <a:t/>
            </a:r>
            <a:endParaRPr sz="2400">
              <a:solidFill>
                <a:srgbClr val="25215D"/>
              </a:solidFill>
              <a:latin typeface="Poppins Light"/>
              <a:ea typeface="Poppins Light"/>
              <a:cs typeface="Poppins Light"/>
              <a:sym typeface="Poppins Light"/>
            </a:endParaRPr>
          </a:p>
          <a:p>
            <a:pPr indent="0" lvl="0" marL="0" rtl="0" algn="ctr">
              <a:spcBef>
                <a:spcPts val="0"/>
              </a:spcBef>
              <a:spcAft>
                <a:spcPts val="0"/>
              </a:spcAft>
              <a:buNone/>
            </a:pPr>
            <a:r>
              <a:rPr b="1" lang="en-GB" sz="2400">
                <a:solidFill>
                  <a:srgbClr val="25215D"/>
                </a:solidFill>
                <a:latin typeface="Poppins"/>
                <a:ea typeface="Poppins"/>
                <a:cs typeface="Poppins"/>
                <a:sym typeface="Poppins"/>
              </a:rPr>
              <a:t>Mission</a:t>
            </a:r>
            <a:endParaRPr b="1" sz="2400">
              <a:solidFill>
                <a:srgbClr val="25215D"/>
              </a:solidFill>
              <a:latin typeface="Poppins"/>
              <a:ea typeface="Poppins"/>
              <a:cs typeface="Poppins"/>
              <a:sym typeface="Poppins"/>
            </a:endParaRPr>
          </a:p>
          <a:p>
            <a:pPr indent="0" lvl="0" marL="0" rtl="0" algn="ctr">
              <a:spcBef>
                <a:spcPts val="0"/>
              </a:spcBef>
              <a:spcAft>
                <a:spcPts val="0"/>
              </a:spcAft>
              <a:buNone/>
            </a:pPr>
            <a:r>
              <a:t/>
            </a:r>
            <a:endParaRPr sz="2400">
              <a:solidFill>
                <a:srgbClr val="25215D"/>
              </a:solidFill>
              <a:latin typeface="Poppins SemiBold"/>
              <a:ea typeface="Poppins SemiBold"/>
              <a:cs typeface="Poppins SemiBold"/>
              <a:sym typeface="Poppins SemiBold"/>
            </a:endParaRPr>
          </a:p>
        </p:txBody>
      </p:sp>
      <p:sp>
        <p:nvSpPr>
          <p:cNvPr id="164" name="Google Shape;164;p32"/>
          <p:cNvSpPr txBox="1"/>
          <p:nvPr/>
        </p:nvSpPr>
        <p:spPr>
          <a:xfrm>
            <a:off x="3118350" y="165775"/>
            <a:ext cx="2907300" cy="63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4800">
                <a:solidFill>
                  <a:srgbClr val="25215D"/>
                </a:solidFill>
                <a:latin typeface="Poppins"/>
                <a:ea typeface="Poppins"/>
                <a:cs typeface="Poppins"/>
                <a:sym typeface="Poppins"/>
              </a:rPr>
              <a:t>“</a:t>
            </a:r>
            <a:endParaRPr b="1" sz="4800">
              <a:solidFill>
                <a:srgbClr val="25215D"/>
              </a:solidFill>
              <a:latin typeface="Poppins"/>
              <a:ea typeface="Poppins"/>
              <a:cs typeface="Poppins"/>
              <a:sym typeface="Poppi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31" name="Shape 1231"/>
        <p:cNvGrpSpPr/>
        <p:nvPr/>
      </p:nvGrpSpPr>
      <p:grpSpPr>
        <a:xfrm>
          <a:off x="0" y="0"/>
          <a:ext cx="0" cy="0"/>
          <a:chOff x="0" y="0"/>
          <a:chExt cx="0" cy="0"/>
        </a:xfrm>
      </p:grpSpPr>
      <p:grpSp>
        <p:nvGrpSpPr>
          <p:cNvPr id="1232" name="Google Shape;1232;p77"/>
          <p:cNvGrpSpPr/>
          <p:nvPr/>
        </p:nvGrpSpPr>
        <p:grpSpPr>
          <a:xfrm>
            <a:off x="7621469" y="2009171"/>
            <a:ext cx="1169400" cy="528600"/>
            <a:chOff x="7494494" y="372425"/>
            <a:chExt cx="1169400" cy="528600"/>
          </a:xfrm>
        </p:grpSpPr>
        <p:sp>
          <p:nvSpPr>
            <p:cNvPr id="1233" name="Google Shape;1233;p77"/>
            <p:cNvSpPr/>
            <p:nvPr/>
          </p:nvSpPr>
          <p:spPr>
            <a:xfrm>
              <a:off x="7494494" y="372425"/>
              <a:ext cx="1169400" cy="528600"/>
            </a:xfrm>
            <a:prstGeom prst="roundRect">
              <a:avLst>
                <a:gd fmla="val 9436" name="adj"/>
              </a:avLst>
            </a:prstGeom>
            <a:solidFill>
              <a:srgbClr val="A59FB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1234" name="Google Shape;1234;p77"/>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1235" name="Google Shape;1235;p77"/>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grpSp>
        <p:nvGrpSpPr>
          <p:cNvPr id="1236" name="Google Shape;1236;p77"/>
          <p:cNvGrpSpPr/>
          <p:nvPr/>
        </p:nvGrpSpPr>
        <p:grpSpPr>
          <a:xfrm>
            <a:off x="7621444" y="1744796"/>
            <a:ext cx="1169400" cy="528600"/>
            <a:chOff x="7494494" y="372425"/>
            <a:chExt cx="1169400" cy="528600"/>
          </a:xfrm>
        </p:grpSpPr>
        <p:sp>
          <p:nvSpPr>
            <p:cNvPr id="1237" name="Google Shape;1237;p77"/>
            <p:cNvSpPr/>
            <p:nvPr/>
          </p:nvSpPr>
          <p:spPr>
            <a:xfrm>
              <a:off x="7494494" y="372425"/>
              <a:ext cx="1169400" cy="528600"/>
            </a:xfrm>
            <a:prstGeom prst="roundRect">
              <a:avLst>
                <a:gd fmla="val 9436" name="adj"/>
              </a:avLst>
            </a:prstGeom>
            <a:solidFill>
              <a:srgbClr val="7D749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1238" name="Google Shape;1238;p77"/>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1239" name="Google Shape;1239;p77"/>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grpSp>
        <p:nvGrpSpPr>
          <p:cNvPr id="1240" name="Google Shape;1240;p77"/>
          <p:cNvGrpSpPr/>
          <p:nvPr/>
        </p:nvGrpSpPr>
        <p:grpSpPr>
          <a:xfrm>
            <a:off x="5862443" y="2009171"/>
            <a:ext cx="1452300" cy="528600"/>
            <a:chOff x="5524875" y="352025"/>
            <a:chExt cx="1452300" cy="528600"/>
          </a:xfrm>
        </p:grpSpPr>
        <p:sp>
          <p:nvSpPr>
            <p:cNvPr id="1241" name="Google Shape;1241;p77"/>
            <p:cNvSpPr/>
            <p:nvPr/>
          </p:nvSpPr>
          <p:spPr>
            <a:xfrm>
              <a:off x="5524875" y="352025"/>
              <a:ext cx="1452300" cy="528600"/>
            </a:xfrm>
            <a:prstGeom prst="roundRect">
              <a:avLst>
                <a:gd fmla="val 9436" name="adj"/>
              </a:avLst>
            </a:prstGeom>
            <a:solidFill>
              <a:srgbClr val="A59FB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1242" name="Google Shape;1242;p77"/>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243" name="Google Shape;1243;p77"/>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grpSp>
        <p:nvGrpSpPr>
          <p:cNvPr id="1244" name="Google Shape;1244;p77"/>
          <p:cNvGrpSpPr/>
          <p:nvPr/>
        </p:nvGrpSpPr>
        <p:grpSpPr>
          <a:xfrm>
            <a:off x="5862443" y="1744796"/>
            <a:ext cx="1452300" cy="528600"/>
            <a:chOff x="5524875" y="352025"/>
            <a:chExt cx="1452300" cy="528600"/>
          </a:xfrm>
        </p:grpSpPr>
        <p:sp>
          <p:nvSpPr>
            <p:cNvPr id="1245" name="Google Shape;1245;p77"/>
            <p:cNvSpPr/>
            <p:nvPr/>
          </p:nvSpPr>
          <p:spPr>
            <a:xfrm>
              <a:off x="5524875" y="352025"/>
              <a:ext cx="1452300" cy="528600"/>
            </a:xfrm>
            <a:prstGeom prst="roundRect">
              <a:avLst>
                <a:gd fmla="val 9436" name="adj"/>
              </a:avLst>
            </a:prstGeom>
            <a:solidFill>
              <a:srgbClr val="7D749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1246" name="Google Shape;1246;p77"/>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247" name="Google Shape;1247;p77"/>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pic>
        <p:nvPicPr>
          <p:cNvPr id="1248" name="Google Shape;1248;p77"/>
          <p:cNvPicPr preferRelativeResize="0"/>
          <p:nvPr/>
        </p:nvPicPr>
        <p:blipFill>
          <a:blip r:embed="rId5">
            <a:alphaModFix/>
          </a:blip>
          <a:stretch>
            <a:fillRect/>
          </a:stretch>
        </p:blipFill>
        <p:spPr>
          <a:xfrm>
            <a:off x="-762008" y="4155350"/>
            <a:ext cx="2533008" cy="2354899"/>
          </a:xfrm>
          <a:prstGeom prst="rect">
            <a:avLst/>
          </a:prstGeom>
          <a:noFill/>
          <a:ln>
            <a:noFill/>
          </a:ln>
        </p:spPr>
      </p:pic>
      <p:pic>
        <p:nvPicPr>
          <p:cNvPr id="1249" name="Google Shape;1249;p77"/>
          <p:cNvPicPr preferRelativeResize="0"/>
          <p:nvPr/>
        </p:nvPicPr>
        <p:blipFill>
          <a:blip r:embed="rId6">
            <a:alphaModFix/>
          </a:blip>
          <a:stretch>
            <a:fillRect/>
          </a:stretch>
        </p:blipFill>
        <p:spPr>
          <a:xfrm>
            <a:off x="383688" y="-1036338"/>
            <a:ext cx="1541020" cy="2069239"/>
          </a:xfrm>
          <a:prstGeom prst="rect">
            <a:avLst/>
          </a:prstGeom>
          <a:noFill/>
          <a:ln>
            <a:noFill/>
          </a:ln>
        </p:spPr>
      </p:pic>
      <p:pic>
        <p:nvPicPr>
          <p:cNvPr id="1250" name="Google Shape;1250;p77"/>
          <p:cNvPicPr preferRelativeResize="0"/>
          <p:nvPr/>
        </p:nvPicPr>
        <p:blipFill>
          <a:blip r:embed="rId7">
            <a:alphaModFix/>
          </a:blip>
          <a:stretch>
            <a:fillRect/>
          </a:stretch>
        </p:blipFill>
        <p:spPr>
          <a:xfrm>
            <a:off x="7426289" y="4071900"/>
            <a:ext cx="2085162" cy="2069238"/>
          </a:xfrm>
          <a:prstGeom prst="rect">
            <a:avLst/>
          </a:prstGeom>
          <a:noFill/>
          <a:ln>
            <a:noFill/>
          </a:ln>
        </p:spPr>
      </p:pic>
      <p:pic>
        <p:nvPicPr>
          <p:cNvPr id="1251" name="Google Shape;1251;p77"/>
          <p:cNvPicPr preferRelativeResize="0"/>
          <p:nvPr/>
        </p:nvPicPr>
        <p:blipFill>
          <a:blip r:embed="rId8">
            <a:alphaModFix/>
          </a:blip>
          <a:stretch>
            <a:fillRect/>
          </a:stretch>
        </p:blipFill>
        <p:spPr>
          <a:xfrm rot="1246493">
            <a:off x="8412969" y="-1834208"/>
            <a:ext cx="3125511" cy="3782067"/>
          </a:xfrm>
          <a:prstGeom prst="rect">
            <a:avLst/>
          </a:prstGeom>
          <a:noFill/>
          <a:ln>
            <a:noFill/>
          </a:ln>
        </p:spPr>
      </p:pic>
      <p:grpSp>
        <p:nvGrpSpPr>
          <p:cNvPr id="1252" name="Google Shape;1252;p77"/>
          <p:cNvGrpSpPr/>
          <p:nvPr/>
        </p:nvGrpSpPr>
        <p:grpSpPr>
          <a:xfrm>
            <a:off x="353125" y="1478375"/>
            <a:ext cx="1344600" cy="528600"/>
            <a:chOff x="430275" y="352025"/>
            <a:chExt cx="1344600" cy="528600"/>
          </a:xfrm>
        </p:grpSpPr>
        <p:sp>
          <p:nvSpPr>
            <p:cNvPr id="1253" name="Google Shape;1253;p77"/>
            <p:cNvSpPr/>
            <p:nvPr/>
          </p:nvSpPr>
          <p:spPr>
            <a:xfrm>
              <a:off x="430275" y="352025"/>
              <a:ext cx="13446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Intended</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outcome</a:t>
              </a:r>
              <a:endParaRPr>
                <a:solidFill>
                  <a:srgbClr val="FFFFFF"/>
                </a:solidFill>
                <a:latin typeface="Poppins"/>
                <a:ea typeface="Poppins"/>
                <a:cs typeface="Poppins"/>
                <a:sym typeface="Poppins"/>
              </a:endParaRPr>
            </a:p>
          </p:txBody>
        </p:sp>
        <p:pic>
          <p:nvPicPr>
            <p:cNvPr id="1254" name="Google Shape;1254;p77"/>
            <p:cNvPicPr preferRelativeResize="0"/>
            <p:nvPr/>
          </p:nvPicPr>
          <p:blipFill>
            <a:blip r:embed="rId9">
              <a:alphaModFix amt="50000"/>
            </a:blip>
            <a:stretch>
              <a:fillRect/>
            </a:stretch>
          </p:blipFill>
          <p:spPr>
            <a:xfrm>
              <a:off x="1366150" y="468525"/>
              <a:ext cx="286326" cy="295575"/>
            </a:xfrm>
            <a:prstGeom prst="rect">
              <a:avLst/>
            </a:prstGeom>
            <a:noFill/>
            <a:ln>
              <a:noFill/>
            </a:ln>
          </p:spPr>
        </p:pic>
        <p:cxnSp>
          <p:nvCxnSpPr>
            <p:cNvPr id="1255" name="Google Shape;1255;p77"/>
            <p:cNvCxnSpPr/>
            <p:nvPr/>
          </p:nvCxnSpPr>
          <p:spPr>
            <a:xfrm>
              <a:off x="1251625" y="468525"/>
              <a:ext cx="0" cy="284400"/>
            </a:xfrm>
            <a:prstGeom prst="straightConnector1">
              <a:avLst/>
            </a:prstGeom>
            <a:noFill/>
            <a:ln cap="flat" cmpd="sng" w="9525">
              <a:solidFill>
                <a:srgbClr val="A59FB9"/>
              </a:solidFill>
              <a:prstDash val="solid"/>
              <a:round/>
              <a:headEnd len="med" w="med" type="none"/>
              <a:tailEnd len="med" w="med" type="none"/>
            </a:ln>
          </p:spPr>
        </p:cxnSp>
      </p:grpSp>
      <p:grpSp>
        <p:nvGrpSpPr>
          <p:cNvPr id="1256" name="Google Shape;1256;p77"/>
          <p:cNvGrpSpPr/>
          <p:nvPr/>
        </p:nvGrpSpPr>
        <p:grpSpPr>
          <a:xfrm>
            <a:off x="2016843" y="1478375"/>
            <a:ext cx="1344600" cy="528600"/>
            <a:chOff x="1919050" y="352025"/>
            <a:chExt cx="1344600" cy="528600"/>
          </a:xfrm>
        </p:grpSpPr>
        <p:sp>
          <p:nvSpPr>
            <p:cNvPr id="1257" name="Google Shape;1257;p77"/>
            <p:cNvSpPr/>
            <p:nvPr/>
          </p:nvSpPr>
          <p:spPr>
            <a:xfrm>
              <a:off x="1919050" y="352025"/>
              <a:ext cx="13446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Who is</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involved?</a:t>
              </a:r>
              <a:endParaRPr>
                <a:solidFill>
                  <a:srgbClr val="FFFFFF"/>
                </a:solidFill>
                <a:latin typeface="Poppins"/>
                <a:ea typeface="Poppins"/>
                <a:cs typeface="Poppins"/>
                <a:sym typeface="Poppins"/>
              </a:endParaRPr>
            </a:p>
          </p:txBody>
        </p:sp>
        <p:cxnSp>
          <p:nvCxnSpPr>
            <p:cNvPr id="1258" name="Google Shape;1258;p77"/>
            <p:cNvCxnSpPr/>
            <p:nvPr/>
          </p:nvCxnSpPr>
          <p:spPr>
            <a:xfrm>
              <a:off x="276485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259" name="Google Shape;1259;p77"/>
            <p:cNvPicPr preferRelativeResize="0"/>
            <p:nvPr/>
          </p:nvPicPr>
          <p:blipFill>
            <a:blip r:embed="rId10">
              <a:alphaModFix amt="50000"/>
            </a:blip>
            <a:stretch>
              <a:fillRect/>
            </a:stretch>
          </p:blipFill>
          <p:spPr>
            <a:xfrm>
              <a:off x="2860193" y="492813"/>
              <a:ext cx="283600" cy="226875"/>
            </a:xfrm>
            <a:prstGeom prst="rect">
              <a:avLst/>
            </a:prstGeom>
            <a:noFill/>
            <a:ln>
              <a:noFill/>
            </a:ln>
          </p:spPr>
        </p:pic>
      </p:grpSp>
      <p:grpSp>
        <p:nvGrpSpPr>
          <p:cNvPr id="1260" name="Google Shape;1260;p77"/>
          <p:cNvGrpSpPr/>
          <p:nvPr/>
        </p:nvGrpSpPr>
        <p:grpSpPr>
          <a:xfrm>
            <a:off x="3713400" y="832350"/>
            <a:ext cx="1734900" cy="636000"/>
            <a:chOff x="3713412" y="1070763"/>
            <a:chExt cx="1734900" cy="636000"/>
          </a:xfrm>
        </p:grpSpPr>
        <p:sp>
          <p:nvSpPr>
            <p:cNvPr id="1261" name="Google Shape;1261;p77"/>
            <p:cNvSpPr/>
            <p:nvPr/>
          </p:nvSpPr>
          <p:spPr>
            <a:xfrm>
              <a:off x="3713412" y="1070763"/>
              <a:ext cx="1734900" cy="6360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What’s the state</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of the world?</a:t>
              </a:r>
              <a:endParaRPr>
                <a:solidFill>
                  <a:srgbClr val="FFFFFF"/>
                </a:solidFill>
                <a:latin typeface="Poppins"/>
                <a:ea typeface="Poppins"/>
                <a:cs typeface="Poppins"/>
                <a:sym typeface="Poppins"/>
              </a:endParaRPr>
            </a:p>
          </p:txBody>
        </p:sp>
        <p:cxnSp>
          <p:nvCxnSpPr>
            <p:cNvPr id="1262" name="Google Shape;1262;p77"/>
            <p:cNvCxnSpPr/>
            <p:nvPr/>
          </p:nvCxnSpPr>
          <p:spPr>
            <a:xfrm>
              <a:off x="4967337" y="1176213"/>
              <a:ext cx="0" cy="425100"/>
            </a:xfrm>
            <a:prstGeom prst="straightConnector1">
              <a:avLst/>
            </a:prstGeom>
            <a:noFill/>
            <a:ln cap="flat" cmpd="sng" w="9525">
              <a:solidFill>
                <a:srgbClr val="A59FB9"/>
              </a:solidFill>
              <a:prstDash val="solid"/>
              <a:round/>
              <a:headEnd len="med" w="med" type="none"/>
              <a:tailEnd len="med" w="med" type="none"/>
            </a:ln>
          </p:spPr>
        </p:cxnSp>
        <p:pic>
          <p:nvPicPr>
            <p:cNvPr id="1263" name="Google Shape;1263;p77"/>
            <p:cNvPicPr preferRelativeResize="0"/>
            <p:nvPr/>
          </p:nvPicPr>
          <p:blipFill>
            <a:blip r:embed="rId11">
              <a:alphaModFix amt="50000"/>
            </a:blip>
            <a:stretch>
              <a:fillRect/>
            </a:stretch>
          </p:blipFill>
          <p:spPr>
            <a:xfrm>
              <a:off x="5065725" y="1242063"/>
              <a:ext cx="284201" cy="293376"/>
            </a:xfrm>
            <a:prstGeom prst="rect">
              <a:avLst/>
            </a:prstGeom>
            <a:noFill/>
            <a:ln>
              <a:noFill/>
            </a:ln>
          </p:spPr>
        </p:pic>
      </p:grpSp>
      <p:grpSp>
        <p:nvGrpSpPr>
          <p:cNvPr id="1264" name="Google Shape;1264;p77"/>
          <p:cNvGrpSpPr/>
          <p:nvPr/>
        </p:nvGrpSpPr>
        <p:grpSpPr>
          <a:xfrm>
            <a:off x="7621469" y="1478375"/>
            <a:ext cx="1169400" cy="528600"/>
            <a:chOff x="7494494" y="372425"/>
            <a:chExt cx="1169400" cy="528600"/>
          </a:xfrm>
        </p:grpSpPr>
        <p:sp>
          <p:nvSpPr>
            <p:cNvPr id="1265" name="Google Shape;1265;p77"/>
            <p:cNvSpPr/>
            <p:nvPr/>
          </p:nvSpPr>
          <p:spPr>
            <a:xfrm>
              <a:off x="7494494" y="372425"/>
              <a:ext cx="11694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1266" name="Google Shape;1266;p77"/>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1267" name="Google Shape;1267;p77"/>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cxnSp>
        <p:nvCxnSpPr>
          <p:cNvPr id="1268" name="Google Shape;1268;p77"/>
          <p:cNvCxnSpPr>
            <a:stCxn id="1253" idx="3"/>
            <a:endCxn id="1257" idx="1"/>
          </p:cNvCxnSpPr>
          <p:nvPr/>
        </p:nvCxnSpPr>
        <p:spPr>
          <a:xfrm>
            <a:off x="1697725" y="1742675"/>
            <a:ext cx="319200" cy="0"/>
          </a:xfrm>
          <a:prstGeom prst="straightConnector1">
            <a:avLst/>
          </a:prstGeom>
          <a:noFill/>
          <a:ln cap="flat" cmpd="sng" w="19050">
            <a:solidFill>
              <a:srgbClr val="A59FB9"/>
            </a:solidFill>
            <a:prstDash val="solid"/>
            <a:round/>
            <a:headEnd len="med" w="med" type="none"/>
            <a:tailEnd len="med" w="med" type="triangle"/>
          </a:ln>
        </p:spPr>
      </p:cxnSp>
      <p:cxnSp>
        <p:nvCxnSpPr>
          <p:cNvPr id="1269" name="Google Shape;1269;p77"/>
          <p:cNvCxnSpPr>
            <a:stCxn id="1270" idx="3"/>
            <a:endCxn id="1265" idx="1"/>
          </p:cNvCxnSpPr>
          <p:nvPr/>
        </p:nvCxnSpPr>
        <p:spPr>
          <a:xfrm>
            <a:off x="7314793" y="1742675"/>
            <a:ext cx="306600" cy="0"/>
          </a:xfrm>
          <a:prstGeom prst="straightConnector1">
            <a:avLst/>
          </a:prstGeom>
          <a:noFill/>
          <a:ln cap="flat" cmpd="sng" w="19050">
            <a:solidFill>
              <a:srgbClr val="A59FB9"/>
            </a:solidFill>
            <a:prstDash val="solid"/>
            <a:round/>
            <a:headEnd len="med" w="med" type="none"/>
            <a:tailEnd len="med" w="med" type="triangle"/>
          </a:ln>
        </p:spPr>
      </p:cxnSp>
      <p:grpSp>
        <p:nvGrpSpPr>
          <p:cNvPr id="1271" name="Google Shape;1271;p77"/>
          <p:cNvGrpSpPr/>
          <p:nvPr/>
        </p:nvGrpSpPr>
        <p:grpSpPr>
          <a:xfrm>
            <a:off x="5862493" y="1478375"/>
            <a:ext cx="1452300" cy="528600"/>
            <a:chOff x="5524875" y="352025"/>
            <a:chExt cx="1452300" cy="528600"/>
          </a:xfrm>
        </p:grpSpPr>
        <p:sp>
          <p:nvSpPr>
            <p:cNvPr id="1270" name="Google Shape;1270;p77"/>
            <p:cNvSpPr/>
            <p:nvPr/>
          </p:nvSpPr>
          <p:spPr>
            <a:xfrm>
              <a:off x="5524875" y="352025"/>
              <a:ext cx="14523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1272" name="Google Shape;1272;p77"/>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273" name="Google Shape;1273;p77"/>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grpSp>
        <p:nvGrpSpPr>
          <p:cNvPr id="1274" name="Google Shape;1274;p77"/>
          <p:cNvGrpSpPr/>
          <p:nvPr/>
        </p:nvGrpSpPr>
        <p:grpSpPr>
          <a:xfrm>
            <a:off x="3713400" y="2112425"/>
            <a:ext cx="1734900" cy="636000"/>
            <a:chOff x="3713400" y="3174075"/>
            <a:chExt cx="1734900" cy="636000"/>
          </a:xfrm>
        </p:grpSpPr>
        <p:sp>
          <p:nvSpPr>
            <p:cNvPr id="1275" name="Google Shape;1275;p77"/>
            <p:cNvSpPr/>
            <p:nvPr/>
          </p:nvSpPr>
          <p:spPr>
            <a:xfrm>
              <a:off x="3713400" y="3174075"/>
              <a:ext cx="1734900" cy="6360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How could</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users succeed?</a:t>
              </a:r>
              <a:endParaRPr>
                <a:solidFill>
                  <a:srgbClr val="FFFFFF"/>
                </a:solidFill>
                <a:latin typeface="Poppins"/>
                <a:ea typeface="Poppins"/>
                <a:cs typeface="Poppins"/>
                <a:sym typeface="Poppins"/>
              </a:endParaRPr>
            </a:p>
          </p:txBody>
        </p:sp>
        <p:cxnSp>
          <p:nvCxnSpPr>
            <p:cNvPr id="1276" name="Google Shape;1276;p77"/>
            <p:cNvCxnSpPr/>
            <p:nvPr/>
          </p:nvCxnSpPr>
          <p:spPr>
            <a:xfrm>
              <a:off x="4935687" y="3279538"/>
              <a:ext cx="0" cy="425100"/>
            </a:xfrm>
            <a:prstGeom prst="straightConnector1">
              <a:avLst/>
            </a:prstGeom>
            <a:noFill/>
            <a:ln cap="flat" cmpd="sng" w="9525">
              <a:solidFill>
                <a:srgbClr val="A59FB9"/>
              </a:solidFill>
              <a:prstDash val="solid"/>
              <a:round/>
              <a:headEnd len="med" w="med" type="none"/>
              <a:tailEnd len="med" w="med" type="none"/>
            </a:ln>
          </p:spPr>
        </p:cxnSp>
        <p:pic>
          <p:nvPicPr>
            <p:cNvPr id="1277" name="Google Shape;1277;p77"/>
            <p:cNvPicPr preferRelativeResize="0"/>
            <p:nvPr/>
          </p:nvPicPr>
          <p:blipFill>
            <a:blip r:embed="rId12">
              <a:alphaModFix amt="50000"/>
            </a:blip>
            <a:stretch>
              <a:fillRect/>
            </a:stretch>
          </p:blipFill>
          <p:spPr>
            <a:xfrm>
              <a:off x="5015549" y="3359475"/>
              <a:ext cx="298374" cy="265201"/>
            </a:xfrm>
            <a:prstGeom prst="rect">
              <a:avLst/>
            </a:prstGeom>
            <a:noFill/>
            <a:ln>
              <a:noFill/>
            </a:ln>
          </p:spPr>
        </p:pic>
      </p:grpSp>
      <p:cxnSp>
        <p:nvCxnSpPr>
          <p:cNvPr id="1278" name="Google Shape;1278;p77"/>
          <p:cNvCxnSpPr>
            <a:stCxn id="1257" idx="3"/>
            <a:endCxn id="1275" idx="1"/>
          </p:cNvCxnSpPr>
          <p:nvPr/>
        </p:nvCxnSpPr>
        <p:spPr>
          <a:xfrm>
            <a:off x="3361443" y="1742675"/>
            <a:ext cx="351900" cy="687900"/>
          </a:xfrm>
          <a:prstGeom prst="bentConnector3">
            <a:avLst>
              <a:gd fmla="val 50008" name="adj1"/>
            </a:avLst>
          </a:prstGeom>
          <a:noFill/>
          <a:ln cap="flat" cmpd="sng" w="19050">
            <a:solidFill>
              <a:srgbClr val="A59FB9"/>
            </a:solidFill>
            <a:prstDash val="solid"/>
            <a:round/>
            <a:headEnd len="med" w="med" type="none"/>
            <a:tailEnd len="med" w="med" type="triangle"/>
          </a:ln>
        </p:spPr>
      </p:cxnSp>
      <p:cxnSp>
        <p:nvCxnSpPr>
          <p:cNvPr id="1279" name="Google Shape;1279;p77"/>
          <p:cNvCxnSpPr>
            <a:stCxn id="1275" idx="3"/>
            <a:endCxn id="1270" idx="1"/>
          </p:cNvCxnSpPr>
          <p:nvPr/>
        </p:nvCxnSpPr>
        <p:spPr>
          <a:xfrm flipH="1" rot="10800000">
            <a:off x="5448300" y="1742825"/>
            <a:ext cx="414300" cy="687600"/>
          </a:xfrm>
          <a:prstGeom prst="bentConnector3">
            <a:avLst>
              <a:gd fmla="val 49987" name="adj1"/>
            </a:avLst>
          </a:prstGeom>
          <a:noFill/>
          <a:ln cap="flat" cmpd="sng" w="19050">
            <a:solidFill>
              <a:srgbClr val="A59FB9"/>
            </a:solidFill>
            <a:prstDash val="solid"/>
            <a:round/>
            <a:headEnd len="med" w="med" type="none"/>
            <a:tailEnd len="med" w="med" type="triangle"/>
          </a:ln>
        </p:spPr>
      </p:cxnSp>
      <p:cxnSp>
        <p:nvCxnSpPr>
          <p:cNvPr id="1280" name="Google Shape;1280;p77"/>
          <p:cNvCxnSpPr>
            <a:endCxn id="1270" idx="0"/>
          </p:cNvCxnSpPr>
          <p:nvPr/>
        </p:nvCxnSpPr>
        <p:spPr>
          <a:xfrm rot="10800000">
            <a:off x="6588643" y="1478375"/>
            <a:ext cx="37200" cy="17100"/>
          </a:xfrm>
          <a:prstGeom prst="curvedConnector4">
            <a:avLst>
              <a:gd fmla="val -2688057" name="adj1"/>
              <a:gd fmla="val 6444737" name="adj2"/>
            </a:avLst>
          </a:prstGeom>
          <a:noFill/>
          <a:ln cap="flat" cmpd="sng" w="19050">
            <a:solidFill>
              <a:srgbClr val="A59FB9"/>
            </a:solidFill>
            <a:prstDash val="solid"/>
            <a:round/>
            <a:headEnd len="med" w="med" type="none"/>
            <a:tailEnd len="med" w="med" type="triangle"/>
          </a:ln>
        </p:spPr>
      </p:cxnSp>
      <p:cxnSp>
        <p:nvCxnSpPr>
          <p:cNvPr id="1281" name="Google Shape;1281;p77"/>
          <p:cNvCxnSpPr>
            <a:stCxn id="1257" idx="3"/>
            <a:endCxn id="1261" idx="1"/>
          </p:cNvCxnSpPr>
          <p:nvPr/>
        </p:nvCxnSpPr>
        <p:spPr>
          <a:xfrm flipH="1" rot="10800000">
            <a:off x="3361443" y="1150475"/>
            <a:ext cx="351900" cy="592200"/>
          </a:xfrm>
          <a:prstGeom prst="bentConnector3">
            <a:avLst>
              <a:gd fmla="val 50008" name="adj1"/>
            </a:avLst>
          </a:prstGeom>
          <a:noFill/>
          <a:ln cap="flat" cmpd="sng" w="19050">
            <a:solidFill>
              <a:srgbClr val="A59FB9"/>
            </a:solidFill>
            <a:prstDash val="solid"/>
            <a:round/>
            <a:headEnd len="med" w="med" type="none"/>
            <a:tailEnd len="med" w="med" type="triangle"/>
          </a:ln>
        </p:spPr>
      </p:cxnSp>
      <p:cxnSp>
        <p:nvCxnSpPr>
          <p:cNvPr id="1282" name="Google Shape;1282;p77"/>
          <p:cNvCxnSpPr>
            <a:stCxn id="1261" idx="3"/>
            <a:endCxn id="1270" idx="1"/>
          </p:cNvCxnSpPr>
          <p:nvPr/>
        </p:nvCxnSpPr>
        <p:spPr>
          <a:xfrm>
            <a:off x="5448300" y="1150350"/>
            <a:ext cx="414300" cy="592200"/>
          </a:xfrm>
          <a:prstGeom prst="bentConnector3">
            <a:avLst>
              <a:gd fmla="val 49987" name="adj1"/>
            </a:avLst>
          </a:prstGeom>
          <a:noFill/>
          <a:ln cap="flat" cmpd="sng" w="19050">
            <a:solidFill>
              <a:srgbClr val="A59FB9"/>
            </a:solidFill>
            <a:prstDash val="solid"/>
            <a:round/>
            <a:headEnd len="med" w="med" type="none"/>
            <a:tailEnd len="med" w="med" type="triangle"/>
          </a:ln>
        </p:spPr>
      </p:cxnSp>
      <p:grpSp>
        <p:nvGrpSpPr>
          <p:cNvPr id="1283" name="Google Shape;1283;p77"/>
          <p:cNvGrpSpPr/>
          <p:nvPr/>
        </p:nvGrpSpPr>
        <p:grpSpPr>
          <a:xfrm>
            <a:off x="93125" y="3164775"/>
            <a:ext cx="8777700" cy="1505400"/>
            <a:chOff x="93125" y="3164775"/>
            <a:chExt cx="8777700" cy="1505400"/>
          </a:xfrm>
        </p:grpSpPr>
        <p:cxnSp>
          <p:nvCxnSpPr>
            <p:cNvPr id="1284" name="Google Shape;1284;p77"/>
            <p:cNvCxnSpPr/>
            <p:nvPr/>
          </p:nvCxnSpPr>
          <p:spPr>
            <a:xfrm>
              <a:off x="454725" y="3164775"/>
              <a:ext cx="15000" cy="961500"/>
            </a:xfrm>
            <a:prstGeom prst="straightConnector1">
              <a:avLst/>
            </a:prstGeom>
            <a:noFill/>
            <a:ln cap="flat" cmpd="sng" w="9525">
              <a:solidFill>
                <a:schemeClr val="dk2"/>
              </a:solidFill>
              <a:prstDash val="solid"/>
              <a:round/>
              <a:headEnd len="med" w="med" type="none"/>
              <a:tailEnd len="med" w="med" type="none"/>
            </a:ln>
          </p:spPr>
        </p:cxnSp>
        <p:cxnSp>
          <p:nvCxnSpPr>
            <p:cNvPr id="1285" name="Google Shape;1285;p77"/>
            <p:cNvCxnSpPr/>
            <p:nvPr/>
          </p:nvCxnSpPr>
          <p:spPr>
            <a:xfrm>
              <a:off x="469625" y="4133850"/>
              <a:ext cx="8401200" cy="15000"/>
            </a:xfrm>
            <a:prstGeom prst="straightConnector1">
              <a:avLst/>
            </a:prstGeom>
            <a:noFill/>
            <a:ln cap="flat" cmpd="sng" w="9525">
              <a:solidFill>
                <a:schemeClr val="dk2"/>
              </a:solidFill>
              <a:prstDash val="solid"/>
              <a:round/>
              <a:headEnd len="med" w="med" type="none"/>
              <a:tailEnd len="med" w="med" type="none"/>
            </a:ln>
          </p:spPr>
        </p:cxnSp>
        <p:cxnSp>
          <p:nvCxnSpPr>
            <p:cNvPr id="1286" name="Google Shape;1286;p77"/>
            <p:cNvCxnSpPr/>
            <p:nvPr/>
          </p:nvCxnSpPr>
          <p:spPr>
            <a:xfrm>
              <a:off x="1304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87" name="Google Shape;1287;p77"/>
            <p:cNvCxnSpPr/>
            <p:nvPr/>
          </p:nvCxnSpPr>
          <p:spPr>
            <a:xfrm>
              <a:off x="466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88" name="Google Shape;1288;p77"/>
            <p:cNvCxnSpPr/>
            <p:nvPr/>
          </p:nvCxnSpPr>
          <p:spPr>
            <a:xfrm>
              <a:off x="2066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89" name="Google Shape;1289;p77"/>
            <p:cNvCxnSpPr/>
            <p:nvPr/>
          </p:nvCxnSpPr>
          <p:spPr>
            <a:xfrm>
              <a:off x="2828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90" name="Google Shape;1290;p77"/>
            <p:cNvCxnSpPr/>
            <p:nvPr/>
          </p:nvCxnSpPr>
          <p:spPr>
            <a:xfrm>
              <a:off x="3590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91" name="Google Shape;1291;p77"/>
            <p:cNvCxnSpPr/>
            <p:nvPr/>
          </p:nvCxnSpPr>
          <p:spPr>
            <a:xfrm>
              <a:off x="4352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92" name="Google Shape;1292;p77"/>
            <p:cNvCxnSpPr/>
            <p:nvPr/>
          </p:nvCxnSpPr>
          <p:spPr>
            <a:xfrm>
              <a:off x="5114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93" name="Google Shape;1293;p77"/>
            <p:cNvCxnSpPr/>
            <p:nvPr/>
          </p:nvCxnSpPr>
          <p:spPr>
            <a:xfrm>
              <a:off x="57241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94" name="Google Shape;1294;p77"/>
            <p:cNvCxnSpPr/>
            <p:nvPr/>
          </p:nvCxnSpPr>
          <p:spPr>
            <a:xfrm>
              <a:off x="5876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95" name="Google Shape;1295;p77"/>
            <p:cNvCxnSpPr/>
            <p:nvPr/>
          </p:nvCxnSpPr>
          <p:spPr>
            <a:xfrm>
              <a:off x="60289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96" name="Google Shape;1296;p77"/>
            <p:cNvCxnSpPr/>
            <p:nvPr/>
          </p:nvCxnSpPr>
          <p:spPr>
            <a:xfrm>
              <a:off x="6181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97" name="Google Shape;1297;p77"/>
            <p:cNvCxnSpPr/>
            <p:nvPr/>
          </p:nvCxnSpPr>
          <p:spPr>
            <a:xfrm>
              <a:off x="63337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98" name="Google Shape;1298;p77"/>
            <p:cNvCxnSpPr/>
            <p:nvPr/>
          </p:nvCxnSpPr>
          <p:spPr>
            <a:xfrm>
              <a:off x="64861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299" name="Google Shape;1299;p77"/>
            <p:cNvCxnSpPr/>
            <p:nvPr/>
          </p:nvCxnSpPr>
          <p:spPr>
            <a:xfrm>
              <a:off x="6638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00" name="Google Shape;1300;p77"/>
            <p:cNvCxnSpPr/>
            <p:nvPr/>
          </p:nvCxnSpPr>
          <p:spPr>
            <a:xfrm>
              <a:off x="67909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01" name="Google Shape;1301;p77"/>
            <p:cNvCxnSpPr/>
            <p:nvPr/>
          </p:nvCxnSpPr>
          <p:spPr>
            <a:xfrm>
              <a:off x="6943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02" name="Google Shape;1302;p77"/>
            <p:cNvCxnSpPr/>
            <p:nvPr/>
          </p:nvCxnSpPr>
          <p:spPr>
            <a:xfrm>
              <a:off x="70957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03" name="Google Shape;1303;p77"/>
            <p:cNvCxnSpPr/>
            <p:nvPr/>
          </p:nvCxnSpPr>
          <p:spPr>
            <a:xfrm>
              <a:off x="72481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04" name="Google Shape;1304;p77"/>
            <p:cNvCxnSpPr/>
            <p:nvPr/>
          </p:nvCxnSpPr>
          <p:spPr>
            <a:xfrm>
              <a:off x="7400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05" name="Google Shape;1305;p77"/>
            <p:cNvCxnSpPr/>
            <p:nvPr/>
          </p:nvCxnSpPr>
          <p:spPr>
            <a:xfrm>
              <a:off x="75529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06" name="Google Shape;1306;p77"/>
            <p:cNvCxnSpPr/>
            <p:nvPr/>
          </p:nvCxnSpPr>
          <p:spPr>
            <a:xfrm>
              <a:off x="7705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07" name="Google Shape;1307;p77"/>
            <p:cNvCxnSpPr/>
            <p:nvPr/>
          </p:nvCxnSpPr>
          <p:spPr>
            <a:xfrm>
              <a:off x="78577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08" name="Google Shape;1308;p77"/>
            <p:cNvCxnSpPr/>
            <p:nvPr/>
          </p:nvCxnSpPr>
          <p:spPr>
            <a:xfrm>
              <a:off x="80101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09" name="Google Shape;1309;p77"/>
            <p:cNvCxnSpPr/>
            <p:nvPr/>
          </p:nvCxnSpPr>
          <p:spPr>
            <a:xfrm>
              <a:off x="8162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10" name="Google Shape;1310;p77"/>
            <p:cNvCxnSpPr/>
            <p:nvPr/>
          </p:nvCxnSpPr>
          <p:spPr>
            <a:xfrm>
              <a:off x="83149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11" name="Google Shape;1311;p77"/>
            <p:cNvCxnSpPr/>
            <p:nvPr/>
          </p:nvCxnSpPr>
          <p:spPr>
            <a:xfrm>
              <a:off x="8467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12" name="Google Shape;1312;p77"/>
            <p:cNvCxnSpPr/>
            <p:nvPr/>
          </p:nvCxnSpPr>
          <p:spPr>
            <a:xfrm>
              <a:off x="86197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13" name="Google Shape;1313;p77"/>
            <p:cNvCxnSpPr/>
            <p:nvPr/>
          </p:nvCxnSpPr>
          <p:spPr>
            <a:xfrm>
              <a:off x="8772100" y="4044400"/>
              <a:ext cx="0" cy="208800"/>
            </a:xfrm>
            <a:prstGeom prst="straightConnector1">
              <a:avLst/>
            </a:prstGeom>
            <a:noFill/>
            <a:ln cap="flat" cmpd="sng" w="9525">
              <a:solidFill>
                <a:schemeClr val="dk2"/>
              </a:solidFill>
              <a:prstDash val="solid"/>
              <a:round/>
              <a:headEnd len="med" w="med" type="none"/>
              <a:tailEnd len="med" w="med" type="none"/>
            </a:ln>
          </p:spPr>
        </p:cxnSp>
        <p:sp>
          <p:nvSpPr>
            <p:cNvPr id="1314" name="Google Shape;1314;p77"/>
            <p:cNvSpPr/>
            <p:nvPr/>
          </p:nvSpPr>
          <p:spPr>
            <a:xfrm>
              <a:off x="462175" y="3239325"/>
              <a:ext cx="8408500" cy="879625"/>
            </a:xfrm>
            <a:custGeom>
              <a:rect b="b" l="l" r="r" t="t"/>
              <a:pathLst>
                <a:path extrusionOk="0" h="35185" w="336340">
                  <a:moveTo>
                    <a:pt x="0" y="0"/>
                  </a:moveTo>
                  <a:lnTo>
                    <a:pt x="115095" y="1624"/>
                  </a:lnTo>
                  <a:lnTo>
                    <a:pt x="209616" y="8183"/>
                  </a:lnTo>
                  <a:lnTo>
                    <a:pt x="336340" y="35185"/>
                  </a:lnTo>
                </a:path>
              </a:pathLst>
            </a:custGeom>
            <a:noFill/>
            <a:ln cap="flat" cmpd="sng" w="28575">
              <a:solidFill>
                <a:srgbClr val="B4A7D6"/>
              </a:solidFill>
              <a:prstDash val="solid"/>
              <a:round/>
              <a:headEnd len="med" w="med" type="none"/>
              <a:tailEnd len="med" w="med" type="none"/>
            </a:ln>
          </p:spPr>
        </p:sp>
        <p:sp>
          <p:nvSpPr>
            <p:cNvPr id="1315" name="Google Shape;1315;p77"/>
            <p:cNvSpPr txBox="1"/>
            <p:nvPr/>
          </p:nvSpPr>
          <p:spPr>
            <a:xfrm rot="-5400000">
              <a:off x="-96925" y="3526288"/>
              <a:ext cx="6858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Poppins"/>
                  <a:ea typeface="Poppins"/>
                  <a:cs typeface="Poppins"/>
                  <a:sym typeface="Poppins"/>
                </a:rPr>
                <a:t>BUDGET</a:t>
              </a:r>
              <a:endParaRPr sz="1000">
                <a:latin typeface="Poppins"/>
                <a:ea typeface="Poppins"/>
                <a:cs typeface="Poppins"/>
                <a:sym typeface="Poppins"/>
              </a:endParaRPr>
            </a:p>
          </p:txBody>
        </p:sp>
        <p:sp>
          <p:nvSpPr>
            <p:cNvPr id="1316" name="Google Shape;1316;p77"/>
            <p:cNvSpPr txBox="1"/>
            <p:nvPr/>
          </p:nvSpPr>
          <p:spPr>
            <a:xfrm>
              <a:off x="4163388" y="4364475"/>
              <a:ext cx="5217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Poppins"/>
                  <a:ea typeface="Poppins"/>
                  <a:cs typeface="Poppins"/>
                  <a:sym typeface="Poppins"/>
                </a:rPr>
                <a:t>Time</a:t>
              </a:r>
              <a:endParaRPr sz="1000">
                <a:latin typeface="Poppins"/>
                <a:ea typeface="Poppins"/>
                <a:cs typeface="Poppins"/>
                <a:sym typeface="Poppins"/>
              </a:endParaRPr>
            </a:p>
          </p:txBody>
        </p:sp>
      </p:grpSp>
      <p:sp>
        <p:nvSpPr>
          <p:cNvPr id="1317" name="Google Shape;1317;p77"/>
          <p:cNvSpPr txBox="1"/>
          <p:nvPr/>
        </p:nvSpPr>
        <p:spPr>
          <a:xfrm>
            <a:off x="370725" y="621275"/>
            <a:ext cx="32631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Forgetting evaluation</a:t>
            </a:r>
            <a:endParaRPr sz="2200">
              <a:solidFill>
                <a:srgbClr val="25215D"/>
              </a:solidFill>
              <a:latin typeface="Poppins Medium"/>
              <a:ea typeface="Poppins Medium"/>
              <a:cs typeface="Poppins Medium"/>
              <a:sym typeface="Poppins Medium"/>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1" name="Shape 1321"/>
        <p:cNvGrpSpPr/>
        <p:nvPr/>
      </p:nvGrpSpPr>
      <p:grpSpPr>
        <a:xfrm>
          <a:off x="0" y="0"/>
          <a:ext cx="0" cy="0"/>
          <a:chOff x="0" y="0"/>
          <a:chExt cx="0" cy="0"/>
        </a:xfrm>
      </p:grpSpPr>
      <p:grpSp>
        <p:nvGrpSpPr>
          <p:cNvPr id="1322" name="Google Shape;1322;p78"/>
          <p:cNvGrpSpPr/>
          <p:nvPr/>
        </p:nvGrpSpPr>
        <p:grpSpPr>
          <a:xfrm>
            <a:off x="7621469" y="2009171"/>
            <a:ext cx="1169400" cy="528600"/>
            <a:chOff x="7494494" y="372425"/>
            <a:chExt cx="1169400" cy="528600"/>
          </a:xfrm>
        </p:grpSpPr>
        <p:sp>
          <p:nvSpPr>
            <p:cNvPr id="1323" name="Google Shape;1323;p78"/>
            <p:cNvSpPr/>
            <p:nvPr/>
          </p:nvSpPr>
          <p:spPr>
            <a:xfrm>
              <a:off x="7494494" y="372425"/>
              <a:ext cx="1169400" cy="528600"/>
            </a:xfrm>
            <a:prstGeom prst="roundRect">
              <a:avLst>
                <a:gd fmla="val 9436" name="adj"/>
              </a:avLst>
            </a:prstGeom>
            <a:solidFill>
              <a:srgbClr val="A59FB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1324" name="Google Shape;1324;p78"/>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1325" name="Google Shape;1325;p78"/>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grpSp>
        <p:nvGrpSpPr>
          <p:cNvPr id="1326" name="Google Shape;1326;p78"/>
          <p:cNvGrpSpPr/>
          <p:nvPr/>
        </p:nvGrpSpPr>
        <p:grpSpPr>
          <a:xfrm>
            <a:off x="7621444" y="1744796"/>
            <a:ext cx="1169400" cy="528600"/>
            <a:chOff x="7494494" y="372425"/>
            <a:chExt cx="1169400" cy="528600"/>
          </a:xfrm>
        </p:grpSpPr>
        <p:sp>
          <p:nvSpPr>
            <p:cNvPr id="1327" name="Google Shape;1327;p78"/>
            <p:cNvSpPr/>
            <p:nvPr/>
          </p:nvSpPr>
          <p:spPr>
            <a:xfrm>
              <a:off x="7494494" y="372425"/>
              <a:ext cx="1169400" cy="528600"/>
            </a:xfrm>
            <a:prstGeom prst="roundRect">
              <a:avLst>
                <a:gd fmla="val 9436" name="adj"/>
              </a:avLst>
            </a:prstGeom>
            <a:solidFill>
              <a:srgbClr val="7D749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1328" name="Google Shape;1328;p78"/>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1329" name="Google Shape;1329;p78"/>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grpSp>
        <p:nvGrpSpPr>
          <p:cNvPr id="1330" name="Google Shape;1330;p78"/>
          <p:cNvGrpSpPr/>
          <p:nvPr/>
        </p:nvGrpSpPr>
        <p:grpSpPr>
          <a:xfrm>
            <a:off x="5862443" y="2009171"/>
            <a:ext cx="1452300" cy="528600"/>
            <a:chOff x="5524875" y="352025"/>
            <a:chExt cx="1452300" cy="528600"/>
          </a:xfrm>
        </p:grpSpPr>
        <p:sp>
          <p:nvSpPr>
            <p:cNvPr id="1331" name="Google Shape;1331;p78"/>
            <p:cNvSpPr/>
            <p:nvPr/>
          </p:nvSpPr>
          <p:spPr>
            <a:xfrm>
              <a:off x="5524875" y="352025"/>
              <a:ext cx="1452300" cy="528600"/>
            </a:xfrm>
            <a:prstGeom prst="roundRect">
              <a:avLst>
                <a:gd fmla="val 9436" name="adj"/>
              </a:avLst>
            </a:prstGeom>
            <a:solidFill>
              <a:srgbClr val="A59FB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1332" name="Google Shape;1332;p78"/>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333" name="Google Shape;1333;p78"/>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grpSp>
        <p:nvGrpSpPr>
          <p:cNvPr id="1334" name="Google Shape;1334;p78"/>
          <p:cNvGrpSpPr/>
          <p:nvPr/>
        </p:nvGrpSpPr>
        <p:grpSpPr>
          <a:xfrm>
            <a:off x="5862443" y="1744796"/>
            <a:ext cx="1452300" cy="528600"/>
            <a:chOff x="5524875" y="352025"/>
            <a:chExt cx="1452300" cy="528600"/>
          </a:xfrm>
        </p:grpSpPr>
        <p:sp>
          <p:nvSpPr>
            <p:cNvPr id="1335" name="Google Shape;1335;p78"/>
            <p:cNvSpPr/>
            <p:nvPr/>
          </p:nvSpPr>
          <p:spPr>
            <a:xfrm>
              <a:off x="5524875" y="352025"/>
              <a:ext cx="1452300" cy="528600"/>
            </a:xfrm>
            <a:prstGeom prst="roundRect">
              <a:avLst>
                <a:gd fmla="val 9436" name="adj"/>
              </a:avLst>
            </a:prstGeom>
            <a:solidFill>
              <a:srgbClr val="7D749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1336" name="Google Shape;1336;p78"/>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337" name="Google Shape;1337;p78"/>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pic>
        <p:nvPicPr>
          <p:cNvPr id="1338" name="Google Shape;1338;p78"/>
          <p:cNvPicPr preferRelativeResize="0"/>
          <p:nvPr/>
        </p:nvPicPr>
        <p:blipFill>
          <a:blip r:embed="rId5">
            <a:alphaModFix/>
          </a:blip>
          <a:stretch>
            <a:fillRect/>
          </a:stretch>
        </p:blipFill>
        <p:spPr>
          <a:xfrm>
            <a:off x="-914408" y="4002950"/>
            <a:ext cx="2533008" cy="2354899"/>
          </a:xfrm>
          <a:prstGeom prst="rect">
            <a:avLst/>
          </a:prstGeom>
          <a:noFill/>
          <a:ln>
            <a:noFill/>
          </a:ln>
        </p:spPr>
      </p:pic>
      <p:pic>
        <p:nvPicPr>
          <p:cNvPr id="1339" name="Google Shape;1339;p78"/>
          <p:cNvPicPr preferRelativeResize="0"/>
          <p:nvPr/>
        </p:nvPicPr>
        <p:blipFill>
          <a:blip r:embed="rId6">
            <a:alphaModFix/>
          </a:blip>
          <a:stretch>
            <a:fillRect/>
          </a:stretch>
        </p:blipFill>
        <p:spPr>
          <a:xfrm>
            <a:off x="536088" y="-1188738"/>
            <a:ext cx="1541020" cy="2069239"/>
          </a:xfrm>
          <a:prstGeom prst="rect">
            <a:avLst/>
          </a:prstGeom>
          <a:noFill/>
          <a:ln>
            <a:noFill/>
          </a:ln>
        </p:spPr>
      </p:pic>
      <p:pic>
        <p:nvPicPr>
          <p:cNvPr id="1340" name="Google Shape;1340;p78"/>
          <p:cNvPicPr preferRelativeResize="0"/>
          <p:nvPr/>
        </p:nvPicPr>
        <p:blipFill>
          <a:blip r:embed="rId7">
            <a:alphaModFix/>
          </a:blip>
          <a:stretch>
            <a:fillRect/>
          </a:stretch>
        </p:blipFill>
        <p:spPr>
          <a:xfrm>
            <a:off x="7578689" y="4224300"/>
            <a:ext cx="2085162" cy="2069238"/>
          </a:xfrm>
          <a:prstGeom prst="rect">
            <a:avLst/>
          </a:prstGeom>
          <a:noFill/>
          <a:ln>
            <a:noFill/>
          </a:ln>
        </p:spPr>
      </p:pic>
      <p:pic>
        <p:nvPicPr>
          <p:cNvPr id="1341" name="Google Shape;1341;p78"/>
          <p:cNvPicPr preferRelativeResize="0"/>
          <p:nvPr/>
        </p:nvPicPr>
        <p:blipFill>
          <a:blip r:embed="rId8">
            <a:alphaModFix/>
          </a:blip>
          <a:stretch>
            <a:fillRect/>
          </a:stretch>
        </p:blipFill>
        <p:spPr>
          <a:xfrm rot="1246493">
            <a:off x="8412969" y="-1986608"/>
            <a:ext cx="3125511" cy="3782067"/>
          </a:xfrm>
          <a:prstGeom prst="rect">
            <a:avLst/>
          </a:prstGeom>
          <a:noFill/>
          <a:ln>
            <a:noFill/>
          </a:ln>
        </p:spPr>
      </p:pic>
      <p:grpSp>
        <p:nvGrpSpPr>
          <p:cNvPr id="1342" name="Google Shape;1342;p78"/>
          <p:cNvGrpSpPr/>
          <p:nvPr/>
        </p:nvGrpSpPr>
        <p:grpSpPr>
          <a:xfrm>
            <a:off x="353125" y="1478375"/>
            <a:ext cx="1344600" cy="528600"/>
            <a:chOff x="430275" y="352025"/>
            <a:chExt cx="1344600" cy="528600"/>
          </a:xfrm>
        </p:grpSpPr>
        <p:sp>
          <p:nvSpPr>
            <p:cNvPr id="1343" name="Google Shape;1343;p78"/>
            <p:cNvSpPr/>
            <p:nvPr/>
          </p:nvSpPr>
          <p:spPr>
            <a:xfrm>
              <a:off x="430275" y="352025"/>
              <a:ext cx="13446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Intended</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outcome</a:t>
              </a:r>
              <a:endParaRPr>
                <a:solidFill>
                  <a:srgbClr val="FFFFFF"/>
                </a:solidFill>
                <a:latin typeface="Poppins"/>
                <a:ea typeface="Poppins"/>
                <a:cs typeface="Poppins"/>
                <a:sym typeface="Poppins"/>
              </a:endParaRPr>
            </a:p>
          </p:txBody>
        </p:sp>
        <p:pic>
          <p:nvPicPr>
            <p:cNvPr id="1344" name="Google Shape;1344;p78"/>
            <p:cNvPicPr preferRelativeResize="0"/>
            <p:nvPr/>
          </p:nvPicPr>
          <p:blipFill>
            <a:blip r:embed="rId9">
              <a:alphaModFix amt="50000"/>
            </a:blip>
            <a:stretch>
              <a:fillRect/>
            </a:stretch>
          </p:blipFill>
          <p:spPr>
            <a:xfrm>
              <a:off x="1366150" y="468525"/>
              <a:ext cx="286326" cy="295575"/>
            </a:xfrm>
            <a:prstGeom prst="rect">
              <a:avLst/>
            </a:prstGeom>
            <a:noFill/>
            <a:ln>
              <a:noFill/>
            </a:ln>
          </p:spPr>
        </p:pic>
        <p:cxnSp>
          <p:nvCxnSpPr>
            <p:cNvPr id="1345" name="Google Shape;1345;p78"/>
            <p:cNvCxnSpPr/>
            <p:nvPr/>
          </p:nvCxnSpPr>
          <p:spPr>
            <a:xfrm>
              <a:off x="1251625" y="468525"/>
              <a:ext cx="0" cy="284400"/>
            </a:xfrm>
            <a:prstGeom prst="straightConnector1">
              <a:avLst/>
            </a:prstGeom>
            <a:noFill/>
            <a:ln cap="flat" cmpd="sng" w="9525">
              <a:solidFill>
                <a:srgbClr val="A59FB9"/>
              </a:solidFill>
              <a:prstDash val="solid"/>
              <a:round/>
              <a:headEnd len="med" w="med" type="none"/>
              <a:tailEnd len="med" w="med" type="none"/>
            </a:ln>
          </p:spPr>
        </p:cxnSp>
      </p:grpSp>
      <p:grpSp>
        <p:nvGrpSpPr>
          <p:cNvPr id="1346" name="Google Shape;1346;p78"/>
          <p:cNvGrpSpPr/>
          <p:nvPr/>
        </p:nvGrpSpPr>
        <p:grpSpPr>
          <a:xfrm>
            <a:off x="2016843" y="1478375"/>
            <a:ext cx="1344600" cy="528600"/>
            <a:chOff x="1919050" y="352025"/>
            <a:chExt cx="1344600" cy="528600"/>
          </a:xfrm>
        </p:grpSpPr>
        <p:sp>
          <p:nvSpPr>
            <p:cNvPr id="1347" name="Google Shape;1347;p78"/>
            <p:cNvSpPr/>
            <p:nvPr/>
          </p:nvSpPr>
          <p:spPr>
            <a:xfrm>
              <a:off x="1919050" y="352025"/>
              <a:ext cx="13446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Who is</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involved?</a:t>
              </a:r>
              <a:endParaRPr>
                <a:solidFill>
                  <a:srgbClr val="FFFFFF"/>
                </a:solidFill>
                <a:latin typeface="Poppins"/>
                <a:ea typeface="Poppins"/>
                <a:cs typeface="Poppins"/>
                <a:sym typeface="Poppins"/>
              </a:endParaRPr>
            </a:p>
          </p:txBody>
        </p:sp>
        <p:cxnSp>
          <p:nvCxnSpPr>
            <p:cNvPr id="1348" name="Google Shape;1348;p78"/>
            <p:cNvCxnSpPr/>
            <p:nvPr/>
          </p:nvCxnSpPr>
          <p:spPr>
            <a:xfrm>
              <a:off x="276485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349" name="Google Shape;1349;p78"/>
            <p:cNvPicPr preferRelativeResize="0"/>
            <p:nvPr/>
          </p:nvPicPr>
          <p:blipFill>
            <a:blip r:embed="rId10">
              <a:alphaModFix amt="50000"/>
            </a:blip>
            <a:stretch>
              <a:fillRect/>
            </a:stretch>
          </p:blipFill>
          <p:spPr>
            <a:xfrm>
              <a:off x="2860193" y="492813"/>
              <a:ext cx="283600" cy="226875"/>
            </a:xfrm>
            <a:prstGeom prst="rect">
              <a:avLst/>
            </a:prstGeom>
            <a:noFill/>
            <a:ln>
              <a:noFill/>
            </a:ln>
          </p:spPr>
        </p:pic>
      </p:grpSp>
      <p:grpSp>
        <p:nvGrpSpPr>
          <p:cNvPr id="1350" name="Google Shape;1350;p78"/>
          <p:cNvGrpSpPr/>
          <p:nvPr/>
        </p:nvGrpSpPr>
        <p:grpSpPr>
          <a:xfrm>
            <a:off x="3713400" y="832350"/>
            <a:ext cx="1734900" cy="636000"/>
            <a:chOff x="3713412" y="1070763"/>
            <a:chExt cx="1734900" cy="636000"/>
          </a:xfrm>
        </p:grpSpPr>
        <p:sp>
          <p:nvSpPr>
            <p:cNvPr id="1351" name="Google Shape;1351;p78"/>
            <p:cNvSpPr/>
            <p:nvPr/>
          </p:nvSpPr>
          <p:spPr>
            <a:xfrm>
              <a:off x="3713412" y="1070763"/>
              <a:ext cx="1734900" cy="6360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What’s the state</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of the world?</a:t>
              </a:r>
              <a:endParaRPr>
                <a:solidFill>
                  <a:srgbClr val="FFFFFF"/>
                </a:solidFill>
                <a:latin typeface="Poppins"/>
                <a:ea typeface="Poppins"/>
                <a:cs typeface="Poppins"/>
                <a:sym typeface="Poppins"/>
              </a:endParaRPr>
            </a:p>
          </p:txBody>
        </p:sp>
        <p:cxnSp>
          <p:nvCxnSpPr>
            <p:cNvPr id="1352" name="Google Shape;1352;p78"/>
            <p:cNvCxnSpPr/>
            <p:nvPr/>
          </p:nvCxnSpPr>
          <p:spPr>
            <a:xfrm>
              <a:off x="4967337" y="1176213"/>
              <a:ext cx="0" cy="425100"/>
            </a:xfrm>
            <a:prstGeom prst="straightConnector1">
              <a:avLst/>
            </a:prstGeom>
            <a:noFill/>
            <a:ln cap="flat" cmpd="sng" w="9525">
              <a:solidFill>
                <a:srgbClr val="A59FB9"/>
              </a:solidFill>
              <a:prstDash val="solid"/>
              <a:round/>
              <a:headEnd len="med" w="med" type="none"/>
              <a:tailEnd len="med" w="med" type="none"/>
            </a:ln>
          </p:spPr>
        </p:cxnSp>
        <p:pic>
          <p:nvPicPr>
            <p:cNvPr id="1353" name="Google Shape;1353;p78"/>
            <p:cNvPicPr preferRelativeResize="0"/>
            <p:nvPr/>
          </p:nvPicPr>
          <p:blipFill>
            <a:blip r:embed="rId11">
              <a:alphaModFix amt="50000"/>
            </a:blip>
            <a:stretch>
              <a:fillRect/>
            </a:stretch>
          </p:blipFill>
          <p:spPr>
            <a:xfrm>
              <a:off x="5065725" y="1242063"/>
              <a:ext cx="284201" cy="293376"/>
            </a:xfrm>
            <a:prstGeom prst="rect">
              <a:avLst/>
            </a:prstGeom>
            <a:noFill/>
            <a:ln>
              <a:noFill/>
            </a:ln>
          </p:spPr>
        </p:pic>
      </p:grpSp>
      <p:grpSp>
        <p:nvGrpSpPr>
          <p:cNvPr id="1354" name="Google Shape;1354;p78"/>
          <p:cNvGrpSpPr/>
          <p:nvPr/>
        </p:nvGrpSpPr>
        <p:grpSpPr>
          <a:xfrm>
            <a:off x="7621469" y="1478375"/>
            <a:ext cx="1169400" cy="528600"/>
            <a:chOff x="7494494" y="372425"/>
            <a:chExt cx="1169400" cy="528600"/>
          </a:xfrm>
        </p:grpSpPr>
        <p:sp>
          <p:nvSpPr>
            <p:cNvPr id="1355" name="Google Shape;1355;p78"/>
            <p:cNvSpPr/>
            <p:nvPr/>
          </p:nvSpPr>
          <p:spPr>
            <a:xfrm>
              <a:off x="7494494" y="372425"/>
              <a:ext cx="11694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1356" name="Google Shape;1356;p78"/>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1357" name="Google Shape;1357;p78"/>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cxnSp>
        <p:nvCxnSpPr>
          <p:cNvPr id="1358" name="Google Shape;1358;p78"/>
          <p:cNvCxnSpPr>
            <a:stCxn id="1343" idx="3"/>
            <a:endCxn id="1347" idx="1"/>
          </p:cNvCxnSpPr>
          <p:nvPr/>
        </p:nvCxnSpPr>
        <p:spPr>
          <a:xfrm>
            <a:off x="1697725" y="1742675"/>
            <a:ext cx="319200" cy="0"/>
          </a:xfrm>
          <a:prstGeom prst="straightConnector1">
            <a:avLst/>
          </a:prstGeom>
          <a:noFill/>
          <a:ln cap="flat" cmpd="sng" w="19050">
            <a:solidFill>
              <a:srgbClr val="A59FB9"/>
            </a:solidFill>
            <a:prstDash val="solid"/>
            <a:round/>
            <a:headEnd len="med" w="med" type="none"/>
            <a:tailEnd len="med" w="med" type="triangle"/>
          </a:ln>
        </p:spPr>
      </p:cxnSp>
      <p:cxnSp>
        <p:nvCxnSpPr>
          <p:cNvPr id="1359" name="Google Shape;1359;p78"/>
          <p:cNvCxnSpPr>
            <a:stCxn id="1360" idx="3"/>
            <a:endCxn id="1355" idx="1"/>
          </p:cNvCxnSpPr>
          <p:nvPr/>
        </p:nvCxnSpPr>
        <p:spPr>
          <a:xfrm>
            <a:off x="7314793" y="1742675"/>
            <a:ext cx="306600" cy="0"/>
          </a:xfrm>
          <a:prstGeom prst="straightConnector1">
            <a:avLst/>
          </a:prstGeom>
          <a:noFill/>
          <a:ln cap="flat" cmpd="sng" w="19050">
            <a:solidFill>
              <a:srgbClr val="A59FB9"/>
            </a:solidFill>
            <a:prstDash val="solid"/>
            <a:round/>
            <a:headEnd len="med" w="med" type="none"/>
            <a:tailEnd len="med" w="med" type="triangle"/>
          </a:ln>
        </p:spPr>
      </p:cxnSp>
      <p:grpSp>
        <p:nvGrpSpPr>
          <p:cNvPr id="1361" name="Google Shape;1361;p78"/>
          <p:cNvGrpSpPr/>
          <p:nvPr/>
        </p:nvGrpSpPr>
        <p:grpSpPr>
          <a:xfrm>
            <a:off x="5862493" y="1478375"/>
            <a:ext cx="1452300" cy="528600"/>
            <a:chOff x="5524875" y="352025"/>
            <a:chExt cx="1452300" cy="528600"/>
          </a:xfrm>
        </p:grpSpPr>
        <p:sp>
          <p:nvSpPr>
            <p:cNvPr id="1360" name="Google Shape;1360;p78"/>
            <p:cNvSpPr/>
            <p:nvPr/>
          </p:nvSpPr>
          <p:spPr>
            <a:xfrm>
              <a:off x="5524875" y="352025"/>
              <a:ext cx="14523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1362" name="Google Shape;1362;p78"/>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363" name="Google Shape;1363;p78"/>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grpSp>
        <p:nvGrpSpPr>
          <p:cNvPr id="1364" name="Google Shape;1364;p78"/>
          <p:cNvGrpSpPr/>
          <p:nvPr/>
        </p:nvGrpSpPr>
        <p:grpSpPr>
          <a:xfrm>
            <a:off x="3713400" y="2112425"/>
            <a:ext cx="1734900" cy="636000"/>
            <a:chOff x="3713400" y="3174075"/>
            <a:chExt cx="1734900" cy="636000"/>
          </a:xfrm>
        </p:grpSpPr>
        <p:sp>
          <p:nvSpPr>
            <p:cNvPr id="1365" name="Google Shape;1365;p78"/>
            <p:cNvSpPr/>
            <p:nvPr/>
          </p:nvSpPr>
          <p:spPr>
            <a:xfrm>
              <a:off x="3713400" y="3174075"/>
              <a:ext cx="1734900" cy="6360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How could</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users succeed?</a:t>
              </a:r>
              <a:endParaRPr>
                <a:solidFill>
                  <a:srgbClr val="FFFFFF"/>
                </a:solidFill>
                <a:latin typeface="Poppins"/>
                <a:ea typeface="Poppins"/>
                <a:cs typeface="Poppins"/>
                <a:sym typeface="Poppins"/>
              </a:endParaRPr>
            </a:p>
          </p:txBody>
        </p:sp>
        <p:cxnSp>
          <p:nvCxnSpPr>
            <p:cNvPr id="1366" name="Google Shape;1366;p78"/>
            <p:cNvCxnSpPr/>
            <p:nvPr/>
          </p:nvCxnSpPr>
          <p:spPr>
            <a:xfrm>
              <a:off x="4935687" y="3279538"/>
              <a:ext cx="0" cy="425100"/>
            </a:xfrm>
            <a:prstGeom prst="straightConnector1">
              <a:avLst/>
            </a:prstGeom>
            <a:noFill/>
            <a:ln cap="flat" cmpd="sng" w="9525">
              <a:solidFill>
                <a:srgbClr val="A59FB9"/>
              </a:solidFill>
              <a:prstDash val="solid"/>
              <a:round/>
              <a:headEnd len="med" w="med" type="none"/>
              <a:tailEnd len="med" w="med" type="none"/>
            </a:ln>
          </p:spPr>
        </p:cxnSp>
        <p:pic>
          <p:nvPicPr>
            <p:cNvPr id="1367" name="Google Shape;1367;p78"/>
            <p:cNvPicPr preferRelativeResize="0"/>
            <p:nvPr/>
          </p:nvPicPr>
          <p:blipFill>
            <a:blip r:embed="rId12">
              <a:alphaModFix amt="50000"/>
            </a:blip>
            <a:stretch>
              <a:fillRect/>
            </a:stretch>
          </p:blipFill>
          <p:spPr>
            <a:xfrm>
              <a:off x="5015549" y="3359475"/>
              <a:ext cx="298374" cy="265201"/>
            </a:xfrm>
            <a:prstGeom prst="rect">
              <a:avLst/>
            </a:prstGeom>
            <a:noFill/>
            <a:ln>
              <a:noFill/>
            </a:ln>
          </p:spPr>
        </p:pic>
      </p:grpSp>
      <p:cxnSp>
        <p:nvCxnSpPr>
          <p:cNvPr id="1368" name="Google Shape;1368;p78"/>
          <p:cNvCxnSpPr>
            <a:stCxn id="1347" idx="3"/>
            <a:endCxn id="1365" idx="1"/>
          </p:cNvCxnSpPr>
          <p:nvPr/>
        </p:nvCxnSpPr>
        <p:spPr>
          <a:xfrm>
            <a:off x="3361443" y="1742675"/>
            <a:ext cx="351900" cy="687900"/>
          </a:xfrm>
          <a:prstGeom prst="bentConnector3">
            <a:avLst>
              <a:gd fmla="val 50008" name="adj1"/>
            </a:avLst>
          </a:prstGeom>
          <a:noFill/>
          <a:ln cap="flat" cmpd="sng" w="19050">
            <a:solidFill>
              <a:srgbClr val="A59FB9"/>
            </a:solidFill>
            <a:prstDash val="solid"/>
            <a:round/>
            <a:headEnd len="med" w="med" type="none"/>
            <a:tailEnd len="med" w="med" type="triangle"/>
          </a:ln>
        </p:spPr>
      </p:cxnSp>
      <p:cxnSp>
        <p:nvCxnSpPr>
          <p:cNvPr id="1369" name="Google Shape;1369;p78"/>
          <p:cNvCxnSpPr>
            <a:stCxn id="1365" idx="3"/>
            <a:endCxn id="1360" idx="1"/>
          </p:cNvCxnSpPr>
          <p:nvPr/>
        </p:nvCxnSpPr>
        <p:spPr>
          <a:xfrm flipH="1" rot="10800000">
            <a:off x="5448300" y="1742825"/>
            <a:ext cx="414300" cy="687600"/>
          </a:xfrm>
          <a:prstGeom prst="bentConnector3">
            <a:avLst>
              <a:gd fmla="val 49987" name="adj1"/>
            </a:avLst>
          </a:prstGeom>
          <a:noFill/>
          <a:ln cap="flat" cmpd="sng" w="19050">
            <a:solidFill>
              <a:srgbClr val="A59FB9"/>
            </a:solidFill>
            <a:prstDash val="solid"/>
            <a:round/>
            <a:headEnd len="med" w="med" type="none"/>
            <a:tailEnd len="med" w="med" type="triangle"/>
          </a:ln>
        </p:spPr>
      </p:cxnSp>
      <p:cxnSp>
        <p:nvCxnSpPr>
          <p:cNvPr id="1370" name="Google Shape;1370;p78"/>
          <p:cNvCxnSpPr>
            <a:endCxn id="1360" idx="0"/>
          </p:cNvCxnSpPr>
          <p:nvPr/>
        </p:nvCxnSpPr>
        <p:spPr>
          <a:xfrm flipH="1" rot="-5400000">
            <a:off x="6020593" y="910325"/>
            <a:ext cx="1129800" cy="6300"/>
          </a:xfrm>
          <a:prstGeom prst="curvedConnector3">
            <a:avLst>
              <a:gd fmla="val 50000" name="adj1"/>
            </a:avLst>
          </a:prstGeom>
          <a:noFill/>
          <a:ln cap="flat" cmpd="sng" w="19050">
            <a:solidFill>
              <a:srgbClr val="A59FB9"/>
            </a:solidFill>
            <a:prstDash val="solid"/>
            <a:round/>
            <a:headEnd len="med" w="med" type="none"/>
            <a:tailEnd len="med" w="med" type="triangle"/>
          </a:ln>
        </p:spPr>
      </p:cxnSp>
      <p:cxnSp>
        <p:nvCxnSpPr>
          <p:cNvPr id="1371" name="Google Shape;1371;p78"/>
          <p:cNvCxnSpPr>
            <a:stCxn id="1347" idx="3"/>
            <a:endCxn id="1351" idx="1"/>
          </p:cNvCxnSpPr>
          <p:nvPr/>
        </p:nvCxnSpPr>
        <p:spPr>
          <a:xfrm flipH="1" rot="10800000">
            <a:off x="3361443" y="1150475"/>
            <a:ext cx="351900" cy="592200"/>
          </a:xfrm>
          <a:prstGeom prst="bentConnector3">
            <a:avLst>
              <a:gd fmla="val 50008" name="adj1"/>
            </a:avLst>
          </a:prstGeom>
          <a:noFill/>
          <a:ln cap="flat" cmpd="sng" w="19050">
            <a:solidFill>
              <a:srgbClr val="A59FB9"/>
            </a:solidFill>
            <a:prstDash val="solid"/>
            <a:round/>
            <a:headEnd len="med" w="med" type="none"/>
            <a:tailEnd len="med" w="med" type="triangle"/>
          </a:ln>
        </p:spPr>
      </p:cxnSp>
      <p:cxnSp>
        <p:nvCxnSpPr>
          <p:cNvPr id="1372" name="Google Shape;1372;p78"/>
          <p:cNvCxnSpPr>
            <a:stCxn id="1351" idx="3"/>
            <a:endCxn id="1360" idx="1"/>
          </p:cNvCxnSpPr>
          <p:nvPr/>
        </p:nvCxnSpPr>
        <p:spPr>
          <a:xfrm>
            <a:off x="5448300" y="1150350"/>
            <a:ext cx="414300" cy="592200"/>
          </a:xfrm>
          <a:prstGeom prst="bentConnector3">
            <a:avLst>
              <a:gd fmla="val 49987" name="adj1"/>
            </a:avLst>
          </a:prstGeom>
          <a:noFill/>
          <a:ln cap="flat" cmpd="sng" w="19050">
            <a:solidFill>
              <a:srgbClr val="A59FB9"/>
            </a:solidFill>
            <a:prstDash val="solid"/>
            <a:round/>
            <a:headEnd len="med" w="med" type="none"/>
            <a:tailEnd len="med" w="med" type="triangle"/>
          </a:ln>
        </p:spPr>
      </p:cxnSp>
      <p:cxnSp>
        <p:nvCxnSpPr>
          <p:cNvPr id="1373" name="Google Shape;1373;p78"/>
          <p:cNvCxnSpPr/>
          <p:nvPr/>
        </p:nvCxnSpPr>
        <p:spPr>
          <a:xfrm rot="5400000">
            <a:off x="7397069" y="668875"/>
            <a:ext cx="600" cy="1617600"/>
          </a:xfrm>
          <a:prstGeom prst="curvedConnector3">
            <a:avLst>
              <a:gd fmla="val -107670833" name="adj1"/>
            </a:avLst>
          </a:prstGeom>
          <a:noFill/>
          <a:ln cap="flat" cmpd="sng" w="19050">
            <a:solidFill>
              <a:srgbClr val="A59FB9"/>
            </a:solidFill>
            <a:prstDash val="solid"/>
            <a:round/>
            <a:headEnd len="med" w="med" type="none"/>
            <a:tailEnd len="med" w="med" type="triangle"/>
          </a:ln>
        </p:spPr>
      </p:cxnSp>
      <p:grpSp>
        <p:nvGrpSpPr>
          <p:cNvPr id="1374" name="Google Shape;1374;p78"/>
          <p:cNvGrpSpPr/>
          <p:nvPr/>
        </p:nvGrpSpPr>
        <p:grpSpPr>
          <a:xfrm>
            <a:off x="93125" y="3164775"/>
            <a:ext cx="8777700" cy="1505400"/>
            <a:chOff x="93125" y="3164775"/>
            <a:chExt cx="8777700" cy="1505400"/>
          </a:xfrm>
        </p:grpSpPr>
        <p:cxnSp>
          <p:nvCxnSpPr>
            <p:cNvPr id="1375" name="Google Shape;1375;p78"/>
            <p:cNvCxnSpPr/>
            <p:nvPr/>
          </p:nvCxnSpPr>
          <p:spPr>
            <a:xfrm>
              <a:off x="454725" y="3164775"/>
              <a:ext cx="15000" cy="961500"/>
            </a:xfrm>
            <a:prstGeom prst="straightConnector1">
              <a:avLst/>
            </a:prstGeom>
            <a:noFill/>
            <a:ln cap="flat" cmpd="sng" w="9525">
              <a:solidFill>
                <a:schemeClr val="dk2"/>
              </a:solidFill>
              <a:prstDash val="solid"/>
              <a:round/>
              <a:headEnd len="med" w="med" type="none"/>
              <a:tailEnd len="med" w="med" type="none"/>
            </a:ln>
          </p:spPr>
        </p:cxnSp>
        <p:cxnSp>
          <p:nvCxnSpPr>
            <p:cNvPr id="1376" name="Google Shape;1376;p78"/>
            <p:cNvCxnSpPr/>
            <p:nvPr/>
          </p:nvCxnSpPr>
          <p:spPr>
            <a:xfrm>
              <a:off x="469625" y="4133850"/>
              <a:ext cx="8401200" cy="15000"/>
            </a:xfrm>
            <a:prstGeom prst="straightConnector1">
              <a:avLst/>
            </a:prstGeom>
            <a:noFill/>
            <a:ln cap="flat" cmpd="sng" w="9525">
              <a:solidFill>
                <a:schemeClr val="dk2"/>
              </a:solidFill>
              <a:prstDash val="solid"/>
              <a:round/>
              <a:headEnd len="med" w="med" type="none"/>
              <a:tailEnd len="med" w="med" type="none"/>
            </a:ln>
          </p:spPr>
        </p:cxnSp>
        <p:cxnSp>
          <p:nvCxnSpPr>
            <p:cNvPr id="1377" name="Google Shape;1377;p78"/>
            <p:cNvCxnSpPr/>
            <p:nvPr/>
          </p:nvCxnSpPr>
          <p:spPr>
            <a:xfrm>
              <a:off x="1304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78" name="Google Shape;1378;p78"/>
            <p:cNvCxnSpPr/>
            <p:nvPr/>
          </p:nvCxnSpPr>
          <p:spPr>
            <a:xfrm>
              <a:off x="466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79" name="Google Shape;1379;p78"/>
            <p:cNvCxnSpPr/>
            <p:nvPr/>
          </p:nvCxnSpPr>
          <p:spPr>
            <a:xfrm>
              <a:off x="2066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80" name="Google Shape;1380;p78"/>
            <p:cNvCxnSpPr/>
            <p:nvPr/>
          </p:nvCxnSpPr>
          <p:spPr>
            <a:xfrm>
              <a:off x="2828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81" name="Google Shape;1381;p78"/>
            <p:cNvCxnSpPr/>
            <p:nvPr/>
          </p:nvCxnSpPr>
          <p:spPr>
            <a:xfrm>
              <a:off x="3590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82" name="Google Shape;1382;p78"/>
            <p:cNvCxnSpPr/>
            <p:nvPr/>
          </p:nvCxnSpPr>
          <p:spPr>
            <a:xfrm>
              <a:off x="4352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83" name="Google Shape;1383;p78"/>
            <p:cNvCxnSpPr/>
            <p:nvPr/>
          </p:nvCxnSpPr>
          <p:spPr>
            <a:xfrm>
              <a:off x="5114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84" name="Google Shape;1384;p78"/>
            <p:cNvCxnSpPr/>
            <p:nvPr/>
          </p:nvCxnSpPr>
          <p:spPr>
            <a:xfrm>
              <a:off x="57241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85" name="Google Shape;1385;p78"/>
            <p:cNvCxnSpPr/>
            <p:nvPr/>
          </p:nvCxnSpPr>
          <p:spPr>
            <a:xfrm>
              <a:off x="5876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86" name="Google Shape;1386;p78"/>
            <p:cNvCxnSpPr/>
            <p:nvPr/>
          </p:nvCxnSpPr>
          <p:spPr>
            <a:xfrm>
              <a:off x="60289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87" name="Google Shape;1387;p78"/>
            <p:cNvCxnSpPr/>
            <p:nvPr/>
          </p:nvCxnSpPr>
          <p:spPr>
            <a:xfrm>
              <a:off x="6181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88" name="Google Shape;1388;p78"/>
            <p:cNvCxnSpPr/>
            <p:nvPr/>
          </p:nvCxnSpPr>
          <p:spPr>
            <a:xfrm>
              <a:off x="63337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89" name="Google Shape;1389;p78"/>
            <p:cNvCxnSpPr/>
            <p:nvPr/>
          </p:nvCxnSpPr>
          <p:spPr>
            <a:xfrm>
              <a:off x="64861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90" name="Google Shape;1390;p78"/>
            <p:cNvCxnSpPr/>
            <p:nvPr/>
          </p:nvCxnSpPr>
          <p:spPr>
            <a:xfrm>
              <a:off x="6638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91" name="Google Shape;1391;p78"/>
            <p:cNvCxnSpPr/>
            <p:nvPr/>
          </p:nvCxnSpPr>
          <p:spPr>
            <a:xfrm>
              <a:off x="67909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92" name="Google Shape;1392;p78"/>
            <p:cNvCxnSpPr/>
            <p:nvPr/>
          </p:nvCxnSpPr>
          <p:spPr>
            <a:xfrm>
              <a:off x="6943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93" name="Google Shape;1393;p78"/>
            <p:cNvCxnSpPr/>
            <p:nvPr/>
          </p:nvCxnSpPr>
          <p:spPr>
            <a:xfrm>
              <a:off x="70957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94" name="Google Shape;1394;p78"/>
            <p:cNvCxnSpPr/>
            <p:nvPr/>
          </p:nvCxnSpPr>
          <p:spPr>
            <a:xfrm>
              <a:off x="72481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95" name="Google Shape;1395;p78"/>
            <p:cNvCxnSpPr/>
            <p:nvPr/>
          </p:nvCxnSpPr>
          <p:spPr>
            <a:xfrm>
              <a:off x="7400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96" name="Google Shape;1396;p78"/>
            <p:cNvCxnSpPr/>
            <p:nvPr/>
          </p:nvCxnSpPr>
          <p:spPr>
            <a:xfrm>
              <a:off x="75529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97" name="Google Shape;1397;p78"/>
            <p:cNvCxnSpPr/>
            <p:nvPr/>
          </p:nvCxnSpPr>
          <p:spPr>
            <a:xfrm>
              <a:off x="7705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98" name="Google Shape;1398;p78"/>
            <p:cNvCxnSpPr/>
            <p:nvPr/>
          </p:nvCxnSpPr>
          <p:spPr>
            <a:xfrm>
              <a:off x="78577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399" name="Google Shape;1399;p78"/>
            <p:cNvCxnSpPr/>
            <p:nvPr/>
          </p:nvCxnSpPr>
          <p:spPr>
            <a:xfrm>
              <a:off x="80101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400" name="Google Shape;1400;p78"/>
            <p:cNvCxnSpPr/>
            <p:nvPr/>
          </p:nvCxnSpPr>
          <p:spPr>
            <a:xfrm>
              <a:off x="8162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401" name="Google Shape;1401;p78"/>
            <p:cNvCxnSpPr/>
            <p:nvPr/>
          </p:nvCxnSpPr>
          <p:spPr>
            <a:xfrm>
              <a:off x="83149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402" name="Google Shape;1402;p78"/>
            <p:cNvCxnSpPr/>
            <p:nvPr/>
          </p:nvCxnSpPr>
          <p:spPr>
            <a:xfrm>
              <a:off x="8467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403" name="Google Shape;1403;p78"/>
            <p:cNvCxnSpPr/>
            <p:nvPr/>
          </p:nvCxnSpPr>
          <p:spPr>
            <a:xfrm>
              <a:off x="86197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404" name="Google Shape;1404;p78"/>
            <p:cNvCxnSpPr/>
            <p:nvPr/>
          </p:nvCxnSpPr>
          <p:spPr>
            <a:xfrm>
              <a:off x="8772100" y="4044400"/>
              <a:ext cx="0" cy="208800"/>
            </a:xfrm>
            <a:prstGeom prst="straightConnector1">
              <a:avLst/>
            </a:prstGeom>
            <a:noFill/>
            <a:ln cap="flat" cmpd="sng" w="9525">
              <a:solidFill>
                <a:schemeClr val="dk2"/>
              </a:solidFill>
              <a:prstDash val="solid"/>
              <a:round/>
              <a:headEnd len="med" w="med" type="none"/>
              <a:tailEnd len="med" w="med" type="none"/>
            </a:ln>
          </p:spPr>
        </p:cxnSp>
        <p:sp>
          <p:nvSpPr>
            <p:cNvPr id="1405" name="Google Shape;1405;p78"/>
            <p:cNvSpPr/>
            <p:nvPr/>
          </p:nvSpPr>
          <p:spPr>
            <a:xfrm>
              <a:off x="462175" y="3239325"/>
              <a:ext cx="8408500" cy="879625"/>
            </a:xfrm>
            <a:custGeom>
              <a:rect b="b" l="l" r="r" t="t"/>
              <a:pathLst>
                <a:path extrusionOk="0" h="35185" w="336340">
                  <a:moveTo>
                    <a:pt x="0" y="0"/>
                  </a:moveTo>
                  <a:lnTo>
                    <a:pt x="115095" y="1624"/>
                  </a:lnTo>
                  <a:lnTo>
                    <a:pt x="209616" y="8183"/>
                  </a:lnTo>
                  <a:lnTo>
                    <a:pt x="336340" y="35185"/>
                  </a:lnTo>
                </a:path>
              </a:pathLst>
            </a:custGeom>
            <a:noFill/>
            <a:ln cap="flat" cmpd="sng" w="28575">
              <a:solidFill>
                <a:srgbClr val="B4A7D6"/>
              </a:solidFill>
              <a:prstDash val="solid"/>
              <a:round/>
              <a:headEnd len="med" w="med" type="none"/>
              <a:tailEnd len="med" w="med" type="none"/>
            </a:ln>
          </p:spPr>
        </p:sp>
        <p:sp>
          <p:nvSpPr>
            <p:cNvPr id="1406" name="Google Shape;1406;p78"/>
            <p:cNvSpPr txBox="1"/>
            <p:nvPr/>
          </p:nvSpPr>
          <p:spPr>
            <a:xfrm rot="-5400000">
              <a:off x="-96925" y="3526288"/>
              <a:ext cx="6858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Poppins"/>
                  <a:ea typeface="Poppins"/>
                  <a:cs typeface="Poppins"/>
                  <a:sym typeface="Poppins"/>
                </a:rPr>
                <a:t>BUDGET</a:t>
              </a:r>
              <a:endParaRPr sz="1000">
                <a:latin typeface="Poppins"/>
                <a:ea typeface="Poppins"/>
                <a:cs typeface="Poppins"/>
                <a:sym typeface="Poppins"/>
              </a:endParaRPr>
            </a:p>
          </p:txBody>
        </p:sp>
        <p:sp>
          <p:nvSpPr>
            <p:cNvPr id="1407" name="Google Shape;1407;p78"/>
            <p:cNvSpPr txBox="1"/>
            <p:nvPr/>
          </p:nvSpPr>
          <p:spPr>
            <a:xfrm>
              <a:off x="4163388" y="4364475"/>
              <a:ext cx="5217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Poppins"/>
                  <a:ea typeface="Poppins"/>
                  <a:cs typeface="Poppins"/>
                  <a:sym typeface="Poppins"/>
                </a:rPr>
                <a:t>Time</a:t>
              </a:r>
              <a:endParaRPr sz="1000">
                <a:latin typeface="Poppins"/>
                <a:ea typeface="Poppins"/>
                <a:cs typeface="Poppins"/>
                <a:sym typeface="Poppins"/>
              </a:endParaRPr>
            </a:p>
          </p:txBody>
        </p:sp>
      </p:grpSp>
      <p:sp>
        <p:nvSpPr>
          <p:cNvPr id="1408" name="Google Shape;1408;p78"/>
          <p:cNvSpPr txBox="1"/>
          <p:nvPr/>
        </p:nvSpPr>
        <p:spPr>
          <a:xfrm>
            <a:off x="370725" y="621275"/>
            <a:ext cx="32631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Starting at building</a:t>
            </a:r>
            <a:endParaRPr sz="2200">
              <a:solidFill>
                <a:srgbClr val="25215D"/>
              </a:solidFill>
              <a:latin typeface="Poppins Medium"/>
              <a:ea typeface="Poppins Medium"/>
              <a:cs typeface="Poppins Medium"/>
              <a:sym typeface="Poppins Medium"/>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2" name="Shape 1412"/>
        <p:cNvGrpSpPr/>
        <p:nvPr/>
      </p:nvGrpSpPr>
      <p:grpSpPr>
        <a:xfrm>
          <a:off x="0" y="0"/>
          <a:ext cx="0" cy="0"/>
          <a:chOff x="0" y="0"/>
          <a:chExt cx="0" cy="0"/>
        </a:xfrm>
      </p:grpSpPr>
      <p:grpSp>
        <p:nvGrpSpPr>
          <p:cNvPr id="1413" name="Google Shape;1413;p79"/>
          <p:cNvGrpSpPr/>
          <p:nvPr/>
        </p:nvGrpSpPr>
        <p:grpSpPr>
          <a:xfrm>
            <a:off x="7621469" y="2009171"/>
            <a:ext cx="1169400" cy="528600"/>
            <a:chOff x="7494494" y="372425"/>
            <a:chExt cx="1169400" cy="528600"/>
          </a:xfrm>
        </p:grpSpPr>
        <p:sp>
          <p:nvSpPr>
            <p:cNvPr id="1414" name="Google Shape;1414;p79"/>
            <p:cNvSpPr/>
            <p:nvPr/>
          </p:nvSpPr>
          <p:spPr>
            <a:xfrm>
              <a:off x="7494494" y="372425"/>
              <a:ext cx="1169400" cy="528600"/>
            </a:xfrm>
            <a:prstGeom prst="roundRect">
              <a:avLst>
                <a:gd fmla="val 9436" name="adj"/>
              </a:avLst>
            </a:prstGeom>
            <a:solidFill>
              <a:srgbClr val="A59FB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1415" name="Google Shape;1415;p79"/>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1416" name="Google Shape;1416;p79"/>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grpSp>
        <p:nvGrpSpPr>
          <p:cNvPr id="1417" name="Google Shape;1417;p79"/>
          <p:cNvGrpSpPr/>
          <p:nvPr/>
        </p:nvGrpSpPr>
        <p:grpSpPr>
          <a:xfrm>
            <a:off x="7621444" y="1744796"/>
            <a:ext cx="1169400" cy="528600"/>
            <a:chOff x="7494494" y="372425"/>
            <a:chExt cx="1169400" cy="528600"/>
          </a:xfrm>
        </p:grpSpPr>
        <p:sp>
          <p:nvSpPr>
            <p:cNvPr id="1418" name="Google Shape;1418;p79"/>
            <p:cNvSpPr/>
            <p:nvPr/>
          </p:nvSpPr>
          <p:spPr>
            <a:xfrm>
              <a:off x="7494494" y="372425"/>
              <a:ext cx="1169400" cy="528600"/>
            </a:xfrm>
            <a:prstGeom prst="roundRect">
              <a:avLst>
                <a:gd fmla="val 9436" name="adj"/>
              </a:avLst>
            </a:prstGeom>
            <a:solidFill>
              <a:srgbClr val="7D749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1419" name="Google Shape;1419;p79"/>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1420" name="Google Shape;1420;p79"/>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grpSp>
        <p:nvGrpSpPr>
          <p:cNvPr id="1421" name="Google Shape;1421;p79"/>
          <p:cNvGrpSpPr/>
          <p:nvPr/>
        </p:nvGrpSpPr>
        <p:grpSpPr>
          <a:xfrm>
            <a:off x="5862443" y="2009171"/>
            <a:ext cx="1452300" cy="528600"/>
            <a:chOff x="5524875" y="352025"/>
            <a:chExt cx="1452300" cy="528600"/>
          </a:xfrm>
        </p:grpSpPr>
        <p:sp>
          <p:nvSpPr>
            <p:cNvPr id="1422" name="Google Shape;1422;p79"/>
            <p:cNvSpPr/>
            <p:nvPr/>
          </p:nvSpPr>
          <p:spPr>
            <a:xfrm>
              <a:off x="5524875" y="352025"/>
              <a:ext cx="1452300" cy="528600"/>
            </a:xfrm>
            <a:prstGeom prst="roundRect">
              <a:avLst>
                <a:gd fmla="val 9436" name="adj"/>
              </a:avLst>
            </a:prstGeom>
            <a:solidFill>
              <a:srgbClr val="A59FB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1423" name="Google Shape;1423;p79"/>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424" name="Google Shape;1424;p79"/>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grpSp>
        <p:nvGrpSpPr>
          <p:cNvPr id="1425" name="Google Shape;1425;p79"/>
          <p:cNvGrpSpPr/>
          <p:nvPr/>
        </p:nvGrpSpPr>
        <p:grpSpPr>
          <a:xfrm>
            <a:off x="5862443" y="1744796"/>
            <a:ext cx="1452300" cy="528600"/>
            <a:chOff x="5524875" y="352025"/>
            <a:chExt cx="1452300" cy="528600"/>
          </a:xfrm>
        </p:grpSpPr>
        <p:sp>
          <p:nvSpPr>
            <p:cNvPr id="1426" name="Google Shape;1426;p79"/>
            <p:cNvSpPr/>
            <p:nvPr/>
          </p:nvSpPr>
          <p:spPr>
            <a:xfrm>
              <a:off x="5524875" y="352025"/>
              <a:ext cx="1452300" cy="528600"/>
            </a:xfrm>
            <a:prstGeom prst="roundRect">
              <a:avLst>
                <a:gd fmla="val 9436" name="adj"/>
              </a:avLst>
            </a:prstGeom>
            <a:solidFill>
              <a:srgbClr val="7D749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1427" name="Google Shape;1427;p79"/>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428" name="Google Shape;1428;p79"/>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pic>
        <p:nvPicPr>
          <p:cNvPr id="1429" name="Google Shape;1429;p79"/>
          <p:cNvPicPr preferRelativeResize="0"/>
          <p:nvPr/>
        </p:nvPicPr>
        <p:blipFill>
          <a:blip r:embed="rId5">
            <a:alphaModFix/>
          </a:blip>
          <a:stretch>
            <a:fillRect/>
          </a:stretch>
        </p:blipFill>
        <p:spPr>
          <a:xfrm>
            <a:off x="-914408" y="4002950"/>
            <a:ext cx="2533008" cy="2354899"/>
          </a:xfrm>
          <a:prstGeom prst="rect">
            <a:avLst/>
          </a:prstGeom>
          <a:noFill/>
          <a:ln>
            <a:noFill/>
          </a:ln>
        </p:spPr>
      </p:pic>
      <p:pic>
        <p:nvPicPr>
          <p:cNvPr id="1430" name="Google Shape;1430;p79"/>
          <p:cNvPicPr preferRelativeResize="0"/>
          <p:nvPr/>
        </p:nvPicPr>
        <p:blipFill>
          <a:blip r:embed="rId6">
            <a:alphaModFix/>
          </a:blip>
          <a:stretch>
            <a:fillRect/>
          </a:stretch>
        </p:blipFill>
        <p:spPr>
          <a:xfrm>
            <a:off x="536088" y="-1188738"/>
            <a:ext cx="1541020" cy="2069239"/>
          </a:xfrm>
          <a:prstGeom prst="rect">
            <a:avLst/>
          </a:prstGeom>
          <a:noFill/>
          <a:ln>
            <a:noFill/>
          </a:ln>
        </p:spPr>
      </p:pic>
      <p:pic>
        <p:nvPicPr>
          <p:cNvPr id="1431" name="Google Shape;1431;p79"/>
          <p:cNvPicPr preferRelativeResize="0"/>
          <p:nvPr/>
        </p:nvPicPr>
        <p:blipFill>
          <a:blip r:embed="rId7">
            <a:alphaModFix/>
          </a:blip>
          <a:stretch>
            <a:fillRect/>
          </a:stretch>
        </p:blipFill>
        <p:spPr>
          <a:xfrm>
            <a:off x="7578689" y="4224300"/>
            <a:ext cx="2085162" cy="2069238"/>
          </a:xfrm>
          <a:prstGeom prst="rect">
            <a:avLst/>
          </a:prstGeom>
          <a:noFill/>
          <a:ln>
            <a:noFill/>
          </a:ln>
        </p:spPr>
      </p:pic>
      <p:pic>
        <p:nvPicPr>
          <p:cNvPr id="1432" name="Google Shape;1432;p79"/>
          <p:cNvPicPr preferRelativeResize="0"/>
          <p:nvPr/>
        </p:nvPicPr>
        <p:blipFill>
          <a:blip r:embed="rId8">
            <a:alphaModFix/>
          </a:blip>
          <a:stretch>
            <a:fillRect/>
          </a:stretch>
        </p:blipFill>
        <p:spPr>
          <a:xfrm rot="1246493">
            <a:off x="8412969" y="-1986608"/>
            <a:ext cx="3125511" cy="3782067"/>
          </a:xfrm>
          <a:prstGeom prst="rect">
            <a:avLst/>
          </a:prstGeom>
          <a:noFill/>
          <a:ln>
            <a:noFill/>
          </a:ln>
        </p:spPr>
      </p:pic>
      <p:grpSp>
        <p:nvGrpSpPr>
          <p:cNvPr id="1433" name="Google Shape;1433;p79"/>
          <p:cNvGrpSpPr/>
          <p:nvPr/>
        </p:nvGrpSpPr>
        <p:grpSpPr>
          <a:xfrm>
            <a:off x="353125" y="1478375"/>
            <a:ext cx="1344600" cy="528600"/>
            <a:chOff x="430275" y="352025"/>
            <a:chExt cx="1344600" cy="528600"/>
          </a:xfrm>
        </p:grpSpPr>
        <p:sp>
          <p:nvSpPr>
            <p:cNvPr id="1434" name="Google Shape;1434;p79"/>
            <p:cNvSpPr/>
            <p:nvPr/>
          </p:nvSpPr>
          <p:spPr>
            <a:xfrm>
              <a:off x="430275" y="352025"/>
              <a:ext cx="13446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Intended</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outcome</a:t>
              </a:r>
              <a:endParaRPr>
                <a:solidFill>
                  <a:srgbClr val="FFFFFF"/>
                </a:solidFill>
                <a:latin typeface="Poppins"/>
                <a:ea typeface="Poppins"/>
                <a:cs typeface="Poppins"/>
                <a:sym typeface="Poppins"/>
              </a:endParaRPr>
            </a:p>
          </p:txBody>
        </p:sp>
        <p:pic>
          <p:nvPicPr>
            <p:cNvPr id="1435" name="Google Shape;1435;p79"/>
            <p:cNvPicPr preferRelativeResize="0"/>
            <p:nvPr/>
          </p:nvPicPr>
          <p:blipFill>
            <a:blip r:embed="rId9">
              <a:alphaModFix amt="50000"/>
            </a:blip>
            <a:stretch>
              <a:fillRect/>
            </a:stretch>
          </p:blipFill>
          <p:spPr>
            <a:xfrm>
              <a:off x="1366150" y="468525"/>
              <a:ext cx="286326" cy="295575"/>
            </a:xfrm>
            <a:prstGeom prst="rect">
              <a:avLst/>
            </a:prstGeom>
            <a:noFill/>
            <a:ln>
              <a:noFill/>
            </a:ln>
          </p:spPr>
        </p:pic>
        <p:cxnSp>
          <p:nvCxnSpPr>
            <p:cNvPr id="1436" name="Google Shape;1436;p79"/>
            <p:cNvCxnSpPr/>
            <p:nvPr/>
          </p:nvCxnSpPr>
          <p:spPr>
            <a:xfrm>
              <a:off x="1251625" y="468525"/>
              <a:ext cx="0" cy="284400"/>
            </a:xfrm>
            <a:prstGeom prst="straightConnector1">
              <a:avLst/>
            </a:prstGeom>
            <a:noFill/>
            <a:ln cap="flat" cmpd="sng" w="9525">
              <a:solidFill>
                <a:srgbClr val="A59FB9"/>
              </a:solidFill>
              <a:prstDash val="solid"/>
              <a:round/>
              <a:headEnd len="med" w="med" type="none"/>
              <a:tailEnd len="med" w="med" type="none"/>
            </a:ln>
          </p:spPr>
        </p:cxnSp>
      </p:grpSp>
      <p:grpSp>
        <p:nvGrpSpPr>
          <p:cNvPr id="1437" name="Google Shape;1437;p79"/>
          <p:cNvGrpSpPr/>
          <p:nvPr/>
        </p:nvGrpSpPr>
        <p:grpSpPr>
          <a:xfrm>
            <a:off x="2016843" y="1478375"/>
            <a:ext cx="1344600" cy="528600"/>
            <a:chOff x="1919050" y="352025"/>
            <a:chExt cx="1344600" cy="528600"/>
          </a:xfrm>
        </p:grpSpPr>
        <p:sp>
          <p:nvSpPr>
            <p:cNvPr id="1438" name="Google Shape;1438;p79"/>
            <p:cNvSpPr/>
            <p:nvPr/>
          </p:nvSpPr>
          <p:spPr>
            <a:xfrm>
              <a:off x="1919050" y="352025"/>
              <a:ext cx="13446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Who is</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involved?</a:t>
              </a:r>
              <a:endParaRPr>
                <a:solidFill>
                  <a:srgbClr val="FFFFFF"/>
                </a:solidFill>
                <a:latin typeface="Poppins"/>
                <a:ea typeface="Poppins"/>
                <a:cs typeface="Poppins"/>
                <a:sym typeface="Poppins"/>
              </a:endParaRPr>
            </a:p>
          </p:txBody>
        </p:sp>
        <p:cxnSp>
          <p:nvCxnSpPr>
            <p:cNvPr id="1439" name="Google Shape;1439;p79"/>
            <p:cNvCxnSpPr/>
            <p:nvPr/>
          </p:nvCxnSpPr>
          <p:spPr>
            <a:xfrm>
              <a:off x="276485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440" name="Google Shape;1440;p79"/>
            <p:cNvPicPr preferRelativeResize="0"/>
            <p:nvPr/>
          </p:nvPicPr>
          <p:blipFill>
            <a:blip r:embed="rId10">
              <a:alphaModFix amt="50000"/>
            </a:blip>
            <a:stretch>
              <a:fillRect/>
            </a:stretch>
          </p:blipFill>
          <p:spPr>
            <a:xfrm>
              <a:off x="2860193" y="492813"/>
              <a:ext cx="283600" cy="226875"/>
            </a:xfrm>
            <a:prstGeom prst="rect">
              <a:avLst/>
            </a:prstGeom>
            <a:noFill/>
            <a:ln>
              <a:noFill/>
            </a:ln>
          </p:spPr>
        </p:pic>
      </p:grpSp>
      <p:grpSp>
        <p:nvGrpSpPr>
          <p:cNvPr id="1441" name="Google Shape;1441;p79"/>
          <p:cNvGrpSpPr/>
          <p:nvPr/>
        </p:nvGrpSpPr>
        <p:grpSpPr>
          <a:xfrm>
            <a:off x="3713400" y="832350"/>
            <a:ext cx="1734900" cy="636000"/>
            <a:chOff x="3713412" y="1070763"/>
            <a:chExt cx="1734900" cy="636000"/>
          </a:xfrm>
        </p:grpSpPr>
        <p:sp>
          <p:nvSpPr>
            <p:cNvPr id="1442" name="Google Shape;1442;p79"/>
            <p:cNvSpPr/>
            <p:nvPr/>
          </p:nvSpPr>
          <p:spPr>
            <a:xfrm>
              <a:off x="3713412" y="1070763"/>
              <a:ext cx="1734900" cy="6360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What’s the state</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of the world?</a:t>
              </a:r>
              <a:endParaRPr>
                <a:solidFill>
                  <a:srgbClr val="FFFFFF"/>
                </a:solidFill>
                <a:latin typeface="Poppins"/>
                <a:ea typeface="Poppins"/>
                <a:cs typeface="Poppins"/>
                <a:sym typeface="Poppins"/>
              </a:endParaRPr>
            </a:p>
          </p:txBody>
        </p:sp>
        <p:cxnSp>
          <p:nvCxnSpPr>
            <p:cNvPr id="1443" name="Google Shape;1443;p79"/>
            <p:cNvCxnSpPr/>
            <p:nvPr/>
          </p:nvCxnSpPr>
          <p:spPr>
            <a:xfrm>
              <a:off x="4967337" y="1176213"/>
              <a:ext cx="0" cy="425100"/>
            </a:xfrm>
            <a:prstGeom prst="straightConnector1">
              <a:avLst/>
            </a:prstGeom>
            <a:noFill/>
            <a:ln cap="flat" cmpd="sng" w="9525">
              <a:solidFill>
                <a:srgbClr val="A59FB9"/>
              </a:solidFill>
              <a:prstDash val="solid"/>
              <a:round/>
              <a:headEnd len="med" w="med" type="none"/>
              <a:tailEnd len="med" w="med" type="none"/>
            </a:ln>
          </p:spPr>
        </p:cxnSp>
        <p:pic>
          <p:nvPicPr>
            <p:cNvPr id="1444" name="Google Shape;1444;p79"/>
            <p:cNvPicPr preferRelativeResize="0"/>
            <p:nvPr/>
          </p:nvPicPr>
          <p:blipFill>
            <a:blip r:embed="rId11">
              <a:alphaModFix amt="50000"/>
            </a:blip>
            <a:stretch>
              <a:fillRect/>
            </a:stretch>
          </p:blipFill>
          <p:spPr>
            <a:xfrm>
              <a:off x="5065725" y="1242063"/>
              <a:ext cx="284201" cy="293376"/>
            </a:xfrm>
            <a:prstGeom prst="rect">
              <a:avLst/>
            </a:prstGeom>
            <a:noFill/>
            <a:ln>
              <a:noFill/>
            </a:ln>
          </p:spPr>
        </p:pic>
      </p:grpSp>
      <p:grpSp>
        <p:nvGrpSpPr>
          <p:cNvPr id="1445" name="Google Shape;1445;p79"/>
          <p:cNvGrpSpPr/>
          <p:nvPr/>
        </p:nvGrpSpPr>
        <p:grpSpPr>
          <a:xfrm>
            <a:off x="7621469" y="1478375"/>
            <a:ext cx="1169400" cy="528600"/>
            <a:chOff x="7494494" y="372425"/>
            <a:chExt cx="1169400" cy="528600"/>
          </a:xfrm>
        </p:grpSpPr>
        <p:sp>
          <p:nvSpPr>
            <p:cNvPr id="1446" name="Google Shape;1446;p79"/>
            <p:cNvSpPr/>
            <p:nvPr/>
          </p:nvSpPr>
          <p:spPr>
            <a:xfrm>
              <a:off x="7494494" y="372425"/>
              <a:ext cx="11694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1447" name="Google Shape;1447;p79"/>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1448" name="Google Shape;1448;p79"/>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cxnSp>
        <p:nvCxnSpPr>
          <p:cNvPr id="1449" name="Google Shape;1449;p79"/>
          <p:cNvCxnSpPr>
            <a:stCxn id="1434" idx="3"/>
            <a:endCxn id="1438" idx="1"/>
          </p:cNvCxnSpPr>
          <p:nvPr/>
        </p:nvCxnSpPr>
        <p:spPr>
          <a:xfrm>
            <a:off x="1697725" y="1742675"/>
            <a:ext cx="319200" cy="0"/>
          </a:xfrm>
          <a:prstGeom prst="straightConnector1">
            <a:avLst/>
          </a:prstGeom>
          <a:noFill/>
          <a:ln cap="flat" cmpd="sng" w="19050">
            <a:solidFill>
              <a:srgbClr val="A59FB9"/>
            </a:solidFill>
            <a:prstDash val="solid"/>
            <a:round/>
            <a:headEnd len="med" w="med" type="none"/>
            <a:tailEnd len="med" w="med" type="triangle"/>
          </a:ln>
        </p:spPr>
      </p:cxnSp>
      <p:cxnSp>
        <p:nvCxnSpPr>
          <p:cNvPr id="1450" name="Google Shape;1450;p79"/>
          <p:cNvCxnSpPr>
            <a:stCxn id="1451" idx="3"/>
            <a:endCxn id="1446" idx="1"/>
          </p:cNvCxnSpPr>
          <p:nvPr/>
        </p:nvCxnSpPr>
        <p:spPr>
          <a:xfrm>
            <a:off x="7314793" y="1742675"/>
            <a:ext cx="306600" cy="0"/>
          </a:xfrm>
          <a:prstGeom prst="straightConnector1">
            <a:avLst/>
          </a:prstGeom>
          <a:noFill/>
          <a:ln cap="flat" cmpd="sng" w="19050">
            <a:solidFill>
              <a:srgbClr val="A59FB9"/>
            </a:solidFill>
            <a:prstDash val="solid"/>
            <a:round/>
            <a:headEnd len="med" w="med" type="none"/>
            <a:tailEnd len="med" w="med" type="triangle"/>
          </a:ln>
        </p:spPr>
      </p:cxnSp>
      <p:grpSp>
        <p:nvGrpSpPr>
          <p:cNvPr id="1452" name="Google Shape;1452;p79"/>
          <p:cNvGrpSpPr/>
          <p:nvPr/>
        </p:nvGrpSpPr>
        <p:grpSpPr>
          <a:xfrm>
            <a:off x="5862493" y="1478375"/>
            <a:ext cx="1452300" cy="528600"/>
            <a:chOff x="5524875" y="352025"/>
            <a:chExt cx="1452300" cy="528600"/>
          </a:xfrm>
        </p:grpSpPr>
        <p:sp>
          <p:nvSpPr>
            <p:cNvPr id="1451" name="Google Shape;1451;p79"/>
            <p:cNvSpPr/>
            <p:nvPr/>
          </p:nvSpPr>
          <p:spPr>
            <a:xfrm>
              <a:off x="5524875" y="352025"/>
              <a:ext cx="14523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1453" name="Google Shape;1453;p79"/>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454" name="Google Shape;1454;p79"/>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grpSp>
        <p:nvGrpSpPr>
          <p:cNvPr id="1455" name="Google Shape;1455;p79"/>
          <p:cNvGrpSpPr/>
          <p:nvPr/>
        </p:nvGrpSpPr>
        <p:grpSpPr>
          <a:xfrm>
            <a:off x="3713400" y="2112425"/>
            <a:ext cx="1734900" cy="636000"/>
            <a:chOff x="3713400" y="3174075"/>
            <a:chExt cx="1734900" cy="636000"/>
          </a:xfrm>
        </p:grpSpPr>
        <p:sp>
          <p:nvSpPr>
            <p:cNvPr id="1456" name="Google Shape;1456;p79"/>
            <p:cNvSpPr/>
            <p:nvPr/>
          </p:nvSpPr>
          <p:spPr>
            <a:xfrm>
              <a:off x="3713400" y="3174075"/>
              <a:ext cx="1734900" cy="6360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How could</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users succeed?</a:t>
              </a:r>
              <a:endParaRPr>
                <a:solidFill>
                  <a:srgbClr val="FFFFFF"/>
                </a:solidFill>
                <a:latin typeface="Poppins"/>
                <a:ea typeface="Poppins"/>
                <a:cs typeface="Poppins"/>
                <a:sym typeface="Poppins"/>
              </a:endParaRPr>
            </a:p>
          </p:txBody>
        </p:sp>
        <p:cxnSp>
          <p:nvCxnSpPr>
            <p:cNvPr id="1457" name="Google Shape;1457;p79"/>
            <p:cNvCxnSpPr/>
            <p:nvPr/>
          </p:nvCxnSpPr>
          <p:spPr>
            <a:xfrm>
              <a:off x="4935687" y="3279538"/>
              <a:ext cx="0" cy="425100"/>
            </a:xfrm>
            <a:prstGeom prst="straightConnector1">
              <a:avLst/>
            </a:prstGeom>
            <a:noFill/>
            <a:ln cap="flat" cmpd="sng" w="9525">
              <a:solidFill>
                <a:srgbClr val="A59FB9"/>
              </a:solidFill>
              <a:prstDash val="solid"/>
              <a:round/>
              <a:headEnd len="med" w="med" type="none"/>
              <a:tailEnd len="med" w="med" type="none"/>
            </a:ln>
          </p:spPr>
        </p:cxnSp>
        <p:pic>
          <p:nvPicPr>
            <p:cNvPr id="1458" name="Google Shape;1458;p79"/>
            <p:cNvPicPr preferRelativeResize="0"/>
            <p:nvPr/>
          </p:nvPicPr>
          <p:blipFill>
            <a:blip r:embed="rId12">
              <a:alphaModFix amt="50000"/>
            </a:blip>
            <a:stretch>
              <a:fillRect/>
            </a:stretch>
          </p:blipFill>
          <p:spPr>
            <a:xfrm>
              <a:off x="5015549" y="3359475"/>
              <a:ext cx="298374" cy="265201"/>
            </a:xfrm>
            <a:prstGeom prst="rect">
              <a:avLst/>
            </a:prstGeom>
            <a:noFill/>
            <a:ln>
              <a:noFill/>
            </a:ln>
          </p:spPr>
        </p:pic>
      </p:grpSp>
      <p:cxnSp>
        <p:nvCxnSpPr>
          <p:cNvPr id="1459" name="Google Shape;1459;p79"/>
          <p:cNvCxnSpPr>
            <a:stCxn id="1438" idx="3"/>
            <a:endCxn id="1456" idx="1"/>
          </p:cNvCxnSpPr>
          <p:nvPr/>
        </p:nvCxnSpPr>
        <p:spPr>
          <a:xfrm>
            <a:off x="3361443" y="1742675"/>
            <a:ext cx="351900" cy="687900"/>
          </a:xfrm>
          <a:prstGeom prst="bentConnector3">
            <a:avLst>
              <a:gd fmla="val 50008" name="adj1"/>
            </a:avLst>
          </a:prstGeom>
          <a:noFill/>
          <a:ln cap="flat" cmpd="sng" w="19050">
            <a:solidFill>
              <a:srgbClr val="A59FB9"/>
            </a:solidFill>
            <a:prstDash val="solid"/>
            <a:round/>
            <a:headEnd len="med" w="med" type="none"/>
            <a:tailEnd len="med" w="med" type="triangle"/>
          </a:ln>
        </p:spPr>
      </p:cxnSp>
      <p:cxnSp>
        <p:nvCxnSpPr>
          <p:cNvPr id="1460" name="Google Shape;1460;p79"/>
          <p:cNvCxnSpPr>
            <a:stCxn id="1456" idx="3"/>
            <a:endCxn id="1451" idx="1"/>
          </p:cNvCxnSpPr>
          <p:nvPr/>
        </p:nvCxnSpPr>
        <p:spPr>
          <a:xfrm flipH="1" rot="10800000">
            <a:off x="5448300" y="1742825"/>
            <a:ext cx="414300" cy="687600"/>
          </a:xfrm>
          <a:prstGeom prst="bentConnector3">
            <a:avLst>
              <a:gd fmla="val 49987" name="adj1"/>
            </a:avLst>
          </a:prstGeom>
          <a:noFill/>
          <a:ln cap="flat" cmpd="sng" w="19050">
            <a:solidFill>
              <a:srgbClr val="A59FB9"/>
            </a:solidFill>
            <a:prstDash val="solid"/>
            <a:round/>
            <a:headEnd len="med" w="med" type="none"/>
            <a:tailEnd len="med" w="med" type="triangle"/>
          </a:ln>
        </p:spPr>
      </p:cxnSp>
      <p:cxnSp>
        <p:nvCxnSpPr>
          <p:cNvPr id="1461" name="Google Shape;1461;p79"/>
          <p:cNvCxnSpPr>
            <a:stCxn id="1438" idx="3"/>
            <a:endCxn id="1442" idx="1"/>
          </p:cNvCxnSpPr>
          <p:nvPr/>
        </p:nvCxnSpPr>
        <p:spPr>
          <a:xfrm flipH="1" rot="10800000">
            <a:off x="3361443" y="1150475"/>
            <a:ext cx="351900" cy="592200"/>
          </a:xfrm>
          <a:prstGeom prst="bentConnector3">
            <a:avLst>
              <a:gd fmla="val 50008" name="adj1"/>
            </a:avLst>
          </a:prstGeom>
          <a:noFill/>
          <a:ln cap="flat" cmpd="sng" w="19050">
            <a:solidFill>
              <a:srgbClr val="A59FB9"/>
            </a:solidFill>
            <a:prstDash val="solid"/>
            <a:round/>
            <a:headEnd len="med" w="med" type="none"/>
            <a:tailEnd len="med" w="med" type="triangle"/>
          </a:ln>
        </p:spPr>
      </p:cxnSp>
      <p:cxnSp>
        <p:nvCxnSpPr>
          <p:cNvPr id="1462" name="Google Shape;1462;p79"/>
          <p:cNvCxnSpPr>
            <a:stCxn id="1442" idx="3"/>
            <a:endCxn id="1451" idx="1"/>
          </p:cNvCxnSpPr>
          <p:nvPr/>
        </p:nvCxnSpPr>
        <p:spPr>
          <a:xfrm>
            <a:off x="5448300" y="1150350"/>
            <a:ext cx="414300" cy="592200"/>
          </a:xfrm>
          <a:prstGeom prst="bentConnector3">
            <a:avLst>
              <a:gd fmla="val 49987" name="adj1"/>
            </a:avLst>
          </a:prstGeom>
          <a:noFill/>
          <a:ln cap="flat" cmpd="sng" w="19050">
            <a:solidFill>
              <a:srgbClr val="A59FB9"/>
            </a:solidFill>
            <a:prstDash val="solid"/>
            <a:round/>
            <a:headEnd len="med" w="med" type="none"/>
            <a:tailEnd len="med" w="med" type="triangle"/>
          </a:ln>
        </p:spPr>
      </p:cxnSp>
      <p:cxnSp>
        <p:nvCxnSpPr>
          <p:cNvPr id="1463" name="Google Shape;1463;p79"/>
          <p:cNvCxnSpPr/>
          <p:nvPr/>
        </p:nvCxnSpPr>
        <p:spPr>
          <a:xfrm rot="5400000">
            <a:off x="7397069" y="668875"/>
            <a:ext cx="600" cy="1617600"/>
          </a:xfrm>
          <a:prstGeom prst="curvedConnector3">
            <a:avLst>
              <a:gd fmla="val -78783333" name="adj1"/>
            </a:avLst>
          </a:prstGeom>
          <a:noFill/>
          <a:ln cap="flat" cmpd="sng" w="19050">
            <a:solidFill>
              <a:srgbClr val="A59FB9"/>
            </a:solidFill>
            <a:prstDash val="solid"/>
            <a:round/>
            <a:headEnd len="med" w="med" type="none"/>
            <a:tailEnd len="med" w="med" type="triangle"/>
          </a:ln>
        </p:spPr>
      </p:cxnSp>
      <p:cxnSp>
        <p:nvCxnSpPr>
          <p:cNvPr id="1464" name="Google Shape;1464;p79"/>
          <p:cNvCxnSpPr>
            <a:stCxn id="1446" idx="0"/>
            <a:endCxn id="1442" idx="0"/>
          </p:cNvCxnSpPr>
          <p:nvPr/>
        </p:nvCxnSpPr>
        <p:spPr>
          <a:xfrm flipH="1" rot="5400000">
            <a:off x="6070619" y="-657175"/>
            <a:ext cx="645900" cy="3625200"/>
          </a:xfrm>
          <a:prstGeom prst="curvedConnector3">
            <a:avLst>
              <a:gd fmla="val 125275" name="adj1"/>
            </a:avLst>
          </a:prstGeom>
          <a:noFill/>
          <a:ln cap="flat" cmpd="sng" w="19050">
            <a:solidFill>
              <a:srgbClr val="A59FB9"/>
            </a:solidFill>
            <a:prstDash val="solid"/>
            <a:round/>
            <a:headEnd len="med" w="med" type="none"/>
            <a:tailEnd len="med" w="med" type="triangle"/>
          </a:ln>
        </p:spPr>
      </p:cxnSp>
      <p:cxnSp>
        <p:nvCxnSpPr>
          <p:cNvPr id="1465" name="Google Shape;1465;p79"/>
          <p:cNvCxnSpPr>
            <a:stCxn id="1446" idx="0"/>
            <a:endCxn id="1434" idx="0"/>
          </p:cNvCxnSpPr>
          <p:nvPr/>
        </p:nvCxnSpPr>
        <p:spPr>
          <a:xfrm rot="5400000">
            <a:off x="4615469" y="-2111725"/>
            <a:ext cx="600" cy="7180800"/>
          </a:xfrm>
          <a:prstGeom prst="curvedConnector3">
            <a:avLst>
              <a:gd fmla="val -194491667" name="adj1"/>
            </a:avLst>
          </a:prstGeom>
          <a:noFill/>
          <a:ln cap="flat" cmpd="sng" w="19050">
            <a:solidFill>
              <a:srgbClr val="A59FB9"/>
            </a:solidFill>
            <a:prstDash val="solid"/>
            <a:round/>
            <a:headEnd len="med" w="med" type="none"/>
            <a:tailEnd len="med" w="med" type="triangle"/>
          </a:ln>
        </p:spPr>
      </p:cxnSp>
      <p:grpSp>
        <p:nvGrpSpPr>
          <p:cNvPr id="1466" name="Google Shape;1466;p79"/>
          <p:cNvGrpSpPr/>
          <p:nvPr/>
        </p:nvGrpSpPr>
        <p:grpSpPr>
          <a:xfrm>
            <a:off x="93125" y="3164775"/>
            <a:ext cx="8777700" cy="1505400"/>
            <a:chOff x="93125" y="3164775"/>
            <a:chExt cx="8777700" cy="1505400"/>
          </a:xfrm>
        </p:grpSpPr>
        <p:cxnSp>
          <p:nvCxnSpPr>
            <p:cNvPr id="1467" name="Google Shape;1467;p79"/>
            <p:cNvCxnSpPr/>
            <p:nvPr/>
          </p:nvCxnSpPr>
          <p:spPr>
            <a:xfrm>
              <a:off x="454725" y="3164775"/>
              <a:ext cx="15000" cy="961500"/>
            </a:xfrm>
            <a:prstGeom prst="straightConnector1">
              <a:avLst/>
            </a:prstGeom>
            <a:noFill/>
            <a:ln cap="flat" cmpd="sng" w="9525">
              <a:solidFill>
                <a:schemeClr val="dk2"/>
              </a:solidFill>
              <a:prstDash val="solid"/>
              <a:round/>
              <a:headEnd len="med" w="med" type="none"/>
              <a:tailEnd len="med" w="med" type="none"/>
            </a:ln>
          </p:spPr>
        </p:cxnSp>
        <p:cxnSp>
          <p:nvCxnSpPr>
            <p:cNvPr id="1468" name="Google Shape;1468;p79"/>
            <p:cNvCxnSpPr/>
            <p:nvPr/>
          </p:nvCxnSpPr>
          <p:spPr>
            <a:xfrm>
              <a:off x="469625" y="4133850"/>
              <a:ext cx="8401200" cy="15000"/>
            </a:xfrm>
            <a:prstGeom prst="straightConnector1">
              <a:avLst/>
            </a:prstGeom>
            <a:noFill/>
            <a:ln cap="flat" cmpd="sng" w="9525">
              <a:solidFill>
                <a:schemeClr val="dk2"/>
              </a:solidFill>
              <a:prstDash val="solid"/>
              <a:round/>
              <a:headEnd len="med" w="med" type="none"/>
              <a:tailEnd len="med" w="med" type="none"/>
            </a:ln>
          </p:spPr>
        </p:cxnSp>
        <p:cxnSp>
          <p:nvCxnSpPr>
            <p:cNvPr id="1469" name="Google Shape;1469;p79"/>
            <p:cNvCxnSpPr/>
            <p:nvPr/>
          </p:nvCxnSpPr>
          <p:spPr>
            <a:xfrm>
              <a:off x="1304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470" name="Google Shape;1470;p79"/>
            <p:cNvCxnSpPr/>
            <p:nvPr/>
          </p:nvCxnSpPr>
          <p:spPr>
            <a:xfrm>
              <a:off x="466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471" name="Google Shape;1471;p79"/>
            <p:cNvCxnSpPr/>
            <p:nvPr/>
          </p:nvCxnSpPr>
          <p:spPr>
            <a:xfrm>
              <a:off x="2066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472" name="Google Shape;1472;p79"/>
            <p:cNvCxnSpPr/>
            <p:nvPr/>
          </p:nvCxnSpPr>
          <p:spPr>
            <a:xfrm>
              <a:off x="2828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473" name="Google Shape;1473;p79"/>
            <p:cNvCxnSpPr/>
            <p:nvPr/>
          </p:nvCxnSpPr>
          <p:spPr>
            <a:xfrm>
              <a:off x="3590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474" name="Google Shape;1474;p79"/>
            <p:cNvCxnSpPr/>
            <p:nvPr/>
          </p:nvCxnSpPr>
          <p:spPr>
            <a:xfrm>
              <a:off x="4352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475" name="Google Shape;1475;p79"/>
            <p:cNvCxnSpPr/>
            <p:nvPr/>
          </p:nvCxnSpPr>
          <p:spPr>
            <a:xfrm>
              <a:off x="5114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476" name="Google Shape;1476;p79"/>
            <p:cNvCxnSpPr/>
            <p:nvPr/>
          </p:nvCxnSpPr>
          <p:spPr>
            <a:xfrm>
              <a:off x="57241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477" name="Google Shape;1477;p79"/>
            <p:cNvCxnSpPr/>
            <p:nvPr/>
          </p:nvCxnSpPr>
          <p:spPr>
            <a:xfrm>
              <a:off x="5876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478" name="Google Shape;1478;p79"/>
            <p:cNvCxnSpPr/>
            <p:nvPr/>
          </p:nvCxnSpPr>
          <p:spPr>
            <a:xfrm>
              <a:off x="60289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479" name="Google Shape;1479;p79"/>
            <p:cNvCxnSpPr/>
            <p:nvPr/>
          </p:nvCxnSpPr>
          <p:spPr>
            <a:xfrm>
              <a:off x="6181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480" name="Google Shape;1480;p79"/>
            <p:cNvCxnSpPr/>
            <p:nvPr/>
          </p:nvCxnSpPr>
          <p:spPr>
            <a:xfrm>
              <a:off x="63337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481" name="Google Shape;1481;p79"/>
            <p:cNvCxnSpPr/>
            <p:nvPr/>
          </p:nvCxnSpPr>
          <p:spPr>
            <a:xfrm>
              <a:off x="64861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482" name="Google Shape;1482;p79"/>
            <p:cNvCxnSpPr/>
            <p:nvPr/>
          </p:nvCxnSpPr>
          <p:spPr>
            <a:xfrm>
              <a:off x="6638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483" name="Google Shape;1483;p79"/>
            <p:cNvCxnSpPr/>
            <p:nvPr/>
          </p:nvCxnSpPr>
          <p:spPr>
            <a:xfrm>
              <a:off x="67909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484" name="Google Shape;1484;p79"/>
            <p:cNvCxnSpPr/>
            <p:nvPr/>
          </p:nvCxnSpPr>
          <p:spPr>
            <a:xfrm>
              <a:off x="6943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485" name="Google Shape;1485;p79"/>
            <p:cNvCxnSpPr/>
            <p:nvPr/>
          </p:nvCxnSpPr>
          <p:spPr>
            <a:xfrm>
              <a:off x="70957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486" name="Google Shape;1486;p79"/>
            <p:cNvCxnSpPr/>
            <p:nvPr/>
          </p:nvCxnSpPr>
          <p:spPr>
            <a:xfrm>
              <a:off x="72481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487" name="Google Shape;1487;p79"/>
            <p:cNvCxnSpPr/>
            <p:nvPr/>
          </p:nvCxnSpPr>
          <p:spPr>
            <a:xfrm>
              <a:off x="7400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488" name="Google Shape;1488;p79"/>
            <p:cNvCxnSpPr/>
            <p:nvPr/>
          </p:nvCxnSpPr>
          <p:spPr>
            <a:xfrm>
              <a:off x="75529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489" name="Google Shape;1489;p79"/>
            <p:cNvCxnSpPr/>
            <p:nvPr/>
          </p:nvCxnSpPr>
          <p:spPr>
            <a:xfrm>
              <a:off x="7705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490" name="Google Shape;1490;p79"/>
            <p:cNvCxnSpPr/>
            <p:nvPr/>
          </p:nvCxnSpPr>
          <p:spPr>
            <a:xfrm>
              <a:off x="78577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491" name="Google Shape;1491;p79"/>
            <p:cNvCxnSpPr/>
            <p:nvPr/>
          </p:nvCxnSpPr>
          <p:spPr>
            <a:xfrm>
              <a:off x="80101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492" name="Google Shape;1492;p79"/>
            <p:cNvCxnSpPr/>
            <p:nvPr/>
          </p:nvCxnSpPr>
          <p:spPr>
            <a:xfrm>
              <a:off x="8162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493" name="Google Shape;1493;p79"/>
            <p:cNvCxnSpPr/>
            <p:nvPr/>
          </p:nvCxnSpPr>
          <p:spPr>
            <a:xfrm>
              <a:off x="83149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494" name="Google Shape;1494;p79"/>
            <p:cNvCxnSpPr/>
            <p:nvPr/>
          </p:nvCxnSpPr>
          <p:spPr>
            <a:xfrm>
              <a:off x="8467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495" name="Google Shape;1495;p79"/>
            <p:cNvCxnSpPr/>
            <p:nvPr/>
          </p:nvCxnSpPr>
          <p:spPr>
            <a:xfrm>
              <a:off x="86197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496" name="Google Shape;1496;p79"/>
            <p:cNvCxnSpPr/>
            <p:nvPr/>
          </p:nvCxnSpPr>
          <p:spPr>
            <a:xfrm>
              <a:off x="8772100" y="4044400"/>
              <a:ext cx="0" cy="208800"/>
            </a:xfrm>
            <a:prstGeom prst="straightConnector1">
              <a:avLst/>
            </a:prstGeom>
            <a:noFill/>
            <a:ln cap="flat" cmpd="sng" w="9525">
              <a:solidFill>
                <a:schemeClr val="dk2"/>
              </a:solidFill>
              <a:prstDash val="solid"/>
              <a:round/>
              <a:headEnd len="med" w="med" type="none"/>
              <a:tailEnd len="med" w="med" type="none"/>
            </a:ln>
          </p:spPr>
        </p:cxnSp>
        <p:sp>
          <p:nvSpPr>
            <p:cNvPr id="1497" name="Google Shape;1497;p79"/>
            <p:cNvSpPr/>
            <p:nvPr/>
          </p:nvSpPr>
          <p:spPr>
            <a:xfrm>
              <a:off x="462175" y="3239325"/>
              <a:ext cx="8408500" cy="879625"/>
            </a:xfrm>
            <a:custGeom>
              <a:rect b="b" l="l" r="r" t="t"/>
              <a:pathLst>
                <a:path extrusionOk="0" h="35185" w="336340">
                  <a:moveTo>
                    <a:pt x="0" y="0"/>
                  </a:moveTo>
                  <a:lnTo>
                    <a:pt x="115095" y="1624"/>
                  </a:lnTo>
                  <a:lnTo>
                    <a:pt x="209616" y="8183"/>
                  </a:lnTo>
                  <a:lnTo>
                    <a:pt x="336340" y="35185"/>
                  </a:lnTo>
                </a:path>
              </a:pathLst>
            </a:custGeom>
            <a:noFill/>
            <a:ln cap="flat" cmpd="sng" w="28575">
              <a:solidFill>
                <a:srgbClr val="B4A7D6"/>
              </a:solidFill>
              <a:prstDash val="solid"/>
              <a:round/>
              <a:headEnd len="med" w="med" type="none"/>
              <a:tailEnd len="med" w="med" type="none"/>
            </a:ln>
          </p:spPr>
        </p:sp>
        <p:sp>
          <p:nvSpPr>
            <p:cNvPr id="1498" name="Google Shape;1498;p79"/>
            <p:cNvSpPr txBox="1"/>
            <p:nvPr/>
          </p:nvSpPr>
          <p:spPr>
            <a:xfrm rot="-5400000">
              <a:off x="-96925" y="3526288"/>
              <a:ext cx="6858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Poppins"/>
                  <a:ea typeface="Poppins"/>
                  <a:cs typeface="Poppins"/>
                  <a:sym typeface="Poppins"/>
                </a:rPr>
                <a:t>BUDGET</a:t>
              </a:r>
              <a:endParaRPr sz="1000">
                <a:latin typeface="Poppins"/>
                <a:ea typeface="Poppins"/>
                <a:cs typeface="Poppins"/>
                <a:sym typeface="Poppins"/>
              </a:endParaRPr>
            </a:p>
          </p:txBody>
        </p:sp>
        <p:sp>
          <p:nvSpPr>
            <p:cNvPr id="1499" name="Google Shape;1499;p79"/>
            <p:cNvSpPr txBox="1"/>
            <p:nvPr/>
          </p:nvSpPr>
          <p:spPr>
            <a:xfrm>
              <a:off x="4163388" y="4364475"/>
              <a:ext cx="5217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Poppins"/>
                  <a:ea typeface="Poppins"/>
                  <a:cs typeface="Poppins"/>
                  <a:sym typeface="Poppins"/>
                </a:rPr>
                <a:t>Time</a:t>
              </a:r>
              <a:endParaRPr sz="1000">
                <a:latin typeface="Poppins"/>
                <a:ea typeface="Poppins"/>
                <a:cs typeface="Poppins"/>
                <a:sym typeface="Poppins"/>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3" name="Shape 1503"/>
        <p:cNvGrpSpPr/>
        <p:nvPr/>
      </p:nvGrpSpPr>
      <p:grpSpPr>
        <a:xfrm>
          <a:off x="0" y="0"/>
          <a:ext cx="0" cy="0"/>
          <a:chOff x="0" y="0"/>
          <a:chExt cx="0" cy="0"/>
        </a:xfrm>
      </p:grpSpPr>
      <p:grpSp>
        <p:nvGrpSpPr>
          <p:cNvPr id="1504" name="Google Shape;1504;p80"/>
          <p:cNvGrpSpPr/>
          <p:nvPr/>
        </p:nvGrpSpPr>
        <p:grpSpPr>
          <a:xfrm>
            <a:off x="7621469" y="2999771"/>
            <a:ext cx="1169400" cy="528600"/>
            <a:chOff x="7494494" y="372425"/>
            <a:chExt cx="1169400" cy="528600"/>
          </a:xfrm>
        </p:grpSpPr>
        <p:sp>
          <p:nvSpPr>
            <p:cNvPr id="1505" name="Google Shape;1505;p80"/>
            <p:cNvSpPr/>
            <p:nvPr/>
          </p:nvSpPr>
          <p:spPr>
            <a:xfrm>
              <a:off x="7494494" y="372425"/>
              <a:ext cx="1169400" cy="528600"/>
            </a:xfrm>
            <a:prstGeom prst="roundRect">
              <a:avLst>
                <a:gd fmla="val 9436" name="adj"/>
              </a:avLst>
            </a:prstGeom>
            <a:solidFill>
              <a:srgbClr val="A59FB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1506" name="Google Shape;1506;p80"/>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1507" name="Google Shape;1507;p80"/>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grpSp>
        <p:nvGrpSpPr>
          <p:cNvPr id="1508" name="Google Shape;1508;p80"/>
          <p:cNvGrpSpPr/>
          <p:nvPr/>
        </p:nvGrpSpPr>
        <p:grpSpPr>
          <a:xfrm>
            <a:off x="7621444" y="2735396"/>
            <a:ext cx="1169400" cy="528600"/>
            <a:chOff x="7494494" y="372425"/>
            <a:chExt cx="1169400" cy="528600"/>
          </a:xfrm>
        </p:grpSpPr>
        <p:sp>
          <p:nvSpPr>
            <p:cNvPr id="1509" name="Google Shape;1509;p80"/>
            <p:cNvSpPr/>
            <p:nvPr/>
          </p:nvSpPr>
          <p:spPr>
            <a:xfrm>
              <a:off x="7494494" y="372425"/>
              <a:ext cx="1169400" cy="528600"/>
            </a:xfrm>
            <a:prstGeom prst="roundRect">
              <a:avLst>
                <a:gd fmla="val 9436" name="adj"/>
              </a:avLst>
            </a:prstGeom>
            <a:solidFill>
              <a:srgbClr val="7D749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1510" name="Google Shape;1510;p80"/>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1511" name="Google Shape;1511;p80"/>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grpSp>
        <p:nvGrpSpPr>
          <p:cNvPr id="1512" name="Google Shape;1512;p80"/>
          <p:cNvGrpSpPr/>
          <p:nvPr/>
        </p:nvGrpSpPr>
        <p:grpSpPr>
          <a:xfrm>
            <a:off x="5862443" y="2999771"/>
            <a:ext cx="1452300" cy="528600"/>
            <a:chOff x="5524875" y="352025"/>
            <a:chExt cx="1452300" cy="528600"/>
          </a:xfrm>
        </p:grpSpPr>
        <p:sp>
          <p:nvSpPr>
            <p:cNvPr id="1513" name="Google Shape;1513;p80"/>
            <p:cNvSpPr/>
            <p:nvPr/>
          </p:nvSpPr>
          <p:spPr>
            <a:xfrm>
              <a:off x="5524875" y="352025"/>
              <a:ext cx="1452300" cy="528600"/>
            </a:xfrm>
            <a:prstGeom prst="roundRect">
              <a:avLst>
                <a:gd fmla="val 9436" name="adj"/>
              </a:avLst>
            </a:prstGeom>
            <a:solidFill>
              <a:srgbClr val="A59FB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1514" name="Google Shape;1514;p80"/>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515" name="Google Shape;1515;p80"/>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grpSp>
        <p:nvGrpSpPr>
          <p:cNvPr id="1516" name="Google Shape;1516;p80"/>
          <p:cNvGrpSpPr/>
          <p:nvPr/>
        </p:nvGrpSpPr>
        <p:grpSpPr>
          <a:xfrm>
            <a:off x="5862443" y="2735396"/>
            <a:ext cx="1452300" cy="528600"/>
            <a:chOff x="5524875" y="352025"/>
            <a:chExt cx="1452300" cy="528600"/>
          </a:xfrm>
        </p:grpSpPr>
        <p:sp>
          <p:nvSpPr>
            <p:cNvPr id="1517" name="Google Shape;1517;p80"/>
            <p:cNvSpPr/>
            <p:nvPr/>
          </p:nvSpPr>
          <p:spPr>
            <a:xfrm>
              <a:off x="5524875" y="352025"/>
              <a:ext cx="1452300" cy="528600"/>
            </a:xfrm>
            <a:prstGeom prst="roundRect">
              <a:avLst>
                <a:gd fmla="val 9436" name="adj"/>
              </a:avLst>
            </a:prstGeom>
            <a:solidFill>
              <a:srgbClr val="7D749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1518" name="Google Shape;1518;p80"/>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519" name="Google Shape;1519;p80"/>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pic>
        <p:nvPicPr>
          <p:cNvPr id="1520" name="Google Shape;1520;p80"/>
          <p:cNvPicPr preferRelativeResize="0"/>
          <p:nvPr/>
        </p:nvPicPr>
        <p:blipFill>
          <a:blip r:embed="rId5">
            <a:alphaModFix/>
          </a:blip>
          <a:stretch>
            <a:fillRect/>
          </a:stretch>
        </p:blipFill>
        <p:spPr>
          <a:xfrm>
            <a:off x="-914408" y="4002950"/>
            <a:ext cx="2533008" cy="2354899"/>
          </a:xfrm>
          <a:prstGeom prst="rect">
            <a:avLst/>
          </a:prstGeom>
          <a:noFill/>
          <a:ln>
            <a:noFill/>
          </a:ln>
        </p:spPr>
      </p:pic>
      <p:pic>
        <p:nvPicPr>
          <p:cNvPr id="1521" name="Google Shape;1521;p80"/>
          <p:cNvPicPr preferRelativeResize="0"/>
          <p:nvPr/>
        </p:nvPicPr>
        <p:blipFill>
          <a:blip r:embed="rId6">
            <a:alphaModFix/>
          </a:blip>
          <a:stretch>
            <a:fillRect/>
          </a:stretch>
        </p:blipFill>
        <p:spPr>
          <a:xfrm>
            <a:off x="536088" y="-1188738"/>
            <a:ext cx="1541020" cy="2069239"/>
          </a:xfrm>
          <a:prstGeom prst="rect">
            <a:avLst/>
          </a:prstGeom>
          <a:noFill/>
          <a:ln>
            <a:noFill/>
          </a:ln>
        </p:spPr>
      </p:pic>
      <p:pic>
        <p:nvPicPr>
          <p:cNvPr id="1522" name="Google Shape;1522;p80"/>
          <p:cNvPicPr preferRelativeResize="0"/>
          <p:nvPr/>
        </p:nvPicPr>
        <p:blipFill>
          <a:blip r:embed="rId7">
            <a:alphaModFix/>
          </a:blip>
          <a:stretch>
            <a:fillRect/>
          </a:stretch>
        </p:blipFill>
        <p:spPr>
          <a:xfrm>
            <a:off x="7578689" y="4224300"/>
            <a:ext cx="2085162" cy="2069238"/>
          </a:xfrm>
          <a:prstGeom prst="rect">
            <a:avLst/>
          </a:prstGeom>
          <a:noFill/>
          <a:ln>
            <a:noFill/>
          </a:ln>
        </p:spPr>
      </p:pic>
      <p:pic>
        <p:nvPicPr>
          <p:cNvPr id="1523" name="Google Shape;1523;p80"/>
          <p:cNvPicPr preferRelativeResize="0"/>
          <p:nvPr/>
        </p:nvPicPr>
        <p:blipFill>
          <a:blip r:embed="rId8">
            <a:alphaModFix/>
          </a:blip>
          <a:stretch>
            <a:fillRect/>
          </a:stretch>
        </p:blipFill>
        <p:spPr>
          <a:xfrm rot="1246493">
            <a:off x="8412969" y="-1986608"/>
            <a:ext cx="3125511" cy="3782067"/>
          </a:xfrm>
          <a:prstGeom prst="rect">
            <a:avLst/>
          </a:prstGeom>
          <a:noFill/>
          <a:ln>
            <a:noFill/>
          </a:ln>
        </p:spPr>
      </p:pic>
      <p:grpSp>
        <p:nvGrpSpPr>
          <p:cNvPr id="1524" name="Google Shape;1524;p80"/>
          <p:cNvGrpSpPr/>
          <p:nvPr/>
        </p:nvGrpSpPr>
        <p:grpSpPr>
          <a:xfrm>
            <a:off x="353125" y="2468975"/>
            <a:ext cx="1344600" cy="528600"/>
            <a:chOff x="430275" y="352025"/>
            <a:chExt cx="1344600" cy="528600"/>
          </a:xfrm>
        </p:grpSpPr>
        <p:sp>
          <p:nvSpPr>
            <p:cNvPr id="1525" name="Google Shape;1525;p80"/>
            <p:cNvSpPr/>
            <p:nvPr/>
          </p:nvSpPr>
          <p:spPr>
            <a:xfrm>
              <a:off x="430275" y="352025"/>
              <a:ext cx="13446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Intended</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outcome</a:t>
              </a:r>
              <a:endParaRPr>
                <a:solidFill>
                  <a:srgbClr val="FFFFFF"/>
                </a:solidFill>
                <a:latin typeface="Poppins"/>
                <a:ea typeface="Poppins"/>
                <a:cs typeface="Poppins"/>
                <a:sym typeface="Poppins"/>
              </a:endParaRPr>
            </a:p>
          </p:txBody>
        </p:sp>
        <p:pic>
          <p:nvPicPr>
            <p:cNvPr id="1526" name="Google Shape;1526;p80"/>
            <p:cNvPicPr preferRelativeResize="0"/>
            <p:nvPr/>
          </p:nvPicPr>
          <p:blipFill>
            <a:blip r:embed="rId9">
              <a:alphaModFix amt="50000"/>
            </a:blip>
            <a:stretch>
              <a:fillRect/>
            </a:stretch>
          </p:blipFill>
          <p:spPr>
            <a:xfrm>
              <a:off x="1366150" y="468525"/>
              <a:ext cx="286326" cy="295575"/>
            </a:xfrm>
            <a:prstGeom prst="rect">
              <a:avLst/>
            </a:prstGeom>
            <a:noFill/>
            <a:ln>
              <a:noFill/>
            </a:ln>
          </p:spPr>
        </p:pic>
        <p:cxnSp>
          <p:nvCxnSpPr>
            <p:cNvPr id="1527" name="Google Shape;1527;p80"/>
            <p:cNvCxnSpPr/>
            <p:nvPr/>
          </p:nvCxnSpPr>
          <p:spPr>
            <a:xfrm>
              <a:off x="1251625" y="468525"/>
              <a:ext cx="0" cy="284400"/>
            </a:xfrm>
            <a:prstGeom prst="straightConnector1">
              <a:avLst/>
            </a:prstGeom>
            <a:noFill/>
            <a:ln cap="flat" cmpd="sng" w="9525">
              <a:solidFill>
                <a:srgbClr val="A59FB9"/>
              </a:solidFill>
              <a:prstDash val="solid"/>
              <a:round/>
              <a:headEnd len="med" w="med" type="none"/>
              <a:tailEnd len="med" w="med" type="none"/>
            </a:ln>
          </p:spPr>
        </p:cxnSp>
      </p:grpSp>
      <p:grpSp>
        <p:nvGrpSpPr>
          <p:cNvPr id="1528" name="Google Shape;1528;p80"/>
          <p:cNvGrpSpPr/>
          <p:nvPr/>
        </p:nvGrpSpPr>
        <p:grpSpPr>
          <a:xfrm>
            <a:off x="2016843" y="2468975"/>
            <a:ext cx="1344600" cy="528600"/>
            <a:chOff x="1919050" y="352025"/>
            <a:chExt cx="1344600" cy="528600"/>
          </a:xfrm>
        </p:grpSpPr>
        <p:sp>
          <p:nvSpPr>
            <p:cNvPr id="1529" name="Google Shape;1529;p80"/>
            <p:cNvSpPr/>
            <p:nvPr/>
          </p:nvSpPr>
          <p:spPr>
            <a:xfrm>
              <a:off x="1919050" y="352025"/>
              <a:ext cx="13446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Who is</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involved?</a:t>
              </a:r>
              <a:endParaRPr>
                <a:solidFill>
                  <a:srgbClr val="FFFFFF"/>
                </a:solidFill>
                <a:latin typeface="Poppins"/>
                <a:ea typeface="Poppins"/>
                <a:cs typeface="Poppins"/>
                <a:sym typeface="Poppins"/>
              </a:endParaRPr>
            </a:p>
          </p:txBody>
        </p:sp>
        <p:cxnSp>
          <p:nvCxnSpPr>
            <p:cNvPr id="1530" name="Google Shape;1530;p80"/>
            <p:cNvCxnSpPr/>
            <p:nvPr/>
          </p:nvCxnSpPr>
          <p:spPr>
            <a:xfrm>
              <a:off x="276485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531" name="Google Shape;1531;p80"/>
            <p:cNvPicPr preferRelativeResize="0"/>
            <p:nvPr/>
          </p:nvPicPr>
          <p:blipFill>
            <a:blip r:embed="rId10">
              <a:alphaModFix amt="50000"/>
            </a:blip>
            <a:stretch>
              <a:fillRect/>
            </a:stretch>
          </p:blipFill>
          <p:spPr>
            <a:xfrm>
              <a:off x="2860193" y="492813"/>
              <a:ext cx="283600" cy="226875"/>
            </a:xfrm>
            <a:prstGeom prst="rect">
              <a:avLst/>
            </a:prstGeom>
            <a:noFill/>
            <a:ln>
              <a:noFill/>
            </a:ln>
          </p:spPr>
        </p:pic>
      </p:grpSp>
      <p:grpSp>
        <p:nvGrpSpPr>
          <p:cNvPr id="1532" name="Google Shape;1532;p80"/>
          <p:cNvGrpSpPr/>
          <p:nvPr/>
        </p:nvGrpSpPr>
        <p:grpSpPr>
          <a:xfrm>
            <a:off x="3713400" y="1822950"/>
            <a:ext cx="1734900" cy="636000"/>
            <a:chOff x="3713412" y="1070763"/>
            <a:chExt cx="1734900" cy="636000"/>
          </a:xfrm>
        </p:grpSpPr>
        <p:sp>
          <p:nvSpPr>
            <p:cNvPr id="1533" name="Google Shape;1533;p80"/>
            <p:cNvSpPr/>
            <p:nvPr/>
          </p:nvSpPr>
          <p:spPr>
            <a:xfrm>
              <a:off x="3713412" y="1070763"/>
              <a:ext cx="1734900" cy="6360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What’s the state</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of the world?</a:t>
              </a:r>
              <a:endParaRPr>
                <a:solidFill>
                  <a:srgbClr val="FFFFFF"/>
                </a:solidFill>
                <a:latin typeface="Poppins"/>
                <a:ea typeface="Poppins"/>
                <a:cs typeface="Poppins"/>
                <a:sym typeface="Poppins"/>
              </a:endParaRPr>
            </a:p>
          </p:txBody>
        </p:sp>
        <p:cxnSp>
          <p:nvCxnSpPr>
            <p:cNvPr id="1534" name="Google Shape;1534;p80"/>
            <p:cNvCxnSpPr/>
            <p:nvPr/>
          </p:nvCxnSpPr>
          <p:spPr>
            <a:xfrm>
              <a:off x="4967337" y="1176213"/>
              <a:ext cx="0" cy="425100"/>
            </a:xfrm>
            <a:prstGeom prst="straightConnector1">
              <a:avLst/>
            </a:prstGeom>
            <a:noFill/>
            <a:ln cap="flat" cmpd="sng" w="9525">
              <a:solidFill>
                <a:srgbClr val="A59FB9"/>
              </a:solidFill>
              <a:prstDash val="solid"/>
              <a:round/>
              <a:headEnd len="med" w="med" type="none"/>
              <a:tailEnd len="med" w="med" type="none"/>
            </a:ln>
          </p:spPr>
        </p:cxnSp>
        <p:pic>
          <p:nvPicPr>
            <p:cNvPr id="1535" name="Google Shape;1535;p80"/>
            <p:cNvPicPr preferRelativeResize="0"/>
            <p:nvPr/>
          </p:nvPicPr>
          <p:blipFill>
            <a:blip r:embed="rId11">
              <a:alphaModFix amt="50000"/>
            </a:blip>
            <a:stretch>
              <a:fillRect/>
            </a:stretch>
          </p:blipFill>
          <p:spPr>
            <a:xfrm>
              <a:off x="5065725" y="1242063"/>
              <a:ext cx="284201" cy="293376"/>
            </a:xfrm>
            <a:prstGeom prst="rect">
              <a:avLst/>
            </a:prstGeom>
            <a:noFill/>
            <a:ln>
              <a:noFill/>
            </a:ln>
          </p:spPr>
        </p:pic>
      </p:grpSp>
      <p:grpSp>
        <p:nvGrpSpPr>
          <p:cNvPr id="1536" name="Google Shape;1536;p80"/>
          <p:cNvGrpSpPr/>
          <p:nvPr/>
        </p:nvGrpSpPr>
        <p:grpSpPr>
          <a:xfrm>
            <a:off x="7621469" y="2468975"/>
            <a:ext cx="1169400" cy="528600"/>
            <a:chOff x="7494494" y="372425"/>
            <a:chExt cx="1169400" cy="528600"/>
          </a:xfrm>
        </p:grpSpPr>
        <p:sp>
          <p:nvSpPr>
            <p:cNvPr id="1537" name="Google Shape;1537;p80"/>
            <p:cNvSpPr/>
            <p:nvPr/>
          </p:nvSpPr>
          <p:spPr>
            <a:xfrm>
              <a:off x="7494494" y="372425"/>
              <a:ext cx="11694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1538" name="Google Shape;1538;p80"/>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1539" name="Google Shape;1539;p80"/>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cxnSp>
        <p:nvCxnSpPr>
          <p:cNvPr id="1540" name="Google Shape;1540;p80"/>
          <p:cNvCxnSpPr>
            <a:stCxn id="1525" idx="3"/>
            <a:endCxn id="1529" idx="1"/>
          </p:cNvCxnSpPr>
          <p:nvPr/>
        </p:nvCxnSpPr>
        <p:spPr>
          <a:xfrm>
            <a:off x="1697725" y="2733275"/>
            <a:ext cx="319200" cy="0"/>
          </a:xfrm>
          <a:prstGeom prst="straightConnector1">
            <a:avLst/>
          </a:prstGeom>
          <a:noFill/>
          <a:ln cap="flat" cmpd="sng" w="19050">
            <a:solidFill>
              <a:srgbClr val="A59FB9"/>
            </a:solidFill>
            <a:prstDash val="solid"/>
            <a:round/>
            <a:headEnd len="med" w="med" type="none"/>
            <a:tailEnd len="med" w="med" type="triangle"/>
          </a:ln>
        </p:spPr>
      </p:cxnSp>
      <p:cxnSp>
        <p:nvCxnSpPr>
          <p:cNvPr id="1541" name="Google Shape;1541;p80"/>
          <p:cNvCxnSpPr>
            <a:stCxn id="1542" idx="3"/>
            <a:endCxn id="1537" idx="1"/>
          </p:cNvCxnSpPr>
          <p:nvPr/>
        </p:nvCxnSpPr>
        <p:spPr>
          <a:xfrm>
            <a:off x="7314793" y="2733275"/>
            <a:ext cx="306600" cy="0"/>
          </a:xfrm>
          <a:prstGeom prst="straightConnector1">
            <a:avLst/>
          </a:prstGeom>
          <a:noFill/>
          <a:ln cap="flat" cmpd="sng" w="19050">
            <a:solidFill>
              <a:srgbClr val="A59FB9"/>
            </a:solidFill>
            <a:prstDash val="solid"/>
            <a:round/>
            <a:headEnd len="med" w="med" type="none"/>
            <a:tailEnd len="med" w="med" type="triangle"/>
          </a:ln>
        </p:spPr>
      </p:cxnSp>
      <p:grpSp>
        <p:nvGrpSpPr>
          <p:cNvPr id="1543" name="Google Shape;1543;p80"/>
          <p:cNvGrpSpPr/>
          <p:nvPr/>
        </p:nvGrpSpPr>
        <p:grpSpPr>
          <a:xfrm>
            <a:off x="5862493" y="2468975"/>
            <a:ext cx="1452300" cy="528600"/>
            <a:chOff x="5524875" y="352025"/>
            <a:chExt cx="1452300" cy="528600"/>
          </a:xfrm>
        </p:grpSpPr>
        <p:sp>
          <p:nvSpPr>
            <p:cNvPr id="1542" name="Google Shape;1542;p80"/>
            <p:cNvSpPr/>
            <p:nvPr/>
          </p:nvSpPr>
          <p:spPr>
            <a:xfrm>
              <a:off x="5524875" y="352025"/>
              <a:ext cx="14523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1544" name="Google Shape;1544;p80"/>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545" name="Google Shape;1545;p80"/>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grpSp>
        <p:nvGrpSpPr>
          <p:cNvPr id="1546" name="Google Shape;1546;p80"/>
          <p:cNvGrpSpPr/>
          <p:nvPr/>
        </p:nvGrpSpPr>
        <p:grpSpPr>
          <a:xfrm>
            <a:off x="3713400" y="3103025"/>
            <a:ext cx="1734900" cy="636000"/>
            <a:chOff x="3713400" y="3174075"/>
            <a:chExt cx="1734900" cy="636000"/>
          </a:xfrm>
        </p:grpSpPr>
        <p:sp>
          <p:nvSpPr>
            <p:cNvPr id="1547" name="Google Shape;1547;p80"/>
            <p:cNvSpPr/>
            <p:nvPr/>
          </p:nvSpPr>
          <p:spPr>
            <a:xfrm>
              <a:off x="3713400" y="3174075"/>
              <a:ext cx="1734900" cy="6360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How could</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users succeed?</a:t>
              </a:r>
              <a:endParaRPr>
                <a:solidFill>
                  <a:srgbClr val="FFFFFF"/>
                </a:solidFill>
                <a:latin typeface="Poppins"/>
                <a:ea typeface="Poppins"/>
                <a:cs typeface="Poppins"/>
                <a:sym typeface="Poppins"/>
              </a:endParaRPr>
            </a:p>
          </p:txBody>
        </p:sp>
        <p:cxnSp>
          <p:nvCxnSpPr>
            <p:cNvPr id="1548" name="Google Shape;1548;p80"/>
            <p:cNvCxnSpPr/>
            <p:nvPr/>
          </p:nvCxnSpPr>
          <p:spPr>
            <a:xfrm>
              <a:off x="4935687" y="3279538"/>
              <a:ext cx="0" cy="425100"/>
            </a:xfrm>
            <a:prstGeom prst="straightConnector1">
              <a:avLst/>
            </a:prstGeom>
            <a:noFill/>
            <a:ln cap="flat" cmpd="sng" w="9525">
              <a:solidFill>
                <a:srgbClr val="A59FB9"/>
              </a:solidFill>
              <a:prstDash val="solid"/>
              <a:round/>
              <a:headEnd len="med" w="med" type="none"/>
              <a:tailEnd len="med" w="med" type="none"/>
            </a:ln>
          </p:spPr>
        </p:cxnSp>
        <p:pic>
          <p:nvPicPr>
            <p:cNvPr id="1549" name="Google Shape;1549;p80"/>
            <p:cNvPicPr preferRelativeResize="0"/>
            <p:nvPr/>
          </p:nvPicPr>
          <p:blipFill>
            <a:blip r:embed="rId12">
              <a:alphaModFix amt="50000"/>
            </a:blip>
            <a:stretch>
              <a:fillRect/>
            </a:stretch>
          </p:blipFill>
          <p:spPr>
            <a:xfrm>
              <a:off x="5015549" y="3359475"/>
              <a:ext cx="298374" cy="265201"/>
            </a:xfrm>
            <a:prstGeom prst="rect">
              <a:avLst/>
            </a:prstGeom>
            <a:noFill/>
            <a:ln>
              <a:noFill/>
            </a:ln>
          </p:spPr>
        </p:pic>
      </p:grpSp>
      <p:cxnSp>
        <p:nvCxnSpPr>
          <p:cNvPr id="1550" name="Google Shape;1550;p80"/>
          <p:cNvCxnSpPr>
            <a:stCxn id="1529" idx="3"/>
            <a:endCxn id="1547" idx="1"/>
          </p:cNvCxnSpPr>
          <p:nvPr/>
        </p:nvCxnSpPr>
        <p:spPr>
          <a:xfrm>
            <a:off x="3361443" y="2733275"/>
            <a:ext cx="351900" cy="687900"/>
          </a:xfrm>
          <a:prstGeom prst="bentConnector3">
            <a:avLst>
              <a:gd fmla="val 50008" name="adj1"/>
            </a:avLst>
          </a:prstGeom>
          <a:noFill/>
          <a:ln cap="flat" cmpd="sng" w="19050">
            <a:solidFill>
              <a:srgbClr val="A59FB9"/>
            </a:solidFill>
            <a:prstDash val="solid"/>
            <a:round/>
            <a:headEnd len="med" w="med" type="none"/>
            <a:tailEnd len="med" w="med" type="triangle"/>
          </a:ln>
        </p:spPr>
      </p:cxnSp>
      <p:cxnSp>
        <p:nvCxnSpPr>
          <p:cNvPr id="1551" name="Google Shape;1551;p80"/>
          <p:cNvCxnSpPr>
            <a:stCxn id="1547" idx="3"/>
            <a:endCxn id="1542" idx="1"/>
          </p:cNvCxnSpPr>
          <p:nvPr/>
        </p:nvCxnSpPr>
        <p:spPr>
          <a:xfrm flipH="1" rot="10800000">
            <a:off x="5448300" y="2733425"/>
            <a:ext cx="414300" cy="687600"/>
          </a:xfrm>
          <a:prstGeom prst="bentConnector3">
            <a:avLst>
              <a:gd fmla="val 49987" name="adj1"/>
            </a:avLst>
          </a:prstGeom>
          <a:noFill/>
          <a:ln cap="flat" cmpd="sng" w="19050">
            <a:solidFill>
              <a:srgbClr val="A59FB9"/>
            </a:solidFill>
            <a:prstDash val="solid"/>
            <a:round/>
            <a:headEnd len="med" w="med" type="none"/>
            <a:tailEnd len="med" w="med" type="triangle"/>
          </a:ln>
        </p:spPr>
      </p:cxnSp>
      <p:cxnSp>
        <p:nvCxnSpPr>
          <p:cNvPr id="1552" name="Google Shape;1552;p80"/>
          <p:cNvCxnSpPr>
            <a:stCxn id="1529" idx="3"/>
            <a:endCxn id="1533" idx="1"/>
          </p:cNvCxnSpPr>
          <p:nvPr/>
        </p:nvCxnSpPr>
        <p:spPr>
          <a:xfrm flipH="1" rot="10800000">
            <a:off x="3361443" y="2141075"/>
            <a:ext cx="351900" cy="592200"/>
          </a:xfrm>
          <a:prstGeom prst="bentConnector3">
            <a:avLst>
              <a:gd fmla="val 50008" name="adj1"/>
            </a:avLst>
          </a:prstGeom>
          <a:noFill/>
          <a:ln cap="flat" cmpd="sng" w="19050">
            <a:solidFill>
              <a:srgbClr val="A59FB9"/>
            </a:solidFill>
            <a:prstDash val="solid"/>
            <a:round/>
            <a:headEnd len="med" w="med" type="none"/>
            <a:tailEnd len="med" w="med" type="triangle"/>
          </a:ln>
        </p:spPr>
      </p:cxnSp>
      <p:cxnSp>
        <p:nvCxnSpPr>
          <p:cNvPr id="1553" name="Google Shape;1553;p80"/>
          <p:cNvCxnSpPr>
            <a:stCxn id="1533" idx="3"/>
            <a:endCxn id="1542" idx="1"/>
          </p:cNvCxnSpPr>
          <p:nvPr/>
        </p:nvCxnSpPr>
        <p:spPr>
          <a:xfrm>
            <a:off x="5448300" y="2140950"/>
            <a:ext cx="414300" cy="592200"/>
          </a:xfrm>
          <a:prstGeom prst="bentConnector3">
            <a:avLst>
              <a:gd fmla="val 49987" name="adj1"/>
            </a:avLst>
          </a:prstGeom>
          <a:noFill/>
          <a:ln cap="flat" cmpd="sng" w="19050">
            <a:solidFill>
              <a:srgbClr val="A59FB9"/>
            </a:solidFill>
            <a:prstDash val="solid"/>
            <a:round/>
            <a:headEnd len="med" w="med" type="none"/>
            <a:tailEnd len="med" w="med" type="triangle"/>
          </a:ln>
        </p:spPr>
      </p:cxnSp>
      <p:cxnSp>
        <p:nvCxnSpPr>
          <p:cNvPr id="1554" name="Google Shape;1554;p80"/>
          <p:cNvCxnSpPr/>
          <p:nvPr/>
        </p:nvCxnSpPr>
        <p:spPr>
          <a:xfrm rot="5400000">
            <a:off x="7397069" y="1659475"/>
            <a:ext cx="600" cy="1617600"/>
          </a:xfrm>
          <a:prstGeom prst="curvedConnector3">
            <a:avLst>
              <a:gd fmla="val -107670833" name="adj1"/>
            </a:avLst>
          </a:prstGeom>
          <a:noFill/>
          <a:ln cap="flat" cmpd="sng" w="19050">
            <a:solidFill>
              <a:srgbClr val="A59FB9"/>
            </a:solidFill>
            <a:prstDash val="solid"/>
            <a:round/>
            <a:headEnd len="med" w="med" type="none"/>
            <a:tailEnd len="med" w="med" type="triangle"/>
          </a:ln>
        </p:spPr>
      </p:cxnSp>
      <p:sp>
        <p:nvSpPr>
          <p:cNvPr id="1555" name="Google Shape;1555;p80"/>
          <p:cNvSpPr txBox="1"/>
          <p:nvPr/>
        </p:nvSpPr>
        <p:spPr>
          <a:xfrm rot="171224">
            <a:off x="1865154" y="1574840"/>
            <a:ext cx="1584765" cy="718817"/>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999999"/>
                </a:solidFill>
                <a:latin typeface="Archivo"/>
                <a:ea typeface="Archivo"/>
                <a:cs typeface="Archivo"/>
                <a:sym typeface="Archivo"/>
              </a:rPr>
              <a:t>The people who live there, it’s their money!</a:t>
            </a:r>
            <a:endParaRPr sz="1200">
              <a:solidFill>
                <a:srgbClr val="999999"/>
              </a:solidFill>
              <a:latin typeface="Archivo"/>
              <a:ea typeface="Archivo"/>
              <a:cs typeface="Archivo"/>
              <a:sym typeface="Archivo"/>
            </a:endParaRPr>
          </a:p>
        </p:txBody>
      </p:sp>
      <p:sp>
        <p:nvSpPr>
          <p:cNvPr id="1556" name="Google Shape;1556;p80"/>
          <p:cNvSpPr txBox="1"/>
          <p:nvPr/>
        </p:nvSpPr>
        <p:spPr>
          <a:xfrm rot="171224">
            <a:off x="233054" y="3186790"/>
            <a:ext cx="1584765" cy="718817"/>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999999"/>
                </a:solidFill>
                <a:latin typeface="Archivo"/>
                <a:ea typeface="Archivo"/>
                <a:cs typeface="Archivo"/>
                <a:sym typeface="Archivo"/>
              </a:rPr>
              <a:t>Residents know what their taxes should be and are spent on</a:t>
            </a:r>
            <a:endParaRPr sz="1200">
              <a:solidFill>
                <a:srgbClr val="999999"/>
              </a:solidFill>
              <a:latin typeface="Archivo"/>
              <a:ea typeface="Archivo"/>
              <a:cs typeface="Archivo"/>
              <a:sym typeface="Archivo"/>
            </a:endParaRPr>
          </a:p>
        </p:txBody>
      </p:sp>
      <p:sp>
        <p:nvSpPr>
          <p:cNvPr id="1557" name="Google Shape;1557;p80"/>
          <p:cNvSpPr txBox="1"/>
          <p:nvPr/>
        </p:nvSpPr>
        <p:spPr>
          <a:xfrm rot="171224">
            <a:off x="3693954" y="1041440"/>
            <a:ext cx="1584765" cy="718817"/>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999999"/>
                </a:solidFill>
                <a:latin typeface="Archivo"/>
                <a:ea typeface="Archivo"/>
                <a:cs typeface="Archivo"/>
                <a:sym typeface="Archivo"/>
              </a:rPr>
              <a:t>Financial data, indicators, public officials, politicians</a:t>
            </a:r>
            <a:endParaRPr sz="1200">
              <a:solidFill>
                <a:srgbClr val="999999"/>
              </a:solidFill>
              <a:latin typeface="Archivo"/>
              <a:ea typeface="Archivo"/>
              <a:cs typeface="Archivo"/>
              <a:sym typeface="Archivo"/>
            </a:endParaRPr>
          </a:p>
        </p:txBody>
      </p:sp>
      <p:sp>
        <p:nvSpPr>
          <p:cNvPr id="1558" name="Google Shape;1558;p80"/>
          <p:cNvSpPr txBox="1"/>
          <p:nvPr/>
        </p:nvSpPr>
        <p:spPr>
          <a:xfrm rot="171224">
            <a:off x="3693954" y="3784640"/>
            <a:ext cx="1584765" cy="718817"/>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999999"/>
                </a:solidFill>
                <a:latin typeface="Archivo"/>
                <a:ea typeface="Archivo"/>
                <a:cs typeface="Archivo"/>
                <a:sym typeface="Archivo"/>
              </a:rPr>
              <a:t>Participation processes, political representatives, lobbying</a:t>
            </a:r>
            <a:endParaRPr sz="1200">
              <a:solidFill>
                <a:srgbClr val="999999"/>
              </a:solidFill>
              <a:latin typeface="Archivo"/>
              <a:ea typeface="Archivo"/>
              <a:cs typeface="Archivo"/>
              <a:sym typeface="Archivo"/>
            </a:endParaRPr>
          </a:p>
        </p:txBody>
      </p:sp>
      <p:sp>
        <p:nvSpPr>
          <p:cNvPr id="1559" name="Google Shape;1559;p80"/>
          <p:cNvSpPr txBox="1"/>
          <p:nvPr/>
        </p:nvSpPr>
        <p:spPr>
          <a:xfrm rot="171224">
            <a:off x="5827554" y="3632240"/>
            <a:ext cx="1584765" cy="718817"/>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999999"/>
                </a:solidFill>
                <a:latin typeface="Archivo"/>
                <a:ea typeface="Archivo"/>
                <a:cs typeface="Archivo"/>
                <a:sym typeface="Archivo"/>
              </a:rPr>
              <a:t>Local gov financial portal; Contact details; Levels of detail.</a:t>
            </a:r>
            <a:endParaRPr sz="1200">
              <a:solidFill>
                <a:srgbClr val="999999"/>
              </a:solidFill>
              <a:latin typeface="Archivo"/>
              <a:ea typeface="Archivo"/>
              <a:cs typeface="Archivo"/>
              <a:sym typeface="Archivo"/>
            </a:endParaRPr>
          </a:p>
        </p:txBody>
      </p:sp>
      <p:sp>
        <p:nvSpPr>
          <p:cNvPr id="1560" name="Google Shape;1560;p80"/>
          <p:cNvSpPr txBox="1"/>
          <p:nvPr/>
        </p:nvSpPr>
        <p:spPr>
          <a:xfrm>
            <a:off x="751725" y="773675"/>
            <a:ext cx="27327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Project example</a:t>
            </a:r>
            <a:endParaRPr sz="2200">
              <a:solidFill>
                <a:srgbClr val="25215D"/>
              </a:solidFill>
              <a:latin typeface="Poppins Medium"/>
              <a:ea typeface="Poppins Medium"/>
              <a:cs typeface="Poppins Medium"/>
              <a:sym typeface="Poppins Medium"/>
            </a:endParaRPr>
          </a:p>
        </p:txBody>
      </p:sp>
      <p:sp>
        <p:nvSpPr>
          <p:cNvPr id="1561" name="Google Shape;1561;p80"/>
          <p:cNvSpPr txBox="1"/>
          <p:nvPr/>
        </p:nvSpPr>
        <p:spPr>
          <a:xfrm>
            <a:off x="751725" y="1163475"/>
            <a:ext cx="30888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Municipal financial portal</a:t>
            </a:r>
            <a:endParaRPr>
              <a:solidFill>
                <a:srgbClr val="00B451"/>
              </a:solidFill>
              <a:latin typeface="Poppins Light"/>
              <a:ea typeface="Poppins Light"/>
              <a:cs typeface="Poppins Light"/>
              <a:sym typeface="Poppins Light"/>
            </a:endParaRPr>
          </a:p>
        </p:txBody>
      </p:sp>
      <p:sp>
        <p:nvSpPr>
          <p:cNvPr id="1562" name="Google Shape;1562;p80"/>
          <p:cNvSpPr txBox="1"/>
          <p:nvPr/>
        </p:nvSpPr>
        <p:spPr>
          <a:xfrm rot="171224">
            <a:off x="7427754" y="3708440"/>
            <a:ext cx="1584765" cy="718817"/>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999999"/>
                </a:solidFill>
                <a:latin typeface="Archivo"/>
                <a:ea typeface="Archivo"/>
                <a:cs typeface="Archivo"/>
                <a:sym typeface="Archivo"/>
              </a:rPr>
              <a:t>CCd in emails</a:t>
            </a:r>
            <a:endParaRPr sz="1200">
              <a:solidFill>
                <a:srgbClr val="999999"/>
              </a:solidFill>
              <a:latin typeface="Archivo"/>
              <a:ea typeface="Archivo"/>
              <a:cs typeface="Archivo"/>
              <a:sym typeface="Archiv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6" name="Shape 1566"/>
        <p:cNvGrpSpPr/>
        <p:nvPr/>
      </p:nvGrpSpPr>
      <p:grpSpPr>
        <a:xfrm>
          <a:off x="0" y="0"/>
          <a:ext cx="0" cy="0"/>
          <a:chOff x="0" y="0"/>
          <a:chExt cx="0" cy="0"/>
        </a:xfrm>
      </p:grpSpPr>
      <p:grpSp>
        <p:nvGrpSpPr>
          <p:cNvPr id="1567" name="Google Shape;1567;p81"/>
          <p:cNvGrpSpPr/>
          <p:nvPr/>
        </p:nvGrpSpPr>
        <p:grpSpPr>
          <a:xfrm>
            <a:off x="7621469" y="2999771"/>
            <a:ext cx="1169400" cy="528600"/>
            <a:chOff x="7494494" y="372425"/>
            <a:chExt cx="1169400" cy="528600"/>
          </a:xfrm>
        </p:grpSpPr>
        <p:sp>
          <p:nvSpPr>
            <p:cNvPr id="1568" name="Google Shape;1568;p81"/>
            <p:cNvSpPr/>
            <p:nvPr/>
          </p:nvSpPr>
          <p:spPr>
            <a:xfrm>
              <a:off x="7494494" y="372425"/>
              <a:ext cx="1169400" cy="528600"/>
            </a:xfrm>
            <a:prstGeom prst="roundRect">
              <a:avLst>
                <a:gd fmla="val 9436" name="adj"/>
              </a:avLst>
            </a:prstGeom>
            <a:solidFill>
              <a:srgbClr val="A59FB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1569" name="Google Shape;1569;p81"/>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1570" name="Google Shape;1570;p81"/>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grpSp>
        <p:nvGrpSpPr>
          <p:cNvPr id="1571" name="Google Shape;1571;p81"/>
          <p:cNvGrpSpPr/>
          <p:nvPr/>
        </p:nvGrpSpPr>
        <p:grpSpPr>
          <a:xfrm>
            <a:off x="7621444" y="2735396"/>
            <a:ext cx="1169400" cy="528600"/>
            <a:chOff x="7494494" y="372425"/>
            <a:chExt cx="1169400" cy="528600"/>
          </a:xfrm>
        </p:grpSpPr>
        <p:sp>
          <p:nvSpPr>
            <p:cNvPr id="1572" name="Google Shape;1572;p81"/>
            <p:cNvSpPr/>
            <p:nvPr/>
          </p:nvSpPr>
          <p:spPr>
            <a:xfrm>
              <a:off x="7494494" y="372425"/>
              <a:ext cx="1169400" cy="528600"/>
            </a:xfrm>
            <a:prstGeom prst="roundRect">
              <a:avLst>
                <a:gd fmla="val 9436" name="adj"/>
              </a:avLst>
            </a:prstGeom>
            <a:solidFill>
              <a:srgbClr val="7D749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1573" name="Google Shape;1573;p81"/>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1574" name="Google Shape;1574;p81"/>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grpSp>
        <p:nvGrpSpPr>
          <p:cNvPr id="1575" name="Google Shape;1575;p81"/>
          <p:cNvGrpSpPr/>
          <p:nvPr/>
        </p:nvGrpSpPr>
        <p:grpSpPr>
          <a:xfrm>
            <a:off x="5862443" y="2999771"/>
            <a:ext cx="1452300" cy="528600"/>
            <a:chOff x="5524875" y="352025"/>
            <a:chExt cx="1452300" cy="528600"/>
          </a:xfrm>
        </p:grpSpPr>
        <p:sp>
          <p:nvSpPr>
            <p:cNvPr id="1576" name="Google Shape;1576;p81"/>
            <p:cNvSpPr/>
            <p:nvPr/>
          </p:nvSpPr>
          <p:spPr>
            <a:xfrm>
              <a:off x="5524875" y="352025"/>
              <a:ext cx="1452300" cy="528600"/>
            </a:xfrm>
            <a:prstGeom prst="roundRect">
              <a:avLst>
                <a:gd fmla="val 9436" name="adj"/>
              </a:avLst>
            </a:prstGeom>
            <a:solidFill>
              <a:srgbClr val="A59FB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1577" name="Google Shape;1577;p81"/>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578" name="Google Shape;1578;p81"/>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grpSp>
        <p:nvGrpSpPr>
          <p:cNvPr id="1579" name="Google Shape;1579;p81"/>
          <p:cNvGrpSpPr/>
          <p:nvPr/>
        </p:nvGrpSpPr>
        <p:grpSpPr>
          <a:xfrm>
            <a:off x="5862443" y="2735396"/>
            <a:ext cx="1452300" cy="528600"/>
            <a:chOff x="5524875" y="352025"/>
            <a:chExt cx="1452300" cy="528600"/>
          </a:xfrm>
        </p:grpSpPr>
        <p:sp>
          <p:nvSpPr>
            <p:cNvPr id="1580" name="Google Shape;1580;p81"/>
            <p:cNvSpPr/>
            <p:nvPr/>
          </p:nvSpPr>
          <p:spPr>
            <a:xfrm>
              <a:off x="5524875" y="352025"/>
              <a:ext cx="1452300" cy="528600"/>
            </a:xfrm>
            <a:prstGeom prst="roundRect">
              <a:avLst>
                <a:gd fmla="val 9436" name="adj"/>
              </a:avLst>
            </a:prstGeom>
            <a:solidFill>
              <a:srgbClr val="7D749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1581" name="Google Shape;1581;p81"/>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582" name="Google Shape;1582;p81"/>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pic>
        <p:nvPicPr>
          <p:cNvPr id="1583" name="Google Shape;1583;p81"/>
          <p:cNvPicPr preferRelativeResize="0"/>
          <p:nvPr/>
        </p:nvPicPr>
        <p:blipFill>
          <a:blip r:embed="rId5">
            <a:alphaModFix/>
          </a:blip>
          <a:stretch>
            <a:fillRect/>
          </a:stretch>
        </p:blipFill>
        <p:spPr>
          <a:xfrm>
            <a:off x="-914408" y="4002950"/>
            <a:ext cx="2533008" cy="2354899"/>
          </a:xfrm>
          <a:prstGeom prst="rect">
            <a:avLst/>
          </a:prstGeom>
          <a:noFill/>
          <a:ln>
            <a:noFill/>
          </a:ln>
        </p:spPr>
      </p:pic>
      <p:pic>
        <p:nvPicPr>
          <p:cNvPr id="1584" name="Google Shape;1584;p81"/>
          <p:cNvPicPr preferRelativeResize="0"/>
          <p:nvPr/>
        </p:nvPicPr>
        <p:blipFill>
          <a:blip r:embed="rId6">
            <a:alphaModFix/>
          </a:blip>
          <a:stretch>
            <a:fillRect/>
          </a:stretch>
        </p:blipFill>
        <p:spPr>
          <a:xfrm>
            <a:off x="536088" y="-1188738"/>
            <a:ext cx="1541020" cy="2069239"/>
          </a:xfrm>
          <a:prstGeom prst="rect">
            <a:avLst/>
          </a:prstGeom>
          <a:noFill/>
          <a:ln>
            <a:noFill/>
          </a:ln>
        </p:spPr>
      </p:pic>
      <p:pic>
        <p:nvPicPr>
          <p:cNvPr id="1585" name="Google Shape;1585;p81"/>
          <p:cNvPicPr preferRelativeResize="0"/>
          <p:nvPr/>
        </p:nvPicPr>
        <p:blipFill>
          <a:blip r:embed="rId7">
            <a:alphaModFix/>
          </a:blip>
          <a:stretch>
            <a:fillRect/>
          </a:stretch>
        </p:blipFill>
        <p:spPr>
          <a:xfrm>
            <a:off x="7578689" y="4224300"/>
            <a:ext cx="2085162" cy="2069238"/>
          </a:xfrm>
          <a:prstGeom prst="rect">
            <a:avLst/>
          </a:prstGeom>
          <a:noFill/>
          <a:ln>
            <a:noFill/>
          </a:ln>
        </p:spPr>
      </p:pic>
      <p:pic>
        <p:nvPicPr>
          <p:cNvPr id="1586" name="Google Shape;1586;p81"/>
          <p:cNvPicPr preferRelativeResize="0"/>
          <p:nvPr/>
        </p:nvPicPr>
        <p:blipFill>
          <a:blip r:embed="rId8">
            <a:alphaModFix/>
          </a:blip>
          <a:stretch>
            <a:fillRect/>
          </a:stretch>
        </p:blipFill>
        <p:spPr>
          <a:xfrm rot="1246493">
            <a:off x="8412969" y="-1986608"/>
            <a:ext cx="3125511" cy="3782067"/>
          </a:xfrm>
          <a:prstGeom prst="rect">
            <a:avLst/>
          </a:prstGeom>
          <a:noFill/>
          <a:ln>
            <a:noFill/>
          </a:ln>
        </p:spPr>
      </p:pic>
      <p:grpSp>
        <p:nvGrpSpPr>
          <p:cNvPr id="1587" name="Google Shape;1587;p81"/>
          <p:cNvGrpSpPr/>
          <p:nvPr/>
        </p:nvGrpSpPr>
        <p:grpSpPr>
          <a:xfrm>
            <a:off x="353125" y="2468975"/>
            <a:ext cx="1344600" cy="528600"/>
            <a:chOff x="430275" y="352025"/>
            <a:chExt cx="1344600" cy="528600"/>
          </a:xfrm>
        </p:grpSpPr>
        <p:sp>
          <p:nvSpPr>
            <p:cNvPr id="1588" name="Google Shape;1588;p81"/>
            <p:cNvSpPr/>
            <p:nvPr/>
          </p:nvSpPr>
          <p:spPr>
            <a:xfrm>
              <a:off x="430275" y="352025"/>
              <a:ext cx="13446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Intended</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outcome</a:t>
              </a:r>
              <a:endParaRPr>
                <a:solidFill>
                  <a:srgbClr val="FFFFFF"/>
                </a:solidFill>
                <a:latin typeface="Poppins"/>
                <a:ea typeface="Poppins"/>
                <a:cs typeface="Poppins"/>
                <a:sym typeface="Poppins"/>
              </a:endParaRPr>
            </a:p>
          </p:txBody>
        </p:sp>
        <p:pic>
          <p:nvPicPr>
            <p:cNvPr id="1589" name="Google Shape;1589;p81"/>
            <p:cNvPicPr preferRelativeResize="0"/>
            <p:nvPr/>
          </p:nvPicPr>
          <p:blipFill>
            <a:blip r:embed="rId9">
              <a:alphaModFix amt="50000"/>
            </a:blip>
            <a:stretch>
              <a:fillRect/>
            </a:stretch>
          </p:blipFill>
          <p:spPr>
            <a:xfrm>
              <a:off x="1366150" y="468525"/>
              <a:ext cx="286326" cy="295575"/>
            </a:xfrm>
            <a:prstGeom prst="rect">
              <a:avLst/>
            </a:prstGeom>
            <a:noFill/>
            <a:ln>
              <a:noFill/>
            </a:ln>
          </p:spPr>
        </p:pic>
        <p:cxnSp>
          <p:nvCxnSpPr>
            <p:cNvPr id="1590" name="Google Shape;1590;p81"/>
            <p:cNvCxnSpPr/>
            <p:nvPr/>
          </p:nvCxnSpPr>
          <p:spPr>
            <a:xfrm>
              <a:off x="1251625" y="468525"/>
              <a:ext cx="0" cy="284400"/>
            </a:xfrm>
            <a:prstGeom prst="straightConnector1">
              <a:avLst/>
            </a:prstGeom>
            <a:noFill/>
            <a:ln cap="flat" cmpd="sng" w="9525">
              <a:solidFill>
                <a:srgbClr val="A59FB9"/>
              </a:solidFill>
              <a:prstDash val="solid"/>
              <a:round/>
              <a:headEnd len="med" w="med" type="none"/>
              <a:tailEnd len="med" w="med" type="none"/>
            </a:ln>
          </p:spPr>
        </p:cxnSp>
      </p:grpSp>
      <p:grpSp>
        <p:nvGrpSpPr>
          <p:cNvPr id="1591" name="Google Shape;1591;p81"/>
          <p:cNvGrpSpPr/>
          <p:nvPr/>
        </p:nvGrpSpPr>
        <p:grpSpPr>
          <a:xfrm>
            <a:off x="2016843" y="2468975"/>
            <a:ext cx="1344600" cy="528600"/>
            <a:chOff x="1919050" y="352025"/>
            <a:chExt cx="1344600" cy="528600"/>
          </a:xfrm>
        </p:grpSpPr>
        <p:sp>
          <p:nvSpPr>
            <p:cNvPr id="1592" name="Google Shape;1592;p81"/>
            <p:cNvSpPr/>
            <p:nvPr/>
          </p:nvSpPr>
          <p:spPr>
            <a:xfrm>
              <a:off x="1919050" y="352025"/>
              <a:ext cx="13446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Who is</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involved?</a:t>
              </a:r>
              <a:endParaRPr>
                <a:solidFill>
                  <a:srgbClr val="FFFFFF"/>
                </a:solidFill>
                <a:latin typeface="Poppins"/>
                <a:ea typeface="Poppins"/>
                <a:cs typeface="Poppins"/>
                <a:sym typeface="Poppins"/>
              </a:endParaRPr>
            </a:p>
          </p:txBody>
        </p:sp>
        <p:cxnSp>
          <p:nvCxnSpPr>
            <p:cNvPr id="1593" name="Google Shape;1593;p81"/>
            <p:cNvCxnSpPr/>
            <p:nvPr/>
          </p:nvCxnSpPr>
          <p:spPr>
            <a:xfrm>
              <a:off x="276485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594" name="Google Shape;1594;p81"/>
            <p:cNvPicPr preferRelativeResize="0"/>
            <p:nvPr/>
          </p:nvPicPr>
          <p:blipFill>
            <a:blip r:embed="rId10">
              <a:alphaModFix amt="50000"/>
            </a:blip>
            <a:stretch>
              <a:fillRect/>
            </a:stretch>
          </p:blipFill>
          <p:spPr>
            <a:xfrm>
              <a:off x="2860193" y="492813"/>
              <a:ext cx="283600" cy="226875"/>
            </a:xfrm>
            <a:prstGeom prst="rect">
              <a:avLst/>
            </a:prstGeom>
            <a:noFill/>
            <a:ln>
              <a:noFill/>
            </a:ln>
          </p:spPr>
        </p:pic>
      </p:grpSp>
      <p:grpSp>
        <p:nvGrpSpPr>
          <p:cNvPr id="1595" name="Google Shape;1595;p81"/>
          <p:cNvGrpSpPr/>
          <p:nvPr/>
        </p:nvGrpSpPr>
        <p:grpSpPr>
          <a:xfrm>
            <a:off x="3713400" y="1822950"/>
            <a:ext cx="1734900" cy="636000"/>
            <a:chOff x="3713412" y="1070763"/>
            <a:chExt cx="1734900" cy="636000"/>
          </a:xfrm>
        </p:grpSpPr>
        <p:sp>
          <p:nvSpPr>
            <p:cNvPr id="1596" name="Google Shape;1596;p81"/>
            <p:cNvSpPr/>
            <p:nvPr/>
          </p:nvSpPr>
          <p:spPr>
            <a:xfrm>
              <a:off x="3713412" y="1070763"/>
              <a:ext cx="1734900" cy="6360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What’s the state</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of the world?</a:t>
              </a:r>
              <a:endParaRPr>
                <a:solidFill>
                  <a:srgbClr val="FFFFFF"/>
                </a:solidFill>
                <a:latin typeface="Poppins"/>
                <a:ea typeface="Poppins"/>
                <a:cs typeface="Poppins"/>
                <a:sym typeface="Poppins"/>
              </a:endParaRPr>
            </a:p>
          </p:txBody>
        </p:sp>
        <p:cxnSp>
          <p:nvCxnSpPr>
            <p:cNvPr id="1597" name="Google Shape;1597;p81"/>
            <p:cNvCxnSpPr/>
            <p:nvPr/>
          </p:nvCxnSpPr>
          <p:spPr>
            <a:xfrm>
              <a:off x="4967337" y="1176213"/>
              <a:ext cx="0" cy="425100"/>
            </a:xfrm>
            <a:prstGeom prst="straightConnector1">
              <a:avLst/>
            </a:prstGeom>
            <a:noFill/>
            <a:ln cap="flat" cmpd="sng" w="9525">
              <a:solidFill>
                <a:srgbClr val="A59FB9"/>
              </a:solidFill>
              <a:prstDash val="solid"/>
              <a:round/>
              <a:headEnd len="med" w="med" type="none"/>
              <a:tailEnd len="med" w="med" type="none"/>
            </a:ln>
          </p:spPr>
        </p:cxnSp>
        <p:pic>
          <p:nvPicPr>
            <p:cNvPr id="1598" name="Google Shape;1598;p81"/>
            <p:cNvPicPr preferRelativeResize="0"/>
            <p:nvPr/>
          </p:nvPicPr>
          <p:blipFill>
            <a:blip r:embed="rId11">
              <a:alphaModFix amt="50000"/>
            </a:blip>
            <a:stretch>
              <a:fillRect/>
            </a:stretch>
          </p:blipFill>
          <p:spPr>
            <a:xfrm>
              <a:off x="5065725" y="1242063"/>
              <a:ext cx="284201" cy="293376"/>
            </a:xfrm>
            <a:prstGeom prst="rect">
              <a:avLst/>
            </a:prstGeom>
            <a:noFill/>
            <a:ln>
              <a:noFill/>
            </a:ln>
          </p:spPr>
        </p:pic>
      </p:grpSp>
      <p:grpSp>
        <p:nvGrpSpPr>
          <p:cNvPr id="1599" name="Google Shape;1599;p81"/>
          <p:cNvGrpSpPr/>
          <p:nvPr/>
        </p:nvGrpSpPr>
        <p:grpSpPr>
          <a:xfrm>
            <a:off x="7621469" y="2468975"/>
            <a:ext cx="1169400" cy="528600"/>
            <a:chOff x="7494494" y="372425"/>
            <a:chExt cx="1169400" cy="528600"/>
          </a:xfrm>
        </p:grpSpPr>
        <p:sp>
          <p:nvSpPr>
            <p:cNvPr id="1600" name="Google Shape;1600;p81"/>
            <p:cNvSpPr/>
            <p:nvPr/>
          </p:nvSpPr>
          <p:spPr>
            <a:xfrm>
              <a:off x="7494494" y="372425"/>
              <a:ext cx="11694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1601" name="Google Shape;1601;p81"/>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1602" name="Google Shape;1602;p81"/>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cxnSp>
        <p:nvCxnSpPr>
          <p:cNvPr id="1603" name="Google Shape;1603;p81"/>
          <p:cNvCxnSpPr>
            <a:stCxn id="1588" idx="3"/>
            <a:endCxn id="1592" idx="1"/>
          </p:cNvCxnSpPr>
          <p:nvPr/>
        </p:nvCxnSpPr>
        <p:spPr>
          <a:xfrm>
            <a:off x="1697725" y="2733275"/>
            <a:ext cx="319200" cy="0"/>
          </a:xfrm>
          <a:prstGeom prst="straightConnector1">
            <a:avLst/>
          </a:prstGeom>
          <a:noFill/>
          <a:ln cap="flat" cmpd="sng" w="19050">
            <a:solidFill>
              <a:srgbClr val="A59FB9"/>
            </a:solidFill>
            <a:prstDash val="solid"/>
            <a:round/>
            <a:headEnd len="med" w="med" type="none"/>
            <a:tailEnd len="med" w="med" type="triangle"/>
          </a:ln>
        </p:spPr>
      </p:cxnSp>
      <p:cxnSp>
        <p:nvCxnSpPr>
          <p:cNvPr id="1604" name="Google Shape;1604;p81"/>
          <p:cNvCxnSpPr>
            <a:stCxn id="1605" idx="3"/>
            <a:endCxn id="1600" idx="1"/>
          </p:cNvCxnSpPr>
          <p:nvPr/>
        </p:nvCxnSpPr>
        <p:spPr>
          <a:xfrm>
            <a:off x="7314793" y="2733275"/>
            <a:ext cx="306600" cy="0"/>
          </a:xfrm>
          <a:prstGeom prst="straightConnector1">
            <a:avLst/>
          </a:prstGeom>
          <a:noFill/>
          <a:ln cap="flat" cmpd="sng" w="19050">
            <a:solidFill>
              <a:srgbClr val="A59FB9"/>
            </a:solidFill>
            <a:prstDash val="solid"/>
            <a:round/>
            <a:headEnd len="med" w="med" type="none"/>
            <a:tailEnd len="med" w="med" type="triangle"/>
          </a:ln>
        </p:spPr>
      </p:cxnSp>
      <p:grpSp>
        <p:nvGrpSpPr>
          <p:cNvPr id="1606" name="Google Shape;1606;p81"/>
          <p:cNvGrpSpPr/>
          <p:nvPr/>
        </p:nvGrpSpPr>
        <p:grpSpPr>
          <a:xfrm>
            <a:off x="5862493" y="2468975"/>
            <a:ext cx="1452300" cy="528600"/>
            <a:chOff x="5524875" y="352025"/>
            <a:chExt cx="1452300" cy="528600"/>
          </a:xfrm>
        </p:grpSpPr>
        <p:sp>
          <p:nvSpPr>
            <p:cNvPr id="1605" name="Google Shape;1605;p81"/>
            <p:cNvSpPr/>
            <p:nvPr/>
          </p:nvSpPr>
          <p:spPr>
            <a:xfrm>
              <a:off x="5524875" y="352025"/>
              <a:ext cx="14523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1607" name="Google Shape;1607;p81"/>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608" name="Google Shape;1608;p81"/>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grpSp>
        <p:nvGrpSpPr>
          <p:cNvPr id="1609" name="Google Shape;1609;p81"/>
          <p:cNvGrpSpPr/>
          <p:nvPr/>
        </p:nvGrpSpPr>
        <p:grpSpPr>
          <a:xfrm>
            <a:off x="3713400" y="3103025"/>
            <a:ext cx="1734900" cy="636000"/>
            <a:chOff x="3713400" y="3174075"/>
            <a:chExt cx="1734900" cy="636000"/>
          </a:xfrm>
        </p:grpSpPr>
        <p:sp>
          <p:nvSpPr>
            <p:cNvPr id="1610" name="Google Shape;1610;p81"/>
            <p:cNvSpPr/>
            <p:nvPr/>
          </p:nvSpPr>
          <p:spPr>
            <a:xfrm>
              <a:off x="3713400" y="3174075"/>
              <a:ext cx="1734900" cy="6360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How could</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users succeed?</a:t>
              </a:r>
              <a:endParaRPr>
                <a:solidFill>
                  <a:srgbClr val="FFFFFF"/>
                </a:solidFill>
                <a:latin typeface="Poppins"/>
                <a:ea typeface="Poppins"/>
                <a:cs typeface="Poppins"/>
                <a:sym typeface="Poppins"/>
              </a:endParaRPr>
            </a:p>
          </p:txBody>
        </p:sp>
        <p:cxnSp>
          <p:nvCxnSpPr>
            <p:cNvPr id="1611" name="Google Shape;1611;p81"/>
            <p:cNvCxnSpPr/>
            <p:nvPr/>
          </p:nvCxnSpPr>
          <p:spPr>
            <a:xfrm>
              <a:off x="4935687" y="3279538"/>
              <a:ext cx="0" cy="425100"/>
            </a:xfrm>
            <a:prstGeom prst="straightConnector1">
              <a:avLst/>
            </a:prstGeom>
            <a:noFill/>
            <a:ln cap="flat" cmpd="sng" w="9525">
              <a:solidFill>
                <a:srgbClr val="A59FB9"/>
              </a:solidFill>
              <a:prstDash val="solid"/>
              <a:round/>
              <a:headEnd len="med" w="med" type="none"/>
              <a:tailEnd len="med" w="med" type="none"/>
            </a:ln>
          </p:spPr>
        </p:cxnSp>
        <p:pic>
          <p:nvPicPr>
            <p:cNvPr id="1612" name="Google Shape;1612;p81"/>
            <p:cNvPicPr preferRelativeResize="0"/>
            <p:nvPr/>
          </p:nvPicPr>
          <p:blipFill>
            <a:blip r:embed="rId12">
              <a:alphaModFix amt="50000"/>
            </a:blip>
            <a:stretch>
              <a:fillRect/>
            </a:stretch>
          </p:blipFill>
          <p:spPr>
            <a:xfrm>
              <a:off x="5015549" y="3359475"/>
              <a:ext cx="298374" cy="265201"/>
            </a:xfrm>
            <a:prstGeom prst="rect">
              <a:avLst/>
            </a:prstGeom>
            <a:noFill/>
            <a:ln>
              <a:noFill/>
            </a:ln>
          </p:spPr>
        </p:pic>
      </p:grpSp>
      <p:cxnSp>
        <p:nvCxnSpPr>
          <p:cNvPr id="1613" name="Google Shape;1613;p81"/>
          <p:cNvCxnSpPr>
            <a:stCxn id="1592" idx="3"/>
            <a:endCxn id="1610" idx="1"/>
          </p:cNvCxnSpPr>
          <p:nvPr/>
        </p:nvCxnSpPr>
        <p:spPr>
          <a:xfrm>
            <a:off x="3361443" y="2733275"/>
            <a:ext cx="351900" cy="687900"/>
          </a:xfrm>
          <a:prstGeom prst="bentConnector3">
            <a:avLst>
              <a:gd fmla="val 50008" name="adj1"/>
            </a:avLst>
          </a:prstGeom>
          <a:noFill/>
          <a:ln cap="flat" cmpd="sng" w="19050">
            <a:solidFill>
              <a:srgbClr val="A59FB9"/>
            </a:solidFill>
            <a:prstDash val="solid"/>
            <a:round/>
            <a:headEnd len="med" w="med" type="none"/>
            <a:tailEnd len="med" w="med" type="triangle"/>
          </a:ln>
        </p:spPr>
      </p:cxnSp>
      <p:cxnSp>
        <p:nvCxnSpPr>
          <p:cNvPr id="1614" name="Google Shape;1614;p81"/>
          <p:cNvCxnSpPr>
            <a:stCxn id="1610" idx="3"/>
            <a:endCxn id="1605" idx="1"/>
          </p:cNvCxnSpPr>
          <p:nvPr/>
        </p:nvCxnSpPr>
        <p:spPr>
          <a:xfrm flipH="1" rot="10800000">
            <a:off x="5448300" y="2733425"/>
            <a:ext cx="414300" cy="687600"/>
          </a:xfrm>
          <a:prstGeom prst="bentConnector3">
            <a:avLst>
              <a:gd fmla="val 49987" name="adj1"/>
            </a:avLst>
          </a:prstGeom>
          <a:noFill/>
          <a:ln cap="flat" cmpd="sng" w="19050">
            <a:solidFill>
              <a:srgbClr val="A59FB9"/>
            </a:solidFill>
            <a:prstDash val="solid"/>
            <a:round/>
            <a:headEnd len="med" w="med" type="none"/>
            <a:tailEnd len="med" w="med" type="triangle"/>
          </a:ln>
        </p:spPr>
      </p:cxnSp>
      <p:cxnSp>
        <p:nvCxnSpPr>
          <p:cNvPr id="1615" name="Google Shape;1615;p81"/>
          <p:cNvCxnSpPr>
            <a:endCxn id="1605" idx="0"/>
          </p:cNvCxnSpPr>
          <p:nvPr/>
        </p:nvCxnSpPr>
        <p:spPr>
          <a:xfrm flipH="1" rot="-5400000">
            <a:off x="6020593" y="1900925"/>
            <a:ext cx="1129800" cy="6300"/>
          </a:xfrm>
          <a:prstGeom prst="curvedConnector3">
            <a:avLst>
              <a:gd fmla="val 50000" name="adj1"/>
            </a:avLst>
          </a:prstGeom>
          <a:noFill/>
          <a:ln cap="flat" cmpd="sng" w="19050">
            <a:solidFill>
              <a:srgbClr val="A59FB9"/>
            </a:solidFill>
            <a:prstDash val="solid"/>
            <a:round/>
            <a:headEnd len="med" w="med" type="none"/>
            <a:tailEnd len="med" w="med" type="triangle"/>
          </a:ln>
        </p:spPr>
      </p:cxnSp>
      <p:cxnSp>
        <p:nvCxnSpPr>
          <p:cNvPr id="1616" name="Google Shape;1616;p81"/>
          <p:cNvCxnSpPr>
            <a:stCxn id="1592" idx="3"/>
            <a:endCxn id="1596" idx="1"/>
          </p:cNvCxnSpPr>
          <p:nvPr/>
        </p:nvCxnSpPr>
        <p:spPr>
          <a:xfrm flipH="1" rot="10800000">
            <a:off x="3361443" y="2141075"/>
            <a:ext cx="351900" cy="592200"/>
          </a:xfrm>
          <a:prstGeom prst="bentConnector3">
            <a:avLst>
              <a:gd fmla="val 50008" name="adj1"/>
            </a:avLst>
          </a:prstGeom>
          <a:noFill/>
          <a:ln cap="flat" cmpd="sng" w="19050">
            <a:solidFill>
              <a:srgbClr val="A59FB9"/>
            </a:solidFill>
            <a:prstDash val="solid"/>
            <a:round/>
            <a:headEnd len="med" w="med" type="none"/>
            <a:tailEnd len="med" w="med" type="triangle"/>
          </a:ln>
        </p:spPr>
      </p:cxnSp>
      <p:cxnSp>
        <p:nvCxnSpPr>
          <p:cNvPr id="1617" name="Google Shape;1617;p81"/>
          <p:cNvCxnSpPr>
            <a:stCxn id="1596" idx="3"/>
            <a:endCxn id="1605" idx="1"/>
          </p:cNvCxnSpPr>
          <p:nvPr/>
        </p:nvCxnSpPr>
        <p:spPr>
          <a:xfrm>
            <a:off x="5448300" y="2140950"/>
            <a:ext cx="414300" cy="592200"/>
          </a:xfrm>
          <a:prstGeom prst="bentConnector3">
            <a:avLst>
              <a:gd fmla="val 49987" name="adj1"/>
            </a:avLst>
          </a:prstGeom>
          <a:noFill/>
          <a:ln cap="flat" cmpd="sng" w="19050">
            <a:solidFill>
              <a:srgbClr val="A59FB9"/>
            </a:solidFill>
            <a:prstDash val="solid"/>
            <a:round/>
            <a:headEnd len="med" w="med" type="none"/>
            <a:tailEnd len="med" w="med" type="triangle"/>
          </a:ln>
        </p:spPr>
      </p:cxnSp>
      <p:cxnSp>
        <p:nvCxnSpPr>
          <p:cNvPr id="1618" name="Google Shape;1618;p81"/>
          <p:cNvCxnSpPr/>
          <p:nvPr/>
        </p:nvCxnSpPr>
        <p:spPr>
          <a:xfrm rot="5400000">
            <a:off x="7397069" y="1659475"/>
            <a:ext cx="600" cy="1617600"/>
          </a:xfrm>
          <a:prstGeom prst="curvedConnector3">
            <a:avLst>
              <a:gd fmla="val -107670833" name="adj1"/>
            </a:avLst>
          </a:prstGeom>
          <a:noFill/>
          <a:ln cap="flat" cmpd="sng" w="19050">
            <a:solidFill>
              <a:srgbClr val="A59FB9"/>
            </a:solidFill>
            <a:prstDash val="solid"/>
            <a:round/>
            <a:headEnd len="med" w="med" type="none"/>
            <a:tailEnd len="med" w="med" type="triangle"/>
          </a:ln>
        </p:spPr>
      </p:cxnSp>
      <p:sp>
        <p:nvSpPr>
          <p:cNvPr id="1619" name="Google Shape;1619;p81"/>
          <p:cNvSpPr txBox="1"/>
          <p:nvPr/>
        </p:nvSpPr>
        <p:spPr>
          <a:xfrm rot="171224">
            <a:off x="5827554" y="3632240"/>
            <a:ext cx="1584765" cy="718817"/>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999999"/>
                </a:solidFill>
                <a:latin typeface="Archivo"/>
                <a:ea typeface="Archivo"/>
                <a:cs typeface="Archivo"/>
                <a:sym typeface="Archivo"/>
              </a:rPr>
              <a:t>Difference between metro and others;</a:t>
            </a:r>
            <a:endParaRPr sz="1200">
              <a:solidFill>
                <a:srgbClr val="999999"/>
              </a:solidFill>
              <a:latin typeface="Archivo"/>
              <a:ea typeface="Archivo"/>
              <a:cs typeface="Archivo"/>
              <a:sym typeface="Archivo"/>
            </a:endParaRPr>
          </a:p>
          <a:p>
            <a:pPr indent="0" lvl="0" marL="0" rtl="0" algn="ctr">
              <a:spcBef>
                <a:spcPts val="0"/>
              </a:spcBef>
              <a:spcAft>
                <a:spcPts val="0"/>
              </a:spcAft>
              <a:buNone/>
            </a:pPr>
            <a:r>
              <a:rPr lang="en-GB" sz="1200">
                <a:solidFill>
                  <a:srgbClr val="999999"/>
                </a:solidFill>
                <a:latin typeface="Archivo"/>
                <a:ea typeface="Archivo"/>
                <a:cs typeface="Archivo"/>
                <a:sym typeface="Archivo"/>
              </a:rPr>
              <a:t>Lots of words, charts</a:t>
            </a:r>
            <a:endParaRPr sz="1200">
              <a:solidFill>
                <a:srgbClr val="999999"/>
              </a:solidFill>
              <a:latin typeface="Archivo"/>
              <a:ea typeface="Archivo"/>
              <a:cs typeface="Archivo"/>
              <a:sym typeface="Archivo"/>
            </a:endParaRPr>
          </a:p>
        </p:txBody>
      </p:sp>
      <p:sp>
        <p:nvSpPr>
          <p:cNvPr id="1620" name="Google Shape;1620;p81"/>
          <p:cNvSpPr txBox="1"/>
          <p:nvPr/>
        </p:nvSpPr>
        <p:spPr>
          <a:xfrm>
            <a:off x="751725" y="773675"/>
            <a:ext cx="27327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New feature</a:t>
            </a:r>
            <a:endParaRPr sz="2200">
              <a:solidFill>
                <a:srgbClr val="25215D"/>
              </a:solidFill>
              <a:latin typeface="Poppins Medium"/>
              <a:ea typeface="Poppins Medium"/>
              <a:cs typeface="Poppins Medium"/>
              <a:sym typeface="Poppins Medium"/>
            </a:endParaRPr>
          </a:p>
        </p:txBody>
      </p:sp>
      <p:sp>
        <p:nvSpPr>
          <p:cNvPr id="1621" name="Google Shape;1621;p81"/>
          <p:cNvSpPr txBox="1"/>
          <p:nvPr/>
        </p:nvSpPr>
        <p:spPr>
          <a:xfrm>
            <a:off x="751725" y="1163475"/>
            <a:ext cx="30888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Metropol focus</a:t>
            </a:r>
            <a:endParaRPr>
              <a:solidFill>
                <a:srgbClr val="00B451"/>
              </a:solidFill>
              <a:latin typeface="Poppins Light"/>
              <a:ea typeface="Poppins Light"/>
              <a:cs typeface="Poppins Light"/>
              <a:sym typeface="Poppins Light"/>
            </a:endParaRPr>
          </a:p>
        </p:txBody>
      </p:sp>
      <p:sp>
        <p:nvSpPr>
          <p:cNvPr id="1622" name="Google Shape;1622;p81"/>
          <p:cNvSpPr txBox="1"/>
          <p:nvPr/>
        </p:nvSpPr>
        <p:spPr>
          <a:xfrm rot="171224">
            <a:off x="3770154" y="1041440"/>
            <a:ext cx="1584765" cy="718817"/>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999999"/>
                </a:solidFill>
                <a:latin typeface="Archivo"/>
                <a:ea typeface="Archivo"/>
                <a:cs typeface="Archivo"/>
                <a:sym typeface="Archivo"/>
              </a:rPr>
              <a:t>Metro muni performance data available!</a:t>
            </a:r>
            <a:endParaRPr sz="1200">
              <a:solidFill>
                <a:srgbClr val="999999"/>
              </a:solidFill>
              <a:latin typeface="Archivo"/>
              <a:ea typeface="Archivo"/>
              <a:cs typeface="Archivo"/>
              <a:sym typeface="Archiv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6" name="Shape 1626"/>
        <p:cNvGrpSpPr/>
        <p:nvPr/>
      </p:nvGrpSpPr>
      <p:grpSpPr>
        <a:xfrm>
          <a:off x="0" y="0"/>
          <a:ext cx="0" cy="0"/>
          <a:chOff x="0" y="0"/>
          <a:chExt cx="0" cy="0"/>
        </a:xfrm>
      </p:grpSpPr>
      <p:grpSp>
        <p:nvGrpSpPr>
          <p:cNvPr id="1627" name="Google Shape;1627;p82"/>
          <p:cNvGrpSpPr/>
          <p:nvPr/>
        </p:nvGrpSpPr>
        <p:grpSpPr>
          <a:xfrm>
            <a:off x="7621469" y="2009171"/>
            <a:ext cx="1169400" cy="528600"/>
            <a:chOff x="7494494" y="372425"/>
            <a:chExt cx="1169400" cy="528600"/>
          </a:xfrm>
        </p:grpSpPr>
        <p:sp>
          <p:nvSpPr>
            <p:cNvPr id="1628" name="Google Shape;1628;p82"/>
            <p:cNvSpPr/>
            <p:nvPr/>
          </p:nvSpPr>
          <p:spPr>
            <a:xfrm>
              <a:off x="7494494" y="372425"/>
              <a:ext cx="1169400" cy="528600"/>
            </a:xfrm>
            <a:prstGeom prst="roundRect">
              <a:avLst>
                <a:gd fmla="val 9436" name="adj"/>
              </a:avLst>
            </a:prstGeom>
            <a:solidFill>
              <a:srgbClr val="A59FB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1629" name="Google Shape;1629;p82"/>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1630" name="Google Shape;1630;p82"/>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grpSp>
        <p:nvGrpSpPr>
          <p:cNvPr id="1631" name="Google Shape;1631;p82"/>
          <p:cNvGrpSpPr/>
          <p:nvPr/>
        </p:nvGrpSpPr>
        <p:grpSpPr>
          <a:xfrm>
            <a:off x="7621444" y="1744796"/>
            <a:ext cx="1169400" cy="528600"/>
            <a:chOff x="7494494" y="372425"/>
            <a:chExt cx="1169400" cy="528600"/>
          </a:xfrm>
        </p:grpSpPr>
        <p:sp>
          <p:nvSpPr>
            <p:cNvPr id="1632" name="Google Shape;1632;p82"/>
            <p:cNvSpPr/>
            <p:nvPr/>
          </p:nvSpPr>
          <p:spPr>
            <a:xfrm>
              <a:off x="7494494" y="372425"/>
              <a:ext cx="1169400" cy="528600"/>
            </a:xfrm>
            <a:prstGeom prst="roundRect">
              <a:avLst>
                <a:gd fmla="val 9436" name="adj"/>
              </a:avLst>
            </a:prstGeom>
            <a:solidFill>
              <a:srgbClr val="7D749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1633" name="Google Shape;1633;p82"/>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1634" name="Google Shape;1634;p82"/>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grpSp>
        <p:nvGrpSpPr>
          <p:cNvPr id="1635" name="Google Shape;1635;p82"/>
          <p:cNvGrpSpPr/>
          <p:nvPr/>
        </p:nvGrpSpPr>
        <p:grpSpPr>
          <a:xfrm>
            <a:off x="5862443" y="2009171"/>
            <a:ext cx="1452300" cy="528600"/>
            <a:chOff x="5524875" y="352025"/>
            <a:chExt cx="1452300" cy="528600"/>
          </a:xfrm>
        </p:grpSpPr>
        <p:sp>
          <p:nvSpPr>
            <p:cNvPr id="1636" name="Google Shape;1636;p82"/>
            <p:cNvSpPr/>
            <p:nvPr/>
          </p:nvSpPr>
          <p:spPr>
            <a:xfrm>
              <a:off x="5524875" y="352025"/>
              <a:ext cx="1452300" cy="528600"/>
            </a:xfrm>
            <a:prstGeom prst="roundRect">
              <a:avLst>
                <a:gd fmla="val 9436" name="adj"/>
              </a:avLst>
            </a:prstGeom>
            <a:solidFill>
              <a:srgbClr val="A59FB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1637" name="Google Shape;1637;p82"/>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638" name="Google Shape;1638;p82"/>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grpSp>
        <p:nvGrpSpPr>
          <p:cNvPr id="1639" name="Google Shape;1639;p82"/>
          <p:cNvGrpSpPr/>
          <p:nvPr/>
        </p:nvGrpSpPr>
        <p:grpSpPr>
          <a:xfrm>
            <a:off x="5862443" y="1744796"/>
            <a:ext cx="1452300" cy="528600"/>
            <a:chOff x="5524875" y="352025"/>
            <a:chExt cx="1452300" cy="528600"/>
          </a:xfrm>
        </p:grpSpPr>
        <p:sp>
          <p:nvSpPr>
            <p:cNvPr id="1640" name="Google Shape;1640;p82"/>
            <p:cNvSpPr/>
            <p:nvPr/>
          </p:nvSpPr>
          <p:spPr>
            <a:xfrm>
              <a:off x="5524875" y="352025"/>
              <a:ext cx="1452300" cy="528600"/>
            </a:xfrm>
            <a:prstGeom prst="roundRect">
              <a:avLst>
                <a:gd fmla="val 9436" name="adj"/>
              </a:avLst>
            </a:prstGeom>
            <a:solidFill>
              <a:srgbClr val="7D749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1641" name="Google Shape;1641;p82"/>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642" name="Google Shape;1642;p82"/>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pic>
        <p:nvPicPr>
          <p:cNvPr id="1643" name="Google Shape;1643;p82"/>
          <p:cNvPicPr preferRelativeResize="0"/>
          <p:nvPr/>
        </p:nvPicPr>
        <p:blipFill>
          <a:blip r:embed="rId5">
            <a:alphaModFix/>
          </a:blip>
          <a:stretch>
            <a:fillRect/>
          </a:stretch>
        </p:blipFill>
        <p:spPr>
          <a:xfrm>
            <a:off x="-914408" y="4002950"/>
            <a:ext cx="2533008" cy="2354899"/>
          </a:xfrm>
          <a:prstGeom prst="rect">
            <a:avLst/>
          </a:prstGeom>
          <a:noFill/>
          <a:ln>
            <a:noFill/>
          </a:ln>
        </p:spPr>
      </p:pic>
      <p:pic>
        <p:nvPicPr>
          <p:cNvPr id="1644" name="Google Shape;1644;p82"/>
          <p:cNvPicPr preferRelativeResize="0"/>
          <p:nvPr/>
        </p:nvPicPr>
        <p:blipFill>
          <a:blip r:embed="rId6">
            <a:alphaModFix/>
          </a:blip>
          <a:stretch>
            <a:fillRect/>
          </a:stretch>
        </p:blipFill>
        <p:spPr>
          <a:xfrm>
            <a:off x="536088" y="-1188738"/>
            <a:ext cx="1541020" cy="2069239"/>
          </a:xfrm>
          <a:prstGeom prst="rect">
            <a:avLst/>
          </a:prstGeom>
          <a:noFill/>
          <a:ln>
            <a:noFill/>
          </a:ln>
        </p:spPr>
      </p:pic>
      <p:pic>
        <p:nvPicPr>
          <p:cNvPr id="1645" name="Google Shape;1645;p82"/>
          <p:cNvPicPr preferRelativeResize="0"/>
          <p:nvPr/>
        </p:nvPicPr>
        <p:blipFill>
          <a:blip r:embed="rId7">
            <a:alphaModFix/>
          </a:blip>
          <a:stretch>
            <a:fillRect/>
          </a:stretch>
        </p:blipFill>
        <p:spPr>
          <a:xfrm>
            <a:off x="7578689" y="4224300"/>
            <a:ext cx="2085162" cy="2069238"/>
          </a:xfrm>
          <a:prstGeom prst="rect">
            <a:avLst/>
          </a:prstGeom>
          <a:noFill/>
          <a:ln>
            <a:noFill/>
          </a:ln>
        </p:spPr>
      </p:pic>
      <p:pic>
        <p:nvPicPr>
          <p:cNvPr id="1646" name="Google Shape;1646;p82"/>
          <p:cNvPicPr preferRelativeResize="0"/>
          <p:nvPr/>
        </p:nvPicPr>
        <p:blipFill>
          <a:blip r:embed="rId8">
            <a:alphaModFix/>
          </a:blip>
          <a:stretch>
            <a:fillRect/>
          </a:stretch>
        </p:blipFill>
        <p:spPr>
          <a:xfrm rot="1246493">
            <a:off x="8412969" y="-1986608"/>
            <a:ext cx="3125511" cy="3782067"/>
          </a:xfrm>
          <a:prstGeom prst="rect">
            <a:avLst/>
          </a:prstGeom>
          <a:noFill/>
          <a:ln>
            <a:noFill/>
          </a:ln>
        </p:spPr>
      </p:pic>
      <p:grpSp>
        <p:nvGrpSpPr>
          <p:cNvPr id="1647" name="Google Shape;1647;p82"/>
          <p:cNvGrpSpPr/>
          <p:nvPr/>
        </p:nvGrpSpPr>
        <p:grpSpPr>
          <a:xfrm>
            <a:off x="353125" y="1478375"/>
            <a:ext cx="1344600" cy="528600"/>
            <a:chOff x="430275" y="352025"/>
            <a:chExt cx="1344600" cy="528600"/>
          </a:xfrm>
        </p:grpSpPr>
        <p:sp>
          <p:nvSpPr>
            <p:cNvPr id="1648" name="Google Shape;1648;p82"/>
            <p:cNvSpPr/>
            <p:nvPr/>
          </p:nvSpPr>
          <p:spPr>
            <a:xfrm>
              <a:off x="430275" y="352025"/>
              <a:ext cx="13446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Intended</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outcome</a:t>
              </a:r>
              <a:endParaRPr>
                <a:solidFill>
                  <a:srgbClr val="FFFFFF"/>
                </a:solidFill>
                <a:latin typeface="Poppins"/>
                <a:ea typeface="Poppins"/>
                <a:cs typeface="Poppins"/>
                <a:sym typeface="Poppins"/>
              </a:endParaRPr>
            </a:p>
          </p:txBody>
        </p:sp>
        <p:pic>
          <p:nvPicPr>
            <p:cNvPr id="1649" name="Google Shape;1649;p82"/>
            <p:cNvPicPr preferRelativeResize="0"/>
            <p:nvPr/>
          </p:nvPicPr>
          <p:blipFill>
            <a:blip r:embed="rId9">
              <a:alphaModFix amt="50000"/>
            </a:blip>
            <a:stretch>
              <a:fillRect/>
            </a:stretch>
          </p:blipFill>
          <p:spPr>
            <a:xfrm>
              <a:off x="1366150" y="468525"/>
              <a:ext cx="286326" cy="295575"/>
            </a:xfrm>
            <a:prstGeom prst="rect">
              <a:avLst/>
            </a:prstGeom>
            <a:noFill/>
            <a:ln>
              <a:noFill/>
            </a:ln>
          </p:spPr>
        </p:pic>
        <p:cxnSp>
          <p:nvCxnSpPr>
            <p:cNvPr id="1650" name="Google Shape;1650;p82"/>
            <p:cNvCxnSpPr/>
            <p:nvPr/>
          </p:nvCxnSpPr>
          <p:spPr>
            <a:xfrm>
              <a:off x="1251625" y="468525"/>
              <a:ext cx="0" cy="284400"/>
            </a:xfrm>
            <a:prstGeom prst="straightConnector1">
              <a:avLst/>
            </a:prstGeom>
            <a:noFill/>
            <a:ln cap="flat" cmpd="sng" w="9525">
              <a:solidFill>
                <a:srgbClr val="A59FB9"/>
              </a:solidFill>
              <a:prstDash val="solid"/>
              <a:round/>
              <a:headEnd len="med" w="med" type="none"/>
              <a:tailEnd len="med" w="med" type="none"/>
            </a:ln>
          </p:spPr>
        </p:cxnSp>
      </p:grpSp>
      <p:grpSp>
        <p:nvGrpSpPr>
          <p:cNvPr id="1651" name="Google Shape;1651;p82"/>
          <p:cNvGrpSpPr/>
          <p:nvPr/>
        </p:nvGrpSpPr>
        <p:grpSpPr>
          <a:xfrm>
            <a:off x="2016843" y="1478375"/>
            <a:ext cx="1344600" cy="528600"/>
            <a:chOff x="1919050" y="352025"/>
            <a:chExt cx="1344600" cy="528600"/>
          </a:xfrm>
        </p:grpSpPr>
        <p:sp>
          <p:nvSpPr>
            <p:cNvPr id="1652" name="Google Shape;1652;p82"/>
            <p:cNvSpPr/>
            <p:nvPr/>
          </p:nvSpPr>
          <p:spPr>
            <a:xfrm>
              <a:off x="1919050" y="352025"/>
              <a:ext cx="13446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Who is</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involved?</a:t>
              </a:r>
              <a:endParaRPr>
                <a:solidFill>
                  <a:srgbClr val="FFFFFF"/>
                </a:solidFill>
                <a:latin typeface="Poppins"/>
                <a:ea typeface="Poppins"/>
                <a:cs typeface="Poppins"/>
                <a:sym typeface="Poppins"/>
              </a:endParaRPr>
            </a:p>
          </p:txBody>
        </p:sp>
        <p:cxnSp>
          <p:nvCxnSpPr>
            <p:cNvPr id="1653" name="Google Shape;1653;p82"/>
            <p:cNvCxnSpPr/>
            <p:nvPr/>
          </p:nvCxnSpPr>
          <p:spPr>
            <a:xfrm>
              <a:off x="276485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654" name="Google Shape;1654;p82"/>
            <p:cNvPicPr preferRelativeResize="0"/>
            <p:nvPr/>
          </p:nvPicPr>
          <p:blipFill>
            <a:blip r:embed="rId10">
              <a:alphaModFix amt="50000"/>
            </a:blip>
            <a:stretch>
              <a:fillRect/>
            </a:stretch>
          </p:blipFill>
          <p:spPr>
            <a:xfrm>
              <a:off x="2860193" y="492813"/>
              <a:ext cx="283600" cy="226875"/>
            </a:xfrm>
            <a:prstGeom prst="rect">
              <a:avLst/>
            </a:prstGeom>
            <a:noFill/>
            <a:ln>
              <a:noFill/>
            </a:ln>
          </p:spPr>
        </p:pic>
      </p:grpSp>
      <p:grpSp>
        <p:nvGrpSpPr>
          <p:cNvPr id="1655" name="Google Shape;1655;p82"/>
          <p:cNvGrpSpPr/>
          <p:nvPr/>
        </p:nvGrpSpPr>
        <p:grpSpPr>
          <a:xfrm>
            <a:off x="3713400" y="832350"/>
            <a:ext cx="1734900" cy="636000"/>
            <a:chOff x="3713412" y="1070763"/>
            <a:chExt cx="1734900" cy="636000"/>
          </a:xfrm>
        </p:grpSpPr>
        <p:sp>
          <p:nvSpPr>
            <p:cNvPr id="1656" name="Google Shape;1656;p82"/>
            <p:cNvSpPr/>
            <p:nvPr/>
          </p:nvSpPr>
          <p:spPr>
            <a:xfrm>
              <a:off x="3713412" y="1070763"/>
              <a:ext cx="1734900" cy="6360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What’s the state</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of the world?</a:t>
              </a:r>
              <a:endParaRPr>
                <a:solidFill>
                  <a:srgbClr val="FFFFFF"/>
                </a:solidFill>
                <a:latin typeface="Poppins"/>
                <a:ea typeface="Poppins"/>
                <a:cs typeface="Poppins"/>
                <a:sym typeface="Poppins"/>
              </a:endParaRPr>
            </a:p>
          </p:txBody>
        </p:sp>
        <p:cxnSp>
          <p:nvCxnSpPr>
            <p:cNvPr id="1657" name="Google Shape;1657;p82"/>
            <p:cNvCxnSpPr/>
            <p:nvPr/>
          </p:nvCxnSpPr>
          <p:spPr>
            <a:xfrm>
              <a:off x="4967337" y="1176213"/>
              <a:ext cx="0" cy="425100"/>
            </a:xfrm>
            <a:prstGeom prst="straightConnector1">
              <a:avLst/>
            </a:prstGeom>
            <a:noFill/>
            <a:ln cap="flat" cmpd="sng" w="9525">
              <a:solidFill>
                <a:srgbClr val="A59FB9"/>
              </a:solidFill>
              <a:prstDash val="solid"/>
              <a:round/>
              <a:headEnd len="med" w="med" type="none"/>
              <a:tailEnd len="med" w="med" type="none"/>
            </a:ln>
          </p:spPr>
        </p:cxnSp>
        <p:pic>
          <p:nvPicPr>
            <p:cNvPr id="1658" name="Google Shape;1658;p82"/>
            <p:cNvPicPr preferRelativeResize="0"/>
            <p:nvPr/>
          </p:nvPicPr>
          <p:blipFill>
            <a:blip r:embed="rId11">
              <a:alphaModFix amt="50000"/>
            </a:blip>
            <a:stretch>
              <a:fillRect/>
            </a:stretch>
          </p:blipFill>
          <p:spPr>
            <a:xfrm>
              <a:off x="5065725" y="1242063"/>
              <a:ext cx="284201" cy="293376"/>
            </a:xfrm>
            <a:prstGeom prst="rect">
              <a:avLst/>
            </a:prstGeom>
            <a:noFill/>
            <a:ln>
              <a:noFill/>
            </a:ln>
          </p:spPr>
        </p:pic>
      </p:grpSp>
      <p:grpSp>
        <p:nvGrpSpPr>
          <p:cNvPr id="1659" name="Google Shape;1659;p82"/>
          <p:cNvGrpSpPr/>
          <p:nvPr/>
        </p:nvGrpSpPr>
        <p:grpSpPr>
          <a:xfrm>
            <a:off x="7621469" y="1478375"/>
            <a:ext cx="1169400" cy="528600"/>
            <a:chOff x="7494494" y="372425"/>
            <a:chExt cx="1169400" cy="528600"/>
          </a:xfrm>
        </p:grpSpPr>
        <p:sp>
          <p:nvSpPr>
            <p:cNvPr id="1660" name="Google Shape;1660;p82"/>
            <p:cNvSpPr/>
            <p:nvPr/>
          </p:nvSpPr>
          <p:spPr>
            <a:xfrm>
              <a:off x="7494494" y="372425"/>
              <a:ext cx="11694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1661" name="Google Shape;1661;p82"/>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1662" name="Google Shape;1662;p82"/>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cxnSp>
        <p:nvCxnSpPr>
          <p:cNvPr id="1663" name="Google Shape;1663;p82"/>
          <p:cNvCxnSpPr>
            <a:stCxn id="1648" idx="3"/>
            <a:endCxn id="1652" idx="1"/>
          </p:cNvCxnSpPr>
          <p:nvPr/>
        </p:nvCxnSpPr>
        <p:spPr>
          <a:xfrm>
            <a:off x="1697725" y="1742675"/>
            <a:ext cx="319200" cy="0"/>
          </a:xfrm>
          <a:prstGeom prst="straightConnector1">
            <a:avLst/>
          </a:prstGeom>
          <a:noFill/>
          <a:ln cap="flat" cmpd="sng" w="19050">
            <a:solidFill>
              <a:srgbClr val="A59FB9"/>
            </a:solidFill>
            <a:prstDash val="solid"/>
            <a:round/>
            <a:headEnd len="med" w="med" type="none"/>
            <a:tailEnd len="med" w="med" type="triangle"/>
          </a:ln>
        </p:spPr>
      </p:cxnSp>
      <p:cxnSp>
        <p:nvCxnSpPr>
          <p:cNvPr id="1664" name="Google Shape;1664;p82"/>
          <p:cNvCxnSpPr>
            <a:stCxn id="1665" idx="3"/>
            <a:endCxn id="1660" idx="1"/>
          </p:cNvCxnSpPr>
          <p:nvPr/>
        </p:nvCxnSpPr>
        <p:spPr>
          <a:xfrm>
            <a:off x="7314793" y="1742675"/>
            <a:ext cx="306600" cy="0"/>
          </a:xfrm>
          <a:prstGeom prst="straightConnector1">
            <a:avLst/>
          </a:prstGeom>
          <a:noFill/>
          <a:ln cap="flat" cmpd="sng" w="19050">
            <a:solidFill>
              <a:srgbClr val="A59FB9"/>
            </a:solidFill>
            <a:prstDash val="solid"/>
            <a:round/>
            <a:headEnd len="med" w="med" type="none"/>
            <a:tailEnd len="med" w="med" type="triangle"/>
          </a:ln>
        </p:spPr>
      </p:cxnSp>
      <p:grpSp>
        <p:nvGrpSpPr>
          <p:cNvPr id="1666" name="Google Shape;1666;p82"/>
          <p:cNvGrpSpPr/>
          <p:nvPr/>
        </p:nvGrpSpPr>
        <p:grpSpPr>
          <a:xfrm>
            <a:off x="5862493" y="1478375"/>
            <a:ext cx="1452300" cy="528600"/>
            <a:chOff x="5524875" y="352025"/>
            <a:chExt cx="1452300" cy="528600"/>
          </a:xfrm>
        </p:grpSpPr>
        <p:sp>
          <p:nvSpPr>
            <p:cNvPr id="1665" name="Google Shape;1665;p82"/>
            <p:cNvSpPr/>
            <p:nvPr/>
          </p:nvSpPr>
          <p:spPr>
            <a:xfrm>
              <a:off x="5524875" y="352025"/>
              <a:ext cx="14523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1667" name="Google Shape;1667;p82"/>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668" name="Google Shape;1668;p82"/>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grpSp>
        <p:nvGrpSpPr>
          <p:cNvPr id="1669" name="Google Shape;1669;p82"/>
          <p:cNvGrpSpPr/>
          <p:nvPr/>
        </p:nvGrpSpPr>
        <p:grpSpPr>
          <a:xfrm>
            <a:off x="3713400" y="2112425"/>
            <a:ext cx="1734900" cy="636000"/>
            <a:chOff x="3713400" y="3174075"/>
            <a:chExt cx="1734900" cy="636000"/>
          </a:xfrm>
        </p:grpSpPr>
        <p:sp>
          <p:nvSpPr>
            <p:cNvPr id="1670" name="Google Shape;1670;p82"/>
            <p:cNvSpPr/>
            <p:nvPr/>
          </p:nvSpPr>
          <p:spPr>
            <a:xfrm>
              <a:off x="3713400" y="3174075"/>
              <a:ext cx="1734900" cy="6360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How could</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users succeed?</a:t>
              </a:r>
              <a:endParaRPr>
                <a:solidFill>
                  <a:srgbClr val="FFFFFF"/>
                </a:solidFill>
                <a:latin typeface="Poppins"/>
                <a:ea typeface="Poppins"/>
                <a:cs typeface="Poppins"/>
                <a:sym typeface="Poppins"/>
              </a:endParaRPr>
            </a:p>
          </p:txBody>
        </p:sp>
        <p:cxnSp>
          <p:nvCxnSpPr>
            <p:cNvPr id="1671" name="Google Shape;1671;p82"/>
            <p:cNvCxnSpPr/>
            <p:nvPr/>
          </p:nvCxnSpPr>
          <p:spPr>
            <a:xfrm>
              <a:off x="4935687" y="3279538"/>
              <a:ext cx="0" cy="425100"/>
            </a:xfrm>
            <a:prstGeom prst="straightConnector1">
              <a:avLst/>
            </a:prstGeom>
            <a:noFill/>
            <a:ln cap="flat" cmpd="sng" w="9525">
              <a:solidFill>
                <a:srgbClr val="A59FB9"/>
              </a:solidFill>
              <a:prstDash val="solid"/>
              <a:round/>
              <a:headEnd len="med" w="med" type="none"/>
              <a:tailEnd len="med" w="med" type="none"/>
            </a:ln>
          </p:spPr>
        </p:cxnSp>
        <p:pic>
          <p:nvPicPr>
            <p:cNvPr id="1672" name="Google Shape;1672;p82"/>
            <p:cNvPicPr preferRelativeResize="0"/>
            <p:nvPr/>
          </p:nvPicPr>
          <p:blipFill>
            <a:blip r:embed="rId12">
              <a:alphaModFix amt="50000"/>
            </a:blip>
            <a:stretch>
              <a:fillRect/>
            </a:stretch>
          </p:blipFill>
          <p:spPr>
            <a:xfrm>
              <a:off x="5015549" y="3359475"/>
              <a:ext cx="298374" cy="265201"/>
            </a:xfrm>
            <a:prstGeom prst="rect">
              <a:avLst/>
            </a:prstGeom>
            <a:noFill/>
            <a:ln>
              <a:noFill/>
            </a:ln>
          </p:spPr>
        </p:pic>
      </p:grpSp>
      <p:cxnSp>
        <p:nvCxnSpPr>
          <p:cNvPr id="1673" name="Google Shape;1673;p82"/>
          <p:cNvCxnSpPr>
            <a:stCxn id="1652" idx="3"/>
            <a:endCxn id="1670" idx="1"/>
          </p:cNvCxnSpPr>
          <p:nvPr/>
        </p:nvCxnSpPr>
        <p:spPr>
          <a:xfrm>
            <a:off x="3361443" y="1742675"/>
            <a:ext cx="351900" cy="687900"/>
          </a:xfrm>
          <a:prstGeom prst="bentConnector3">
            <a:avLst>
              <a:gd fmla="val 50008" name="adj1"/>
            </a:avLst>
          </a:prstGeom>
          <a:noFill/>
          <a:ln cap="flat" cmpd="sng" w="19050">
            <a:solidFill>
              <a:srgbClr val="A59FB9"/>
            </a:solidFill>
            <a:prstDash val="solid"/>
            <a:round/>
            <a:headEnd len="med" w="med" type="none"/>
            <a:tailEnd len="med" w="med" type="triangle"/>
          </a:ln>
        </p:spPr>
      </p:cxnSp>
      <p:cxnSp>
        <p:nvCxnSpPr>
          <p:cNvPr id="1674" name="Google Shape;1674;p82"/>
          <p:cNvCxnSpPr>
            <a:stCxn id="1670" idx="3"/>
            <a:endCxn id="1665" idx="1"/>
          </p:cNvCxnSpPr>
          <p:nvPr/>
        </p:nvCxnSpPr>
        <p:spPr>
          <a:xfrm flipH="1" rot="10800000">
            <a:off x="5448300" y="1742825"/>
            <a:ext cx="414300" cy="687600"/>
          </a:xfrm>
          <a:prstGeom prst="bentConnector3">
            <a:avLst>
              <a:gd fmla="val 49987" name="adj1"/>
            </a:avLst>
          </a:prstGeom>
          <a:noFill/>
          <a:ln cap="flat" cmpd="sng" w="19050">
            <a:solidFill>
              <a:srgbClr val="A59FB9"/>
            </a:solidFill>
            <a:prstDash val="solid"/>
            <a:round/>
            <a:headEnd len="med" w="med" type="none"/>
            <a:tailEnd len="med" w="med" type="triangle"/>
          </a:ln>
        </p:spPr>
      </p:cxnSp>
      <p:cxnSp>
        <p:nvCxnSpPr>
          <p:cNvPr id="1675" name="Google Shape;1675;p82"/>
          <p:cNvCxnSpPr>
            <a:stCxn id="1652" idx="3"/>
            <a:endCxn id="1656" idx="1"/>
          </p:cNvCxnSpPr>
          <p:nvPr/>
        </p:nvCxnSpPr>
        <p:spPr>
          <a:xfrm flipH="1" rot="10800000">
            <a:off x="3361443" y="1150475"/>
            <a:ext cx="351900" cy="592200"/>
          </a:xfrm>
          <a:prstGeom prst="bentConnector3">
            <a:avLst>
              <a:gd fmla="val 50008" name="adj1"/>
            </a:avLst>
          </a:prstGeom>
          <a:noFill/>
          <a:ln cap="flat" cmpd="sng" w="19050">
            <a:solidFill>
              <a:srgbClr val="A59FB9"/>
            </a:solidFill>
            <a:prstDash val="solid"/>
            <a:round/>
            <a:headEnd len="med" w="med" type="none"/>
            <a:tailEnd len="med" w="med" type="triangle"/>
          </a:ln>
        </p:spPr>
      </p:cxnSp>
      <p:cxnSp>
        <p:nvCxnSpPr>
          <p:cNvPr id="1676" name="Google Shape;1676;p82"/>
          <p:cNvCxnSpPr>
            <a:stCxn id="1656" idx="3"/>
            <a:endCxn id="1665" idx="1"/>
          </p:cNvCxnSpPr>
          <p:nvPr/>
        </p:nvCxnSpPr>
        <p:spPr>
          <a:xfrm>
            <a:off x="5448300" y="1150350"/>
            <a:ext cx="414300" cy="592200"/>
          </a:xfrm>
          <a:prstGeom prst="bentConnector3">
            <a:avLst>
              <a:gd fmla="val 49987" name="adj1"/>
            </a:avLst>
          </a:prstGeom>
          <a:noFill/>
          <a:ln cap="flat" cmpd="sng" w="19050">
            <a:solidFill>
              <a:srgbClr val="A59FB9"/>
            </a:solidFill>
            <a:prstDash val="solid"/>
            <a:round/>
            <a:headEnd len="med" w="med" type="none"/>
            <a:tailEnd len="med" w="med" type="triangle"/>
          </a:ln>
        </p:spPr>
      </p:cxnSp>
      <p:cxnSp>
        <p:nvCxnSpPr>
          <p:cNvPr id="1677" name="Google Shape;1677;p82"/>
          <p:cNvCxnSpPr/>
          <p:nvPr/>
        </p:nvCxnSpPr>
        <p:spPr>
          <a:xfrm rot="5400000">
            <a:off x="7397069" y="668875"/>
            <a:ext cx="600" cy="1617600"/>
          </a:xfrm>
          <a:prstGeom prst="curvedConnector3">
            <a:avLst>
              <a:gd fmla="val -78783333" name="adj1"/>
            </a:avLst>
          </a:prstGeom>
          <a:noFill/>
          <a:ln cap="flat" cmpd="sng" w="19050">
            <a:solidFill>
              <a:srgbClr val="A59FB9"/>
            </a:solidFill>
            <a:prstDash val="solid"/>
            <a:round/>
            <a:headEnd len="med" w="med" type="none"/>
            <a:tailEnd len="med" w="med" type="triangle"/>
          </a:ln>
        </p:spPr>
      </p:cxnSp>
      <p:cxnSp>
        <p:nvCxnSpPr>
          <p:cNvPr id="1678" name="Google Shape;1678;p82"/>
          <p:cNvCxnSpPr>
            <a:stCxn id="1660" idx="0"/>
            <a:endCxn id="1656" idx="0"/>
          </p:cNvCxnSpPr>
          <p:nvPr/>
        </p:nvCxnSpPr>
        <p:spPr>
          <a:xfrm flipH="1" rot="5400000">
            <a:off x="6070619" y="-657175"/>
            <a:ext cx="645900" cy="3625200"/>
          </a:xfrm>
          <a:prstGeom prst="curvedConnector3">
            <a:avLst>
              <a:gd fmla="val 125275" name="adj1"/>
            </a:avLst>
          </a:prstGeom>
          <a:noFill/>
          <a:ln cap="flat" cmpd="sng" w="19050">
            <a:solidFill>
              <a:srgbClr val="A59FB9"/>
            </a:solidFill>
            <a:prstDash val="solid"/>
            <a:round/>
            <a:headEnd len="med" w="med" type="none"/>
            <a:tailEnd len="med" w="med" type="triangle"/>
          </a:ln>
        </p:spPr>
      </p:cxnSp>
      <p:cxnSp>
        <p:nvCxnSpPr>
          <p:cNvPr id="1679" name="Google Shape;1679;p82"/>
          <p:cNvCxnSpPr>
            <a:stCxn id="1660" idx="0"/>
            <a:endCxn id="1648" idx="0"/>
          </p:cNvCxnSpPr>
          <p:nvPr/>
        </p:nvCxnSpPr>
        <p:spPr>
          <a:xfrm rot="5400000">
            <a:off x="4615469" y="-2111725"/>
            <a:ext cx="600" cy="7180800"/>
          </a:xfrm>
          <a:prstGeom prst="curvedConnector3">
            <a:avLst>
              <a:gd fmla="val -194491667" name="adj1"/>
            </a:avLst>
          </a:prstGeom>
          <a:noFill/>
          <a:ln cap="flat" cmpd="sng" w="19050">
            <a:solidFill>
              <a:srgbClr val="A59FB9"/>
            </a:solidFill>
            <a:prstDash val="solid"/>
            <a:round/>
            <a:headEnd len="med" w="med" type="none"/>
            <a:tailEnd len="med" w="med" type="triangle"/>
          </a:ln>
        </p:spPr>
      </p:cxnSp>
      <p:grpSp>
        <p:nvGrpSpPr>
          <p:cNvPr id="1680" name="Google Shape;1680;p82"/>
          <p:cNvGrpSpPr/>
          <p:nvPr/>
        </p:nvGrpSpPr>
        <p:grpSpPr>
          <a:xfrm>
            <a:off x="93125" y="3164775"/>
            <a:ext cx="8777700" cy="1505400"/>
            <a:chOff x="93125" y="3164775"/>
            <a:chExt cx="8777700" cy="1505400"/>
          </a:xfrm>
        </p:grpSpPr>
        <p:cxnSp>
          <p:nvCxnSpPr>
            <p:cNvPr id="1681" name="Google Shape;1681;p82"/>
            <p:cNvCxnSpPr/>
            <p:nvPr/>
          </p:nvCxnSpPr>
          <p:spPr>
            <a:xfrm>
              <a:off x="454725" y="3164775"/>
              <a:ext cx="15000" cy="961500"/>
            </a:xfrm>
            <a:prstGeom prst="straightConnector1">
              <a:avLst/>
            </a:prstGeom>
            <a:noFill/>
            <a:ln cap="flat" cmpd="sng" w="9525">
              <a:solidFill>
                <a:schemeClr val="dk2"/>
              </a:solidFill>
              <a:prstDash val="solid"/>
              <a:round/>
              <a:headEnd len="med" w="med" type="none"/>
              <a:tailEnd len="med" w="med" type="none"/>
            </a:ln>
          </p:spPr>
        </p:cxnSp>
        <p:cxnSp>
          <p:nvCxnSpPr>
            <p:cNvPr id="1682" name="Google Shape;1682;p82"/>
            <p:cNvCxnSpPr/>
            <p:nvPr/>
          </p:nvCxnSpPr>
          <p:spPr>
            <a:xfrm>
              <a:off x="469625" y="4133850"/>
              <a:ext cx="8401200" cy="15000"/>
            </a:xfrm>
            <a:prstGeom prst="straightConnector1">
              <a:avLst/>
            </a:prstGeom>
            <a:noFill/>
            <a:ln cap="flat" cmpd="sng" w="9525">
              <a:solidFill>
                <a:schemeClr val="dk2"/>
              </a:solidFill>
              <a:prstDash val="solid"/>
              <a:round/>
              <a:headEnd len="med" w="med" type="none"/>
              <a:tailEnd len="med" w="med" type="none"/>
            </a:ln>
          </p:spPr>
        </p:cxnSp>
        <p:cxnSp>
          <p:nvCxnSpPr>
            <p:cNvPr id="1683" name="Google Shape;1683;p82"/>
            <p:cNvCxnSpPr/>
            <p:nvPr/>
          </p:nvCxnSpPr>
          <p:spPr>
            <a:xfrm>
              <a:off x="1304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684" name="Google Shape;1684;p82"/>
            <p:cNvCxnSpPr/>
            <p:nvPr/>
          </p:nvCxnSpPr>
          <p:spPr>
            <a:xfrm>
              <a:off x="466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685" name="Google Shape;1685;p82"/>
            <p:cNvCxnSpPr/>
            <p:nvPr/>
          </p:nvCxnSpPr>
          <p:spPr>
            <a:xfrm>
              <a:off x="2066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686" name="Google Shape;1686;p82"/>
            <p:cNvCxnSpPr/>
            <p:nvPr/>
          </p:nvCxnSpPr>
          <p:spPr>
            <a:xfrm>
              <a:off x="2828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687" name="Google Shape;1687;p82"/>
            <p:cNvCxnSpPr/>
            <p:nvPr/>
          </p:nvCxnSpPr>
          <p:spPr>
            <a:xfrm>
              <a:off x="3590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688" name="Google Shape;1688;p82"/>
            <p:cNvCxnSpPr/>
            <p:nvPr/>
          </p:nvCxnSpPr>
          <p:spPr>
            <a:xfrm>
              <a:off x="4352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689" name="Google Shape;1689;p82"/>
            <p:cNvCxnSpPr/>
            <p:nvPr/>
          </p:nvCxnSpPr>
          <p:spPr>
            <a:xfrm>
              <a:off x="5114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690" name="Google Shape;1690;p82"/>
            <p:cNvCxnSpPr/>
            <p:nvPr/>
          </p:nvCxnSpPr>
          <p:spPr>
            <a:xfrm>
              <a:off x="57241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691" name="Google Shape;1691;p82"/>
            <p:cNvCxnSpPr/>
            <p:nvPr/>
          </p:nvCxnSpPr>
          <p:spPr>
            <a:xfrm>
              <a:off x="5876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692" name="Google Shape;1692;p82"/>
            <p:cNvCxnSpPr/>
            <p:nvPr/>
          </p:nvCxnSpPr>
          <p:spPr>
            <a:xfrm>
              <a:off x="60289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693" name="Google Shape;1693;p82"/>
            <p:cNvCxnSpPr/>
            <p:nvPr/>
          </p:nvCxnSpPr>
          <p:spPr>
            <a:xfrm>
              <a:off x="6181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694" name="Google Shape;1694;p82"/>
            <p:cNvCxnSpPr/>
            <p:nvPr/>
          </p:nvCxnSpPr>
          <p:spPr>
            <a:xfrm>
              <a:off x="63337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695" name="Google Shape;1695;p82"/>
            <p:cNvCxnSpPr/>
            <p:nvPr/>
          </p:nvCxnSpPr>
          <p:spPr>
            <a:xfrm>
              <a:off x="64861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696" name="Google Shape;1696;p82"/>
            <p:cNvCxnSpPr/>
            <p:nvPr/>
          </p:nvCxnSpPr>
          <p:spPr>
            <a:xfrm>
              <a:off x="6638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697" name="Google Shape;1697;p82"/>
            <p:cNvCxnSpPr/>
            <p:nvPr/>
          </p:nvCxnSpPr>
          <p:spPr>
            <a:xfrm>
              <a:off x="67909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698" name="Google Shape;1698;p82"/>
            <p:cNvCxnSpPr/>
            <p:nvPr/>
          </p:nvCxnSpPr>
          <p:spPr>
            <a:xfrm>
              <a:off x="6943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699" name="Google Shape;1699;p82"/>
            <p:cNvCxnSpPr/>
            <p:nvPr/>
          </p:nvCxnSpPr>
          <p:spPr>
            <a:xfrm>
              <a:off x="70957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00" name="Google Shape;1700;p82"/>
            <p:cNvCxnSpPr/>
            <p:nvPr/>
          </p:nvCxnSpPr>
          <p:spPr>
            <a:xfrm>
              <a:off x="72481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01" name="Google Shape;1701;p82"/>
            <p:cNvCxnSpPr/>
            <p:nvPr/>
          </p:nvCxnSpPr>
          <p:spPr>
            <a:xfrm>
              <a:off x="7400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02" name="Google Shape;1702;p82"/>
            <p:cNvCxnSpPr/>
            <p:nvPr/>
          </p:nvCxnSpPr>
          <p:spPr>
            <a:xfrm>
              <a:off x="75529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03" name="Google Shape;1703;p82"/>
            <p:cNvCxnSpPr/>
            <p:nvPr/>
          </p:nvCxnSpPr>
          <p:spPr>
            <a:xfrm>
              <a:off x="7705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04" name="Google Shape;1704;p82"/>
            <p:cNvCxnSpPr/>
            <p:nvPr/>
          </p:nvCxnSpPr>
          <p:spPr>
            <a:xfrm>
              <a:off x="78577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05" name="Google Shape;1705;p82"/>
            <p:cNvCxnSpPr/>
            <p:nvPr/>
          </p:nvCxnSpPr>
          <p:spPr>
            <a:xfrm>
              <a:off x="80101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06" name="Google Shape;1706;p82"/>
            <p:cNvCxnSpPr/>
            <p:nvPr/>
          </p:nvCxnSpPr>
          <p:spPr>
            <a:xfrm>
              <a:off x="8162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07" name="Google Shape;1707;p82"/>
            <p:cNvCxnSpPr/>
            <p:nvPr/>
          </p:nvCxnSpPr>
          <p:spPr>
            <a:xfrm>
              <a:off x="83149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08" name="Google Shape;1708;p82"/>
            <p:cNvCxnSpPr/>
            <p:nvPr/>
          </p:nvCxnSpPr>
          <p:spPr>
            <a:xfrm>
              <a:off x="8467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09" name="Google Shape;1709;p82"/>
            <p:cNvCxnSpPr/>
            <p:nvPr/>
          </p:nvCxnSpPr>
          <p:spPr>
            <a:xfrm>
              <a:off x="86197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10" name="Google Shape;1710;p82"/>
            <p:cNvCxnSpPr/>
            <p:nvPr/>
          </p:nvCxnSpPr>
          <p:spPr>
            <a:xfrm>
              <a:off x="8772100" y="4044400"/>
              <a:ext cx="0" cy="208800"/>
            </a:xfrm>
            <a:prstGeom prst="straightConnector1">
              <a:avLst/>
            </a:prstGeom>
            <a:noFill/>
            <a:ln cap="flat" cmpd="sng" w="9525">
              <a:solidFill>
                <a:schemeClr val="dk2"/>
              </a:solidFill>
              <a:prstDash val="solid"/>
              <a:round/>
              <a:headEnd len="med" w="med" type="none"/>
              <a:tailEnd len="med" w="med" type="none"/>
            </a:ln>
          </p:spPr>
        </p:cxnSp>
        <p:sp>
          <p:nvSpPr>
            <p:cNvPr id="1711" name="Google Shape;1711;p82"/>
            <p:cNvSpPr/>
            <p:nvPr/>
          </p:nvSpPr>
          <p:spPr>
            <a:xfrm>
              <a:off x="462175" y="3239325"/>
              <a:ext cx="8408500" cy="879625"/>
            </a:xfrm>
            <a:custGeom>
              <a:rect b="b" l="l" r="r" t="t"/>
              <a:pathLst>
                <a:path extrusionOk="0" h="35185" w="336340">
                  <a:moveTo>
                    <a:pt x="0" y="0"/>
                  </a:moveTo>
                  <a:lnTo>
                    <a:pt x="115095" y="1624"/>
                  </a:lnTo>
                  <a:lnTo>
                    <a:pt x="209616" y="8183"/>
                  </a:lnTo>
                  <a:lnTo>
                    <a:pt x="336340" y="35185"/>
                  </a:lnTo>
                </a:path>
              </a:pathLst>
            </a:custGeom>
            <a:noFill/>
            <a:ln cap="flat" cmpd="sng" w="28575">
              <a:solidFill>
                <a:srgbClr val="B4A7D6"/>
              </a:solidFill>
              <a:prstDash val="solid"/>
              <a:round/>
              <a:headEnd len="med" w="med" type="none"/>
              <a:tailEnd len="med" w="med" type="none"/>
            </a:ln>
          </p:spPr>
        </p:sp>
        <p:sp>
          <p:nvSpPr>
            <p:cNvPr id="1712" name="Google Shape;1712;p82"/>
            <p:cNvSpPr txBox="1"/>
            <p:nvPr/>
          </p:nvSpPr>
          <p:spPr>
            <a:xfrm rot="-5400000">
              <a:off x="-96925" y="3526288"/>
              <a:ext cx="6858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Poppins"/>
                  <a:ea typeface="Poppins"/>
                  <a:cs typeface="Poppins"/>
                  <a:sym typeface="Poppins"/>
                </a:rPr>
                <a:t>BUDGET</a:t>
              </a:r>
              <a:endParaRPr sz="1000">
                <a:latin typeface="Poppins"/>
                <a:ea typeface="Poppins"/>
                <a:cs typeface="Poppins"/>
                <a:sym typeface="Poppins"/>
              </a:endParaRPr>
            </a:p>
          </p:txBody>
        </p:sp>
        <p:sp>
          <p:nvSpPr>
            <p:cNvPr id="1713" name="Google Shape;1713;p82"/>
            <p:cNvSpPr txBox="1"/>
            <p:nvPr/>
          </p:nvSpPr>
          <p:spPr>
            <a:xfrm>
              <a:off x="4163388" y="4364475"/>
              <a:ext cx="5217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Poppins"/>
                  <a:ea typeface="Poppins"/>
                  <a:cs typeface="Poppins"/>
                  <a:sym typeface="Poppins"/>
                </a:rPr>
                <a:t>Time</a:t>
              </a:r>
              <a:endParaRPr sz="1000">
                <a:latin typeface="Poppins"/>
                <a:ea typeface="Poppins"/>
                <a:cs typeface="Poppins"/>
                <a:sym typeface="Poppins"/>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7" name="Shape 1717"/>
        <p:cNvGrpSpPr/>
        <p:nvPr/>
      </p:nvGrpSpPr>
      <p:grpSpPr>
        <a:xfrm>
          <a:off x="0" y="0"/>
          <a:ext cx="0" cy="0"/>
          <a:chOff x="0" y="0"/>
          <a:chExt cx="0" cy="0"/>
        </a:xfrm>
      </p:grpSpPr>
      <p:grpSp>
        <p:nvGrpSpPr>
          <p:cNvPr id="1718" name="Google Shape;1718;p83"/>
          <p:cNvGrpSpPr/>
          <p:nvPr/>
        </p:nvGrpSpPr>
        <p:grpSpPr>
          <a:xfrm>
            <a:off x="7621469" y="2009171"/>
            <a:ext cx="1169400" cy="528600"/>
            <a:chOff x="7494494" y="372425"/>
            <a:chExt cx="1169400" cy="528600"/>
          </a:xfrm>
        </p:grpSpPr>
        <p:sp>
          <p:nvSpPr>
            <p:cNvPr id="1719" name="Google Shape;1719;p83"/>
            <p:cNvSpPr/>
            <p:nvPr/>
          </p:nvSpPr>
          <p:spPr>
            <a:xfrm>
              <a:off x="7494494" y="372425"/>
              <a:ext cx="1169400" cy="528600"/>
            </a:xfrm>
            <a:prstGeom prst="roundRect">
              <a:avLst>
                <a:gd fmla="val 9436" name="adj"/>
              </a:avLst>
            </a:prstGeom>
            <a:solidFill>
              <a:srgbClr val="A59FB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1720" name="Google Shape;1720;p83"/>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1721" name="Google Shape;1721;p83"/>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grpSp>
        <p:nvGrpSpPr>
          <p:cNvPr id="1722" name="Google Shape;1722;p83"/>
          <p:cNvGrpSpPr/>
          <p:nvPr/>
        </p:nvGrpSpPr>
        <p:grpSpPr>
          <a:xfrm>
            <a:off x="7621444" y="1744796"/>
            <a:ext cx="1169400" cy="528600"/>
            <a:chOff x="7494494" y="372425"/>
            <a:chExt cx="1169400" cy="528600"/>
          </a:xfrm>
        </p:grpSpPr>
        <p:sp>
          <p:nvSpPr>
            <p:cNvPr id="1723" name="Google Shape;1723;p83"/>
            <p:cNvSpPr/>
            <p:nvPr/>
          </p:nvSpPr>
          <p:spPr>
            <a:xfrm>
              <a:off x="7494494" y="372425"/>
              <a:ext cx="1169400" cy="528600"/>
            </a:xfrm>
            <a:prstGeom prst="roundRect">
              <a:avLst>
                <a:gd fmla="val 9436" name="adj"/>
              </a:avLst>
            </a:prstGeom>
            <a:solidFill>
              <a:srgbClr val="7D749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1724" name="Google Shape;1724;p83"/>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1725" name="Google Shape;1725;p83"/>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grpSp>
        <p:nvGrpSpPr>
          <p:cNvPr id="1726" name="Google Shape;1726;p83"/>
          <p:cNvGrpSpPr/>
          <p:nvPr/>
        </p:nvGrpSpPr>
        <p:grpSpPr>
          <a:xfrm>
            <a:off x="5862443" y="2009171"/>
            <a:ext cx="1452300" cy="528600"/>
            <a:chOff x="5524875" y="352025"/>
            <a:chExt cx="1452300" cy="528600"/>
          </a:xfrm>
        </p:grpSpPr>
        <p:sp>
          <p:nvSpPr>
            <p:cNvPr id="1727" name="Google Shape;1727;p83"/>
            <p:cNvSpPr/>
            <p:nvPr/>
          </p:nvSpPr>
          <p:spPr>
            <a:xfrm>
              <a:off x="5524875" y="352025"/>
              <a:ext cx="1452300" cy="528600"/>
            </a:xfrm>
            <a:prstGeom prst="roundRect">
              <a:avLst>
                <a:gd fmla="val 9436" name="adj"/>
              </a:avLst>
            </a:prstGeom>
            <a:solidFill>
              <a:srgbClr val="A59FB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1728" name="Google Shape;1728;p83"/>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729" name="Google Shape;1729;p83"/>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grpSp>
        <p:nvGrpSpPr>
          <p:cNvPr id="1730" name="Google Shape;1730;p83"/>
          <p:cNvGrpSpPr/>
          <p:nvPr/>
        </p:nvGrpSpPr>
        <p:grpSpPr>
          <a:xfrm>
            <a:off x="5862443" y="1744796"/>
            <a:ext cx="1452300" cy="528600"/>
            <a:chOff x="5524875" y="352025"/>
            <a:chExt cx="1452300" cy="528600"/>
          </a:xfrm>
        </p:grpSpPr>
        <p:sp>
          <p:nvSpPr>
            <p:cNvPr id="1731" name="Google Shape;1731;p83"/>
            <p:cNvSpPr/>
            <p:nvPr/>
          </p:nvSpPr>
          <p:spPr>
            <a:xfrm>
              <a:off x="5524875" y="352025"/>
              <a:ext cx="1452300" cy="528600"/>
            </a:xfrm>
            <a:prstGeom prst="roundRect">
              <a:avLst>
                <a:gd fmla="val 9436" name="adj"/>
              </a:avLst>
            </a:prstGeom>
            <a:solidFill>
              <a:srgbClr val="7D749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1732" name="Google Shape;1732;p83"/>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733" name="Google Shape;1733;p83"/>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pic>
        <p:nvPicPr>
          <p:cNvPr id="1734" name="Google Shape;1734;p83"/>
          <p:cNvPicPr preferRelativeResize="0"/>
          <p:nvPr/>
        </p:nvPicPr>
        <p:blipFill>
          <a:blip r:embed="rId5">
            <a:alphaModFix/>
          </a:blip>
          <a:stretch>
            <a:fillRect/>
          </a:stretch>
        </p:blipFill>
        <p:spPr>
          <a:xfrm>
            <a:off x="-762008" y="4155350"/>
            <a:ext cx="2533008" cy="2354899"/>
          </a:xfrm>
          <a:prstGeom prst="rect">
            <a:avLst/>
          </a:prstGeom>
          <a:noFill/>
          <a:ln>
            <a:noFill/>
          </a:ln>
        </p:spPr>
      </p:pic>
      <p:pic>
        <p:nvPicPr>
          <p:cNvPr id="1735" name="Google Shape;1735;p83"/>
          <p:cNvPicPr preferRelativeResize="0"/>
          <p:nvPr/>
        </p:nvPicPr>
        <p:blipFill>
          <a:blip r:embed="rId6">
            <a:alphaModFix/>
          </a:blip>
          <a:stretch>
            <a:fillRect/>
          </a:stretch>
        </p:blipFill>
        <p:spPr>
          <a:xfrm>
            <a:off x="383688" y="-1036338"/>
            <a:ext cx="1541020" cy="2069239"/>
          </a:xfrm>
          <a:prstGeom prst="rect">
            <a:avLst/>
          </a:prstGeom>
          <a:noFill/>
          <a:ln>
            <a:noFill/>
          </a:ln>
        </p:spPr>
      </p:pic>
      <p:pic>
        <p:nvPicPr>
          <p:cNvPr id="1736" name="Google Shape;1736;p83"/>
          <p:cNvPicPr preferRelativeResize="0"/>
          <p:nvPr/>
        </p:nvPicPr>
        <p:blipFill>
          <a:blip r:embed="rId7">
            <a:alphaModFix/>
          </a:blip>
          <a:stretch>
            <a:fillRect/>
          </a:stretch>
        </p:blipFill>
        <p:spPr>
          <a:xfrm>
            <a:off x="7426289" y="4071900"/>
            <a:ext cx="2085162" cy="2069238"/>
          </a:xfrm>
          <a:prstGeom prst="rect">
            <a:avLst/>
          </a:prstGeom>
          <a:noFill/>
          <a:ln>
            <a:noFill/>
          </a:ln>
        </p:spPr>
      </p:pic>
      <p:pic>
        <p:nvPicPr>
          <p:cNvPr id="1737" name="Google Shape;1737;p83"/>
          <p:cNvPicPr preferRelativeResize="0"/>
          <p:nvPr/>
        </p:nvPicPr>
        <p:blipFill>
          <a:blip r:embed="rId8">
            <a:alphaModFix/>
          </a:blip>
          <a:stretch>
            <a:fillRect/>
          </a:stretch>
        </p:blipFill>
        <p:spPr>
          <a:xfrm rot="1246493">
            <a:off x="8412969" y="-1834208"/>
            <a:ext cx="3125511" cy="3782067"/>
          </a:xfrm>
          <a:prstGeom prst="rect">
            <a:avLst/>
          </a:prstGeom>
          <a:noFill/>
          <a:ln>
            <a:noFill/>
          </a:ln>
        </p:spPr>
      </p:pic>
      <p:grpSp>
        <p:nvGrpSpPr>
          <p:cNvPr id="1738" name="Google Shape;1738;p83"/>
          <p:cNvGrpSpPr/>
          <p:nvPr/>
        </p:nvGrpSpPr>
        <p:grpSpPr>
          <a:xfrm>
            <a:off x="353125" y="1478375"/>
            <a:ext cx="1344600" cy="528600"/>
            <a:chOff x="430275" y="352025"/>
            <a:chExt cx="1344600" cy="528600"/>
          </a:xfrm>
        </p:grpSpPr>
        <p:sp>
          <p:nvSpPr>
            <p:cNvPr id="1739" name="Google Shape;1739;p83"/>
            <p:cNvSpPr/>
            <p:nvPr/>
          </p:nvSpPr>
          <p:spPr>
            <a:xfrm>
              <a:off x="430275" y="352025"/>
              <a:ext cx="13446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Intended</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outcome</a:t>
              </a:r>
              <a:endParaRPr>
                <a:solidFill>
                  <a:srgbClr val="FFFFFF"/>
                </a:solidFill>
                <a:latin typeface="Poppins"/>
                <a:ea typeface="Poppins"/>
                <a:cs typeface="Poppins"/>
                <a:sym typeface="Poppins"/>
              </a:endParaRPr>
            </a:p>
          </p:txBody>
        </p:sp>
        <p:pic>
          <p:nvPicPr>
            <p:cNvPr id="1740" name="Google Shape;1740;p83"/>
            <p:cNvPicPr preferRelativeResize="0"/>
            <p:nvPr/>
          </p:nvPicPr>
          <p:blipFill>
            <a:blip r:embed="rId9">
              <a:alphaModFix amt="50000"/>
            </a:blip>
            <a:stretch>
              <a:fillRect/>
            </a:stretch>
          </p:blipFill>
          <p:spPr>
            <a:xfrm>
              <a:off x="1366150" y="468525"/>
              <a:ext cx="286326" cy="295575"/>
            </a:xfrm>
            <a:prstGeom prst="rect">
              <a:avLst/>
            </a:prstGeom>
            <a:noFill/>
            <a:ln>
              <a:noFill/>
            </a:ln>
          </p:spPr>
        </p:pic>
        <p:cxnSp>
          <p:nvCxnSpPr>
            <p:cNvPr id="1741" name="Google Shape;1741;p83"/>
            <p:cNvCxnSpPr/>
            <p:nvPr/>
          </p:nvCxnSpPr>
          <p:spPr>
            <a:xfrm>
              <a:off x="1251625" y="468525"/>
              <a:ext cx="0" cy="284400"/>
            </a:xfrm>
            <a:prstGeom prst="straightConnector1">
              <a:avLst/>
            </a:prstGeom>
            <a:noFill/>
            <a:ln cap="flat" cmpd="sng" w="9525">
              <a:solidFill>
                <a:srgbClr val="A59FB9"/>
              </a:solidFill>
              <a:prstDash val="solid"/>
              <a:round/>
              <a:headEnd len="med" w="med" type="none"/>
              <a:tailEnd len="med" w="med" type="none"/>
            </a:ln>
          </p:spPr>
        </p:cxnSp>
      </p:grpSp>
      <p:grpSp>
        <p:nvGrpSpPr>
          <p:cNvPr id="1742" name="Google Shape;1742;p83"/>
          <p:cNvGrpSpPr/>
          <p:nvPr/>
        </p:nvGrpSpPr>
        <p:grpSpPr>
          <a:xfrm>
            <a:off x="2016843" y="1478375"/>
            <a:ext cx="1344600" cy="528600"/>
            <a:chOff x="1919050" y="352025"/>
            <a:chExt cx="1344600" cy="528600"/>
          </a:xfrm>
        </p:grpSpPr>
        <p:sp>
          <p:nvSpPr>
            <p:cNvPr id="1743" name="Google Shape;1743;p83"/>
            <p:cNvSpPr/>
            <p:nvPr/>
          </p:nvSpPr>
          <p:spPr>
            <a:xfrm>
              <a:off x="1919050" y="352025"/>
              <a:ext cx="13446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Who is</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involved?</a:t>
              </a:r>
              <a:endParaRPr>
                <a:solidFill>
                  <a:srgbClr val="FFFFFF"/>
                </a:solidFill>
                <a:latin typeface="Poppins"/>
                <a:ea typeface="Poppins"/>
                <a:cs typeface="Poppins"/>
                <a:sym typeface="Poppins"/>
              </a:endParaRPr>
            </a:p>
          </p:txBody>
        </p:sp>
        <p:cxnSp>
          <p:nvCxnSpPr>
            <p:cNvPr id="1744" name="Google Shape;1744;p83"/>
            <p:cNvCxnSpPr/>
            <p:nvPr/>
          </p:nvCxnSpPr>
          <p:spPr>
            <a:xfrm>
              <a:off x="276485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745" name="Google Shape;1745;p83"/>
            <p:cNvPicPr preferRelativeResize="0"/>
            <p:nvPr/>
          </p:nvPicPr>
          <p:blipFill>
            <a:blip r:embed="rId10">
              <a:alphaModFix amt="50000"/>
            </a:blip>
            <a:stretch>
              <a:fillRect/>
            </a:stretch>
          </p:blipFill>
          <p:spPr>
            <a:xfrm>
              <a:off x="2860193" y="492813"/>
              <a:ext cx="283600" cy="226875"/>
            </a:xfrm>
            <a:prstGeom prst="rect">
              <a:avLst/>
            </a:prstGeom>
            <a:noFill/>
            <a:ln>
              <a:noFill/>
            </a:ln>
          </p:spPr>
        </p:pic>
      </p:grpSp>
      <p:grpSp>
        <p:nvGrpSpPr>
          <p:cNvPr id="1746" name="Google Shape;1746;p83"/>
          <p:cNvGrpSpPr/>
          <p:nvPr/>
        </p:nvGrpSpPr>
        <p:grpSpPr>
          <a:xfrm>
            <a:off x="3713400" y="832350"/>
            <a:ext cx="1734900" cy="636000"/>
            <a:chOff x="3713412" y="1070763"/>
            <a:chExt cx="1734900" cy="636000"/>
          </a:xfrm>
        </p:grpSpPr>
        <p:sp>
          <p:nvSpPr>
            <p:cNvPr id="1747" name="Google Shape;1747;p83"/>
            <p:cNvSpPr/>
            <p:nvPr/>
          </p:nvSpPr>
          <p:spPr>
            <a:xfrm>
              <a:off x="3713412" y="1070763"/>
              <a:ext cx="1734900" cy="6360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What’s the state</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of the world?</a:t>
              </a:r>
              <a:endParaRPr>
                <a:solidFill>
                  <a:srgbClr val="FFFFFF"/>
                </a:solidFill>
                <a:latin typeface="Poppins"/>
                <a:ea typeface="Poppins"/>
                <a:cs typeface="Poppins"/>
                <a:sym typeface="Poppins"/>
              </a:endParaRPr>
            </a:p>
          </p:txBody>
        </p:sp>
        <p:cxnSp>
          <p:nvCxnSpPr>
            <p:cNvPr id="1748" name="Google Shape;1748;p83"/>
            <p:cNvCxnSpPr/>
            <p:nvPr/>
          </p:nvCxnSpPr>
          <p:spPr>
            <a:xfrm>
              <a:off x="4967337" y="1176213"/>
              <a:ext cx="0" cy="425100"/>
            </a:xfrm>
            <a:prstGeom prst="straightConnector1">
              <a:avLst/>
            </a:prstGeom>
            <a:noFill/>
            <a:ln cap="flat" cmpd="sng" w="9525">
              <a:solidFill>
                <a:srgbClr val="A59FB9"/>
              </a:solidFill>
              <a:prstDash val="solid"/>
              <a:round/>
              <a:headEnd len="med" w="med" type="none"/>
              <a:tailEnd len="med" w="med" type="none"/>
            </a:ln>
          </p:spPr>
        </p:cxnSp>
        <p:pic>
          <p:nvPicPr>
            <p:cNvPr id="1749" name="Google Shape;1749;p83"/>
            <p:cNvPicPr preferRelativeResize="0"/>
            <p:nvPr/>
          </p:nvPicPr>
          <p:blipFill>
            <a:blip r:embed="rId11">
              <a:alphaModFix amt="50000"/>
            </a:blip>
            <a:stretch>
              <a:fillRect/>
            </a:stretch>
          </p:blipFill>
          <p:spPr>
            <a:xfrm>
              <a:off x="5065725" y="1242063"/>
              <a:ext cx="284201" cy="293376"/>
            </a:xfrm>
            <a:prstGeom prst="rect">
              <a:avLst/>
            </a:prstGeom>
            <a:noFill/>
            <a:ln>
              <a:noFill/>
            </a:ln>
          </p:spPr>
        </p:pic>
      </p:grpSp>
      <p:grpSp>
        <p:nvGrpSpPr>
          <p:cNvPr id="1750" name="Google Shape;1750;p83"/>
          <p:cNvGrpSpPr/>
          <p:nvPr/>
        </p:nvGrpSpPr>
        <p:grpSpPr>
          <a:xfrm>
            <a:off x="7621469" y="1478375"/>
            <a:ext cx="1169400" cy="528600"/>
            <a:chOff x="7494494" y="372425"/>
            <a:chExt cx="1169400" cy="528600"/>
          </a:xfrm>
        </p:grpSpPr>
        <p:sp>
          <p:nvSpPr>
            <p:cNvPr id="1751" name="Google Shape;1751;p83"/>
            <p:cNvSpPr/>
            <p:nvPr/>
          </p:nvSpPr>
          <p:spPr>
            <a:xfrm>
              <a:off x="7494494" y="372425"/>
              <a:ext cx="11694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1752" name="Google Shape;1752;p83"/>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1753" name="Google Shape;1753;p83"/>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cxnSp>
        <p:nvCxnSpPr>
          <p:cNvPr id="1754" name="Google Shape;1754;p83"/>
          <p:cNvCxnSpPr>
            <a:stCxn id="1739" idx="3"/>
            <a:endCxn id="1743" idx="1"/>
          </p:cNvCxnSpPr>
          <p:nvPr/>
        </p:nvCxnSpPr>
        <p:spPr>
          <a:xfrm>
            <a:off x="1697725" y="1742675"/>
            <a:ext cx="319200" cy="0"/>
          </a:xfrm>
          <a:prstGeom prst="straightConnector1">
            <a:avLst/>
          </a:prstGeom>
          <a:noFill/>
          <a:ln cap="flat" cmpd="sng" w="19050">
            <a:solidFill>
              <a:srgbClr val="A59FB9"/>
            </a:solidFill>
            <a:prstDash val="solid"/>
            <a:round/>
            <a:headEnd len="med" w="med" type="none"/>
            <a:tailEnd len="med" w="med" type="triangle"/>
          </a:ln>
        </p:spPr>
      </p:cxnSp>
      <p:cxnSp>
        <p:nvCxnSpPr>
          <p:cNvPr id="1755" name="Google Shape;1755;p83"/>
          <p:cNvCxnSpPr>
            <a:stCxn id="1756" idx="3"/>
            <a:endCxn id="1751" idx="1"/>
          </p:cNvCxnSpPr>
          <p:nvPr/>
        </p:nvCxnSpPr>
        <p:spPr>
          <a:xfrm>
            <a:off x="7314793" y="1742675"/>
            <a:ext cx="306600" cy="0"/>
          </a:xfrm>
          <a:prstGeom prst="straightConnector1">
            <a:avLst/>
          </a:prstGeom>
          <a:noFill/>
          <a:ln cap="flat" cmpd="sng" w="19050">
            <a:solidFill>
              <a:srgbClr val="A59FB9"/>
            </a:solidFill>
            <a:prstDash val="solid"/>
            <a:round/>
            <a:headEnd len="med" w="med" type="none"/>
            <a:tailEnd len="med" w="med" type="triangle"/>
          </a:ln>
        </p:spPr>
      </p:cxnSp>
      <p:grpSp>
        <p:nvGrpSpPr>
          <p:cNvPr id="1757" name="Google Shape;1757;p83"/>
          <p:cNvGrpSpPr/>
          <p:nvPr/>
        </p:nvGrpSpPr>
        <p:grpSpPr>
          <a:xfrm>
            <a:off x="5862493" y="1478375"/>
            <a:ext cx="1452300" cy="528600"/>
            <a:chOff x="5524875" y="352025"/>
            <a:chExt cx="1452300" cy="528600"/>
          </a:xfrm>
        </p:grpSpPr>
        <p:sp>
          <p:nvSpPr>
            <p:cNvPr id="1756" name="Google Shape;1756;p83"/>
            <p:cNvSpPr/>
            <p:nvPr/>
          </p:nvSpPr>
          <p:spPr>
            <a:xfrm>
              <a:off x="5524875" y="352025"/>
              <a:ext cx="14523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1758" name="Google Shape;1758;p83"/>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759" name="Google Shape;1759;p83"/>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grpSp>
        <p:nvGrpSpPr>
          <p:cNvPr id="1760" name="Google Shape;1760;p83"/>
          <p:cNvGrpSpPr/>
          <p:nvPr/>
        </p:nvGrpSpPr>
        <p:grpSpPr>
          <a:xfrm>
            <a:off x="3713400" y="2112425"/>
            <a:ext cx="1734900" cy="636000"/>
            <a:chOff x="3713400" y="3174075"/>
            <a:chExt cx="1734900" cy="636000"/>
          </a:xfrm>
        </p:grpSpPr>
        <p:sp>
          <p:nvSpPr>
            <p:cNvPr id="1761" name="Google Shape;1761;p83"/>
            <p:cNvSpPr/>
            <p:nvPr/>
          </p:nvSpPr>
          <p:spPr>
            <a:xfrm>
              <a:off x="3713400" y="3174075"/>
              <a:ext cx="1734900" cy="6360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How could</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users succeed?</a:t>
              </a:r>
              <a:endParaRPr>
                <a:solidFill>
                  <a:srgbClr val="FFFFFF"/>
                </a:solidFill>
                <a:latin typeface="Poppins"/>
                <a:ea typeface="Poppins"/>
                <a:cs typeface="Poppins"/>
                <a:sym typeface="Poppins"/>
              </a:endParaRPr>
            </a:p>
          </p:txBody>
        </p:sp>
        <p:cxnSp>
          <p:nvCxnSpPr>
            <p:cNvPr id="1762" name="Google Shape;1762;p83"/>
            <p:cNvCxnSpPr/>
            <p:nvPr/>
          </p:nvCxnSpPr>
          <p:spPr>
            <a:xfrm>
              <a:off x="4935687" y="3279538"/>
              <a:ext cx="0" cy="425100"/>
            </a:xfrm>
            <a:prstGeom prst="straightConnector1">
              <a:avLst/>
            </a:prstGeom>
            <a:noFill/>
            <a:ln cap="flat" cmpd="sng" w="9525">
              <a:solidFill>
                <a:srgbClr val="A59FB9"/>
              </a:solidFill>
              <a:prstDash val="solid"/>
              <a:round/>
              <a:headEnd len="med" w="med" type="none"/>
              <a:tailEnd len="med" w="med" type="none"/>
            </a:ln>
          </p:spPr>
        </p:cxnSp>
        <p:pic>
          <p:nvPicPr>
            <p:cNvPr id="1763" name="Google Shape;1763;p83"/>
            <p:cNvPicPr preferRelativeResize="0"/>
            <p:nvPr/>
          </p:nvPicPr>
          <p:blipFill>
            <a:blip r:embed="rId12">
              <a:alphaModFix amt="50000"/>
            </a:blip>
            <a:stretch>
              <a:fillRect/>
            </a:stretch>
          </p:blipFill>
          <p:spPr>
            <a:xfrm>
              <a:off x="5015549" y="3359475"/>
              <a:ext cx="298374" cy="265201"/>
            </a:xfrm>
            <a:prstGeom prst="rect">
              <a:avLst/>
            </a:prstGeom>
            <a:noFill/>
            <a:ln>
              <a:noFill/>
            </a:ln>
          </p:spPr>
        </p:pic>
      </p:grpSp>
      <p:cxnSp>
        <p:nvCxnSpPr>
          <p:cNvPr id="1764" name="Google Shape;1764;p83"/>
          <p:cNvCxnSpPr>
            <a:stCxn id="1743" idx="3"/>
            <a:endCxn id="1761" idx="1"/>
          </p:cNvCxnSpPr>
          <p:nvPr/>
        </p:nvCxnSpPr>
        <p:spPr>
          <a:xfrm>
            <a:off x="3361443" y="1742675"/>
            <a:ext cx="351900" cy="687900"/>
          </a:xfrm>
          <a:prstGeom prst="bentConnector3">
            <a:avLst>
              <a:gd fmla="val 50008" name="adj1"/>
            </a:avLst>
          </a:prstGeom>
          <a:noFill/>
          <a:ln cap="flat" cmpd="sng" w="19050">
            <a:solidFill>
              <a:srgbClr val="A59FB9"/>
            </a:solidFill>
            <a:prstDash val="solid"/>
            <a:round/>
            <a:headEnd len="med" w="med" type="none"/>
            <a:tailEnd len="med" w="med" type="triangle"/>
          </a:ln>
        </p:spPr>
      </p:cxnSp>
      <p:cxnSp>
        <p:nvCxnSpPr>
          <p:cNvPr id="1765" name="Google Shape;1765;p83"/>
          <p:cNvCxnSpPr>
            <a:stCxn id="1761" idx="3"/>
            <a:endCxn id="1756" idx="1"/>
          </p:cNvCxnSpPr>
          <p:nvPr/>
        </p:nvCxnSpPr>
        <p:spPr>
          <a:xfrm flipH="1" rot="10800000">
            <a:off x="5448300" y="1742825"/>
            <a:ext cx="414300" cy="687600"/>
          </a:xfrm>
          <a:prstGeom prst="bentConnector3">
            <a:avLst>
              <a:gd fmla="val 49987" name="adj1"/>
            </a:avLst>
          </a:prstGeom>
          <a:noFill/>
          <a:ln cap="flat" cmpd="sng" w="19050">
            <a:solidFill>
              <a:srgbClr val="A59FB9"/>
            </a:solidFill>
            <a:prstDash val="solid"/>
            <a:round/>
            <a:headEnd len="med" w="med" type="none"/>
            <a:tailEnd len="med" w="med" type="triangle"/>
          </a:ln>
        </p:spPr>
      </p:cxnSp>
      <p:cxnSp>
        <p:nvCxnSpPr>
          <p:cNvPr id="1766" name="Google Shape;1766;p83"/>
          <p:cNvCxnSpPr>
            <a:endCxn id="1756" idx="0"/>
          </p:cNvCxnSpPr>
          <p:nvPr/>
        </p:nvCxnSpPr>
        <p:spPr>
          <a:xfrm rot="10800000">
            <a:off x="6588643" y="1478375"/>
            <a:ext cx="37200" cy="17100"/>
          </a:xfrm>
          <a:prstGeom prst="curvedConnector4">
            <a:avLst>
              <a:gd fmla="val -2688057" name="adj1"/>
              <a:gd fmla="val 6444737" name="adj2"/>
            </a:avLst>
          </a:prstGeom>
          <a:noFill/>
          <a:ln cap="flat" cmpd="sng" w="19050">
            <a:solidFill>
              <a:srgbClr val="A59FB9"/>
            </a:solidFill>
            <a:prstDash val="solid"/>
            <a:round/>
            <a:headEnd len="med" w="med" type="none"/>
            <a:tailEnd len="med" w="med" type="triangle"/>
          </a:ln>
        </p:spPr>
      </p:cxnSp>
      <p:cxnSp>
        <p:nvCxnSpPr>
          <p:cNvPr id="1767" name="Google Shape;1767;p83"/>
          <p:cNvCxnSpPr>
            <a:stCxn id="1743" idx="3"/>
            <a:endCxn id="1747" idx="1"/>
          </p:cNvCxnSpPr>
          <p:nvPr/>
        </p:nvCxnSpPr>
        <p:spPr>
          <a:xfrm flipH="1" rot="10800000">
            <a:off x="3361443" y="1150475"/>
            <a:ext cx="351900" cy="592200"/>
          </a:xfrm>
          <a:prstGeom prst="bentConnector3">
            <a:avLst>
              <a:gd fmla="val 50008" name="adj1"/>
            </a:avLst>
          </a:prstGeom>
          <a:noFill/>
          <a:ln cap="flat" cmpd="sng" w="19050">
            <a:solidFill>
              <a:srgbClr val="A59FB9"/>
            </a:solidFill>
            <a:prstDash val="solid"/>
            <a:round/>
            <a:headEnd len="med" w="med" type="none"/>
            <a:tailEnd len="med" w="med" type="triangle"/>
          </a:ln>
        </p:spPr>
      </p:cxnSp>
      <p:cxnSp>
        <p:nvCxnSpPr>
          <p:cNvPr id="1768" name="Google Shape;1768;p83"/>
          <p:cNvCxnSpPr>
            <a:stCxn id="1747" idx="3"/>
            <a:endCxn id="1756" idx="1"/>
          </p:cNvCxnSpPr>
          <p:nvPr/>
        </p:nvCxnSpPr>
        <p:spPr>
          <a:xfrm>
            <a:off x="5448300" y="1150350"/>
            <a:ext cx="414300" cy="592200"/>
          </a:xfrm>
          <a:prstGeom prst="bentConnector3">
            <a:avLst>
              <a:gd fmla="val 49987" name="adj1"/>
            </a:avLst>
          </a:prstGeom>
          <a:noFill/>
          <a:ln cap="flat" cmpd="sng" w="19050">
            <a:solidFill>
              <a:srgbClr val="A59FB9"/>
            </a:solidFill>
            <a:prstDash val="solid"/>
            <a:round/>
            <a:headEnd len="med" w="med" type="none"/>
            <a:tailEnd len="med" w="med" type="triangle"/>
          </a:ln>
        </p:spPr>
      </p:cxnSp>
      <p:grpSp>
        <p:nvGrpSpPr>
          <p:cNvPr id="1769" name="Google Shape;1769;p83"/>
          <p:cNvGrpSpPr/>
          <p:nvPr/>
        </p:nvGrpSpPr>
        <p:grpSpPr>
          <a:xfrm>
            <a:off x="93125" y="3164775"/>
            <a:ext cx="8777700" cy="1505400"/>
            <a:chOff x="93125" y="3164775"/>
            <a:chExt cx="8777700" cy="1505400"/>
          </a:xfrm>
        </p:grpSpPr>
        <p:cxnSp>
          <p:nvCxnSpPr>
            <p:cNvPr id="1770" name="Google Shape;1770;p83"/>
            <p:cNvCxnSpPr/>
            <p:nvPr/>
          </p:nvCxnSpPr>
          <p:spPr>
            <a:xfrm>
              <a:off x="454725" y="3164775"/>
              <a:ext cx="15000" cy="961500"/>
            </a:xfrm>
            <a:prstGeom prst="straightConnector1">
              <a:avLst/>
            </a:prstGeom>
            <a:noFill/>
            <a:ln cap="flat" cmpd="sng" w="9525">
              <a:solidFill>
                <a:schemeClr val="dk2"/>
              </a:solidFill>
              <a:prstDash val="solid"/>
              <a:round/>
              <a:headEnd len="med" w="med" type="none"/>
              <a:tailEnd len="med" w="med" type="none"/>
            </a:ln>
          </p:spPr>
        </p:cxnSp>
        <p:cxnSp>
          <p:nvCxnSpPr>
            <p:cNvPr id="1771" name="Google Shape;1771;p83"/>
            <p:cNvCxnSpPr/>
            <p:nvPr/>
          </p:nvCxnSpPr>
          <p:spPr>
            <a:xfrm>
              <a:off x="469625" y="4133850"/>
              <a:ext cx="8401200" cy="15000"/>
            </a:xfrm>
            <a:prstGeom prst="straightConnector1">
              <a:avLst/>
            </a:prstGeom>
            <a:noFill/>
            <a:ln cap="flat" cmpd="sng" w="9525">
              <a:solidFill>
                <a:schemeClr val="dk2"/>
              </a:solidFill>
              <a:prstDash val="solid"/>
              <a:round/>
              <a:headEnd len="med" w="med" type="none"/>
              <a:tailEnd len="med" w="med" type="none"/>
            </a:ln>
          </p:spPr>
        </p:cxnSp>
        <p:cxnSp>
          <p:nvCxnSpPr>
            <p:cNvPr id="1772" name="Google Shape;1772;p83"/>
            <p:cNvCxnSpPr/>
            <p:nvPr/>
          </p:nvCxnSpPr>
          <p:spPr>
            <a:xfrm>
              <a:off x="1304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73" name="Google Shape;1773;p83"/>
            <p:cNvCxnSpPr/>
            <p:nvPr/>
          </p:nvCxnSpPr>
          <p:spPr>
            <a:xfrm>
              <a:off x="466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74" name="Google Shape;1774;p83"/>
            <p:cNvCxnSpPr/>
            <p:nvPr/>
          </p:nvCxnSpPr>
          <p:spPr>
            <a:xfrm>
              <a:off x="2066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75" name="Google Shape;1775;p83"/>
            <p:cNvCxnSpPr/>
            <p:nvPr/>
          </p:nvCxnSpPr>
          <p:spPr>
            <a:xfrm>
              <a:off x="2828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76" name="Google Shape;1776;p83"/>
            <p:cNvCxnSpPr/>
            <p:nvPr/>
          </p:nvCxnSpPr>
          <p:spPr>
            <a:xfrm>
              <a:off x="3590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77" name="Google Shape;1777;p83"/>
            <p:cNvCxnSpPr/>
            <p:nvPr/>
          </p:nvCxnSpPr>
          <p:spPr>
            <a:xfrm>
              <a:off x="4352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78" name="Google Shape;1778;p83"/>
            <p:cNvCxnSpPr/>
            <p:nvPr/>
          </p:nvCxnSpPr>
          <p:spPr>
            <a:xfrm>
              <a:off x="5114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79" name="Google Shape;1779;p83"/>
            <p:cNvCxnSpPr/>
            <p:nvPr/>
          </p:nvCxnSpPr>
          <p:spPr>
            <a:xfrm>
              <a:off x="57241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80" name="Google Shape;1780;p83"/>
            <p:cNvCxnSpPr/>
            <p:nvPr/>
          </p:nvCxnSpPr>
          <p:spPr>
            <a:xfrm>
              <a:off x="5876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81" name="Google Shape;1781;p83"/>
            <p:cNvCxnSpPr/>
            <p:nvPr/>
          </p:nvCxnSpPr>
          <p:spPr>
            <a:xfrm>
              <a:off x="60289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82" name="Google Shape;1782;p83"/>
            <p:cNvCxnSpPr/>
            <p:nvPr/>
          </p:nvCxnSpPr>
          <p:spPr>
            <a:xfrm>
              <a:off x="6181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83" name="Google Shape;1783;p83"/>
            <p:cNvCxnSpPr/>
            <p:nvPr/>
          </p:nvCxnSpPr>
          <p:spPr>
            <a:xfrm>
              <a:off x="63337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84" name="Google Shape;1784;p83"/>
            <p:cNvCxnSpPr/>
            <p:nvPr/>
          </p:nvCxnSpPr>
          <p:spPr>
            <a:xfrm>
              <a:off x="64861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85" name="Google Shape;1785;p83"/>
            <p:cNvCxnSpPr/>
            <p:nvPr/>
          </p:nvCxnSpPr>
          <p:spPr>
            <a:xfrm>
              <a:off x="6638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86" name="Google Shape;1786;p83"/>
            <p:cNvCxnSpPr/>
            <p:nvPr/>
          </p:nvCxnSpPr>
          <p:spPr>
            <a:xfrm>
              <a:off x="67909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87" name="Google Shape;1787;p83"/>
            <p:cNvCxnSpPr/>
            <p:nvPr/>
          </p:nvCxnSpPr>
          <p:spPr>
            <a:xfrm>
              <a:off x="6943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88" name="Google Shape;1788;p83"/>
            <p:cNvCxnSpPr/>
            <p:nvPr/>
          </p:nvCxnSpPr>
          <p:spPr>
            <a:xfrm>
              <a:off x="70957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89" name="Google Shape;1789;p83"/>
            <p:cNvCxnSpPr/>
            <p:nvPr/>
          </p:nvCxnSpPr>
          <p:spPr>
            <a:xfrm>
              <a:off x="72481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90" name="Google Shape;1790;p83"/>
            <p:cNvCxnSpPr/>
            <p:nvPr/>
          </p:nvCxnSpPr>
          <p:spPr>
            <a:xfrm>
              <a:off x="7400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91" name="Google Shape;1791;p83"/>
            <p:cNvCxnSpPr/>
            <p:nvPr/>
          </p:nvCxnSpPr>
          <p:spPr>
            <a:xfrm>
              <a:off x="75529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92" name="Google Shape;1792;p83"/>
            <p:cNvCxnSpPr/>
            <p:nvPr/>
          </p:nvCxnSpPr>
          <p:spPr>
            <a:xfrm>
              <a:off x="7705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93" name="Google Shape;1793;p83"/>
            <p:cNvCxnSpPr/>
            <p:nvPr/>
          </p:nvCxnSpPr>
          <p:spPr>
            <a:xfrm>
              <a:off x="78577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94" name="Google Shape;1794;p83"/>
            <p:cNvCxnSpPr/>
            <p:nvPr/>
          </p:nvCxnSpPr>
          <p:spPr>
            <a:xfrm>
              <a:off x="80101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95" name="Google Shape;1795;p83"/>
            <p:cNvCxnSpPr/>
            <p:nvPr/>
          </p:nvCxnSpPr>
          <p:spPr>
            <a:xfrm>
              <a:off x="8162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96" name="Google Shape;1796;p83"/>
            <p:cNvCxnSpPr/>
            <p:nvPr/>
          </p:nvCxnSpPr>
          <p:spPr>
            <a:xfrm>
              <a:off x="83149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97" name="Google Shape;1797;p83"/>
            <p:cNvCxnSpPr/>
            <p:nvPr/>
          </p:nvCxnSpPr>
          <p:spPr>
            <a:xfrm>
              <a:off x="8467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98" name="Google Shape;1798;p83"/>
            <p:cNvCxnSpPr/>
            <p:nvPr/>
          </p:nvCxnSpPr>
          <p:spPr>
            <a:xfrm>
              <a:off x="86197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799" name="Google Shape;1799;p83"/>
            <p:cNvCxnSpPr/>
            <p:nvPr/>
          </p:nvCxnSpPr>
          <p:spPr>
            <a:xfrm>
              <a:off x="8772100" y="4044400"/>
              <a:ext cx="0" cy="208800"/>
            </a:xfrm>
            <a:prstGeom prst="straightConnector1">
              <a:avLst/>
            </a:prstGeom>
            <a:noFill/>
            <a:ln cap="flat" cmpd="sng" w="9525">
              <a:solidFill>
                <a:schemeClr val="dk2"/>
              </a:solidFill>
              <a:prstDash val="solid"/>
              <a:round/>
              <a:headEnd len="med" w="med" type="none"/>
              <a:tailEnd len="med" w="med" type="none"/>
            </a:ln>
          </p:spPr>
        </p:cxnSp>
        <p:sp>
          <p:nvSpPr>
            <p:cNvPr id="1800" name="Google Shape;1800;p83"/>
            <p:cNvSpPr/>
            <p:nvPr/>
          </p:nvSpPr>
          <p:spPr>
            <a:xfrm>
              <a:off x="451475" y="3297325"/>
              <a:ext cx="8279575" cy="838425"/>
            </a:xfrm>
            <a:custGeom>
              <a:rect b="b" l="l" r="r" t="t"/>
              <a:pathLst>
                <a:path extrusionOk="0" h="33537" w="331183">
                  <a:moveTo>
                    <a:pt x="0" y="16446"/>
                  </a:moveTo>
                  <a:lnTo>
                    <a:pt x="210899" y="33537"/>
                  </a:lnTo>
                  <a:lnTo>
                    <a:pt x="213802" y="26443"/>
                  </a:lnTo>
                  <a:lnTo>
                    <a:pt x="331183" y="0"/>
                  </a:lnTo>
                </a:path>
              </a:pathLst>
            </a:custGeom>
            <a:noFill/>
            <a:ln cap="flat" cmpd="sng" w="28575">
              <a:solidFill>
                <a:srgbClr val="B4A7D6"/>
              </a:solidFill>
              <a:prstDash val="solid"/>
              <a:round/>
              <a:headEnd len="med" w="med" type="none"/>
              <a:tailEnd len="med" w="med" type="none"/>
            </a:ln>
          </p:spPr>
        </p:sp>
        <p:sp>
          <p:nvSpPr>
            <p:cNvPr id="1801" name="Google Shape;1801;p83"/>
            <p:cNvSpPr txBox="1"/>
            <p:nvPr/>
          </p:nvSpPr>
          <p:spPr>
            <a:xfrm rot="-5400000">
              <a:off x="-96925" y="3526288"/>
              <a:ext cx="6858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Poppins"/>
                  <a:ea typeface="Poppins"/>
                  <a:cs typeface="Poppins"/>
                  <a:sym typeface="Poppins"/>
                </a:rPr>
                <a:t>Fear</a:t>
              </a:r>
              <a:endParaRPr sz="1000">
                <a:latin typeface="Poppins"/>
                <a:ea typeface="Poppins"/>
                <a:cs typeface="Poppins"/>
                <a:sym typeface="Poppins"/>
              </a:endParaRPr>
            </a:p>
          </p:txBody>
        </p:sp>
        <p:sp>
          <p:nvSpPr>
            <p:cNvPr id="1802" name="Google Shape;1802;p83"/>
            <p:cNvSpPr txBox="1"/>
            <p:nvPr/>
          </p:nvSpPr>
          <p:spPr>
            <a:xfrm>
              <a:off x="4163388" y="4364475"/>
              <a:ext cx="5217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Poppins"/>
                  <a:ea typeface="Poppins"/>
                  <a:cs typeface="Poppins"/>
                  <a:sym typeface="Poppins"/>
                </a:rPr>
                <a:t>Time</a:t>
              </a:r>
              <a:endParaRPr sz="1000">
                <a:latin typeface="Poppins"/>
                <a:ea typeface="Poppins"/>
                <a:cs typeface="Poppins"/>
                <a:sym typeface="Poppins"/>
              </a:endParaRPr>
            </a:p>
          </p:txBody>
        </p:sp>
      </p:grpSp>
      <p:sp>
        <p:nvSpPr>
          <p:cNvPr id="1803" name="Google Shape;1803;p83"/>
          <p:cNvSpPr txBox="1"/>
          <p:nvPr/>
        </p:nvSpPr>
        <p:spPr>
          <a:xfrm>
            <a:off x="370725" y="621275"/>
            <a:ext cx="32631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Plotting fear</a:t>
            </a:r>
            <a:endParaRPr sz="2200">
              <a:solidFill>
                <a:srgbClr val="25215D"/>
              </a:solidFill>
              <a:latin typeface="Poppins Medium"/>
              <a:ea typeface="Poppins Medium"/>
              <a:cs typeface="Poppins Medium"/>
              <a:sym typeface="Poppins Medium"/>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7" name="Shape 1807"/>
        <p:cNvGrpSpPr/>
        <p:nvPr/>
      </p:nvGrpSpPr>
      <p:grpSpPr>
        <a:xfrm>
          <a:off x="0" y="0"/>
          <a:ext cx="0" cy="0"/>
          <a:chOff x="0" y="0"/>
          <a:chExt cx="0" cy="0"/>
        </a:xfrm>
      </p:grpSpPr>
      <p:grpSp>
        <p:nvGrpSpPr>
          <p:cNvPr id="1808" name="Google Shape;1808;p84"/>
          <p:cNvGrpSpPr/>
          <p:nvPr/>
        </p:nvGrpSpPr>
        <p:grpSpPr>
          <a:xfrm>
            <a:off x="7621469" y="2009171"/>
            <a:ext cx="1169400" cy="528600"/>
            <a:chOff x="7494494" y="372425"/>
            <a:chExt cx="1169400" cy="528600"/>
          </a:xfrm>
        </p:grpSpPr>
        <p:sp>
          <p:nvSpPr>
            <p:cNvPr id="1809" name="Google Shape;1809;p84"/>
            <p:cNvSpPr/>
            <p:nvPr/>
          </p:nvSpPr>
          <p:spPr>
            <a:xfrm>
              <a:off x="7494494" y="372425"/>
              <a:ext cx="1169400" cy="528600"/>
            </a:xfrm>
            <a:prstGeom prst="roundRect">
              <a:avLst>
                <a:gd fmla="val 9436" name="adj"/>
              </a:avLst>
            </a:prstGeom>
            <a:solidFill>
              <a:srgbClr val="A59FB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1810" name="Google Shape;1810;p84"/>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1811" name="Google Shape;1811;p84"/>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grpSp>
        <p:nvGrpSpPr>
          <p:cNvPr id="1812" name="Google Shape;1812;p84"/>
          <p:cNvGrpSpPr/>
          <p:nvPr/>
        </p:nvGrpSpPr>
        <p:grpSpPr>
          <a:xfrm>
            <a:off x="7621444" y="1744796"/>
            <a:ext cx="1169400" cy="528600"/>
            <a:chOff x="7494494" y="372425"/>
            <a:chExt cx="1169400" cy="528600"/>
          </a:xfrm>
        </p:grpSpPr>
        <p:sp>
          <p:nvSpPr>
            <p:cNvPr id="1813" name="Google Shape;1813;p84"/>
            <p:cNvSpPr/>
            <p:nvPr/>
          </p:nvSpPr>
          <p:spPr>
            <a:xfrm>
              <a:off x="7494494" y="372425"/>
              <a:ext cx="1169400" cy="528600"/>
            </a:xfrm>
            <a:prstGeom prst="roundRect">
              <a:avLst>
                <a:gd fmla="val 9436" name="adj"/>
              </a:avLst>
            </a:prstGeom>
            <a:solidFill>
              <a:srgbClr val="7D749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1814" name="Google Shape;1814;p84"/>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1815" name="Google Shape;1815;p84"/>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grpSp>
        <p:nvGrpSpPr>
          <p:cNvPr id="1816" name="Google Shape;1816;p84"/>
          <p:cNvGrpSpPr/>
          <p:nvPr/>
        </p:nvGrpSpPr>
        <p:grpSpPr>
          <a:xfrm>
            <a:off x="5862443" y="2009171"/>
            <a:ext cx="1452300" cy="528600"/>
            <a:chOff x="5524875" y="352025"/>
            <a:chExt cx="1452300" cy="528600"/>
          </a:xfrm>
        </p:grpSpPr>
        <p:sp>
          <p:nvSpPr>
            <p:cNvPr id="1817" name="Google Shape;1817;p84"/>
            <p:cNvSpPr/>
            <p:nvPr/>
          </p:nvSpPr>
          <p:spPr>
            <a:xfrm>
              <a:off x="5524875" y="352025"/>
              <a:ext cx="1452300" cy="528600"/>
            </a:xfrm>
            <a:prstGeom prst="roundRect">
              <a:avLst>
                <a:gd fmla="val 9436" name="adj"/>
              </a:avLst>
            </a:prstGeom>
            <a:solidFill>
              <a:srgbClr val="A59FB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1818" name="Google Shape;1818;p84"/>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819" name="Google Shape;1819;p84"/>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grpSp>
        <p:nvGrpSpPr>
          <p:cNvPr id="1820" name="Google Shape;1820;p84"/>
          <p:cNvGrpSpPr/>
          <p:nvPr/>
        </p:nvGrpSpPr>
        <p:grpSpPr>
          <a:xfrm>
            <a:off x="5862443" y="1744796"/>
            <a:ext cx="1452300" cy="528600"/>
            <a:chOff x="5524875" y="352025"/>
            <a:chExt cx="1452300" cy="528600"/>
          </a:xfrm>
        </p:grpSpPr>
        <p:sp>
          <p:nvSpPr>
            <p:cNvPr id="1821" name="Google Shape;1821;p84"/>
            <p:cNvSpPr/>
            <p:nvPr/>
          </p:nvSpPr>
          <p:spPr>
            <a:xfrm>
              <a:off x="5524875" y="352025"/>
              <a:ext cx="1452300" cy="528600"/>
            </a:xfrm>
            <a:prstGeom prst="roundRect">
              <a:avLst>
                <a:gd fmla="val 9436" name="adj"/>
              </a:avLst>
            </a:prstGeom>
            <a:solidFill>
              <a:srgbClr val="7D749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1822" name="Google Shape;1822;p84"/>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823" name="Google Shape;1823;p84"/>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pic>
        <p:nvPicPr>
          <p:cNvPr id="1824" name="Google Shape;1824;p84"/>
          <p:cNvPicPr preferRelativeResize="0"/>
          <p:nvPr/>
        </p:nvPicPr>
        <p:blipFill>
          <a:blip r:embed="rId5">
            <a:alphaModFix/>
          </a:blip>
          <a:stretch>
            <a:fillRect/>
          </a:stretch>
        </p:blipFill>
        <p:spPr>
          <a:xfrm>
            <a:off x="-914408" y="4002950"/>
            <a:ext cx="2533008" cy="2354899"/>
          </a:xfrm>
          <a:prstGeom prst="rect">
            <a:avLst/>
          </a:prstGeom>
          <a:noFill/>
          <a:ln>
            <a:noFill/>
          </a:ln>
        </p:spPr>
      </p:pic>
      <p:pic>
        <p:nvPicPr>
          <p:cNvPr id="1825" name="Google Shape;1825;p84"/>
          <p:cNvPicPr preferRelativeResize="0"/>
          <p:nvPr/>
        </p:nvPicPr>
        <p:blipFill>
          <a:blip r:embed="rId6">
            <a:alphaModFix/>
          </a:blip>
          <a:stretch>
            <a:fillRect/>
          </a:stretch>
        </p:blipFill>
        <p:spPr>
          <a:xfrm>
            <a:off x="536088" y="-1188738"/>
            <a:ext cx="1541020" cy="2069239"/>
          </a:xfrm>
          <a:prstGeom prst="rect">
            <a:avLst/>
          </a:prstGeom>
          <a:noFill/>
          <a:ln>
            <a:noFill/>
          </a:ln>
        </p:spPr>
      </p:pic>
      <p:pic>
        <p:nvPicPr>
          <p:cNvPr id="1826" name="Google Shape;1826;p84"/>
          <p:cNvPicPr preferRelativeResize="0"/>
          <p:nvPr/>
        </p:nvPicPr>
        <p:blipFill>
          <a:blip r:embed="rId7">
            <a:alphaModFix/>
          </a:blip>
          <a:stretch>
            <a:fillRect/>
          </a:stretch>
        </p:blipFill>
        <p:spPr>
          <a:xfrm>
            <a:off x="7578689" y="4224300"/>
            <a:ext cx="2085162" cy="2069238"/>
          </a:xfrm>
          <a:prstGeom prst="rect">
            <a:avLst/>
          </a:prstGeom>
          <a:noFill/>
          <a:ln>
            <a:noFill/>
          </a:ln>
        </p:spPr>
      </p:pic>
      <p:pic>
        <p:nvPicPr>
          <p:cNvPr id="1827" name="Google Shape;1827;p84"/>
          <p:cNvPicPr preferRelativeResize="0"/>
          <p:nvPr/>
        </p:nvPicPr>
        <p:blipFill>
          <a:blip r:embed="rId8">
            <a:alphaModFix/>
          </a:blip>
          <a:stretch>
            <a:fillRect/>
          </a:stretch>
        </p:blipFill>
        <p:spPr>
          <a:xfrm rot="1246493">
            <a:off x="8412969" y="-1986608"/>
            <a:ext cx="3125511" cy="3782067"/>
          </a:xfrm>
          <a:prstGeom prst="rect">
            <a:avLst/>
          </a:prstGeom>
          <a:noFill/>
          <a:ln>
            <a:noFill/>
          </a:ln>
        </p:spPr>
      </p:pic>
      <p:grpSp>
        <p:nvGrpSpPr>
          <p:cNvPr id="1828" name="Google Shape;1828;p84"/>
          <p:cNvGrpSpPr/>
          <p:nvPr/>
        </p:nvGrpSpPr>
        <p:grpSpPr>
          <a:xfrm>
            <a:off x="353125" y="1478375"/>
            <a:ext cx="1344600" cy="528600"/>
            <a:chOff x="430275" y="352025"/>
            <a:chExt cx="1344600" cy="528600"/>
          </a:xfrm>
        </p:grpSpPr>
        <p:sp>
          <p:nvSpPr>
            <p:cNvPr id="1829" name="Google Shape;1829;p84"/>
            <p:cNvSpPr/>
            <p:nvPr/>
          </p:nvSpPr>
          <p:spPr>
            <a:xfrm>
              <a:off x="430275" y="352025"/>
              <a:ext cx="13446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Intended</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outcome</a:t>
              </a:r>
              <a:endParaRPr>
                <a:solidFill>
                  <a:srgbClr val="FFFFFF"/>
                </a:solidFill>
                <a:latin typeface="Poppins"/>
                <a:ea typeface="Poppins"/>
                <a:cs typeface="Poppins"/>
                <a:sym typeface="Poppins"/>
              </a:endParaRPr>
            </a:p>
          </p:txBody>
        </p:sp>
        <p:pic>
          <p:nvPicPr>
            <p:cNvPr id="1830" name="Google Shape;1830;p84"/>
            <p:cNvPicPr preferRelativeResize="0"/>
            <p:nvPr/>
          </p:nvPicPr>
          <p:blipFill>
            <a:blip r:embed="rId9">
              <a:alphaModFix amt="50000"/>
            </a:blip>
            <a:stretch>
              <a:fillRect/>
            </a:stretch>
          </p:blipFill>
          <p:spPr>
            <a:xfrm>
              <a:off x="1366150" y="468525"/>
              <a:ext cx="286326" cy="295575"/>
            </a:xfrm>
            <a:prstGeom prst="rect">
              <a:avLst/>
            </a:prstGeom>
            <a:noFill/>
            <a:ln>
              <a:noFill/>
            </a:ln>
          </p:spPr>
        </p:pic>
        <p:cxnSp>
          <p:nvCxnSpPr>
            <p:cNvPr id="1831" name="Google Shape;1831;p84"/>
            <p:cNvCxnSpPr/>
            <p:nvPr/>
          </p:nvCxnSpPr>
          <p:spPr>
            <a:xfrm>
              <a:off x="1251625" y="468525"/>
              <a:ext cx="0" cy="284400"/>
            </a:xfrm>
            <a:prstGeom prst="straightConnector1">
              <a:avLst/>
            </a:prstGeom>
            <a:noFill/>
            <a:ln cap="flat" cmpd="sng" w="9525">
              <a:solidFill>
                <a:srgbClr val="A59FB9"/>
              </a:solidFill>
              <a:prstDash val="solid"/>
              <a:round/>
              <a:headEnd len="med" w="med" type="none"/>
              <a:tailEnd len="med" w="med" type="none"/>
            </a:ln>
          </p:spPr>
        </p:cxnSp>
      </p:grpSp>
      <p:grpSp>
        <p:nvGrpSpPr>
          <p:cNvPr id="1832" name="Google Shape;1832;p84"/>
          <p:cNvGrpSpPr/>
          <p:nvPr/>
        </p:nvGrpSpPr>
        <p:grpSpPr>
          <a:xfrm>
            <a:off x="2016843" y="1478375"/>
            <a:ext cx="1344600" cy="528600"/>
            <a:chOff x="1919050" y="352025"/>
            <a:chExt cx="1344600" cy="528600"/>
          </a:xfrm>
        </p:grpSpPr>
        <p:sp>
          <p:nvSpPr>
            <p:cNvPr id="1833" name="Google Shape;1833;p84"/>
            <p:cNvSpPr/>
            <p:nvPr/>
          </p:nvSpPr>
          <p:spPr>
            <a:xfrm>
              <a:off x="1919050" y="352025"/>
              <a:ext cx="13446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Who is</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involved?</a:t>
              </a:r>
              <a:endParaRPr>
                <a:solidFill>
                  <a:srgbClr val="FFFFFF"/>
                </a:solidFill>
                <a:latin typeface="Poppins"/>
                <a:ea typeface="Poppins"/>
                <a:cs typeface="Poppins"/>
                <a:sym typeface="Poppins"/>
              </a:endParaRPr>
            </a:p>
          </p:txBody>
        </p:sp>
        <p:cxnSp>
          <p:nvCxnSpPr>
            <p:cNvPr id="1834" name="Google Shape;1834;p84"/>
            <p:cNvCxnSpPr/>
            <p:nvPr/>
          </p:nvCxnSpPr>
          <p:spPr>
            <a:xfrm>
              <a:off x="276485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835" name="Google Shape;1835;p84"/>
            <p:cNvPicPr preferRelativeResize="0"/>
            <p:nvPr/>
          </p:nvPicPr>
          <p:blipFill>
            <a:blip r:embed="rId10">
              <a:alphaModFix amt="50000"/>
            </a:blip>
            <a:stretch>
              <a:fillRect/>
            </a:stretch>
          </p:blipFill>
          <p:spPr>
            <a:xfrm>
              <a:off x="2860193" y="492813"/>
              <a:ext cx="283600" cy="226875"/>
            </a:xfrm>
            <a:prstGeom prst="rect">
              <a:avLst/>
            </a:prstGeom>
            <a:noFill/>
            <a:ln>
              <a:noFill/>
            </a:ln>
          </p:spPr>
        </p:pic>
      </p:grpSp>
      <p:grpSp>
        <p:nvGrpSpPr>
          <p:cNvPr id="1836" name="Google Shape;1836;p84"/>
          <p:cNvGrpSpPr/>
          <p:nvPr/>
        </p:nvGrpSpPr>
        <p:grpSpPr>
          <a:xfrm>
            <a:off x="3713400" y="832350"/>
            <a:ext cx="1734900" cy="636000"/>
            <a:chOff x="3713412" y="1070763"/>
            <a:chExt cx="1734900" cy="636000"/>
          </a:xfrm>
        </p:grpSpPr>
        <p:sp>
          <p:nvSpPr>
            <p:cNvPr id="1837" name="Google Shape;1837;p84"/>
            <p:cNvSpPr/>
            <p:nvPr/>
          </p:nvSpPr>
          <p:spPr>
            <a:xfrm>
              <a:off x="3713412" y="1070763"/>
              <a:ext cx="1734900" cy="6360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What’s the state</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of the world?</a:t>
              </a:r>
              <a:endParaRPr>
                <a:solidFill>
                  <a:srgbClr val="FFFFFF"/>
                </a:solidFill>
                <a:latin typeface="Poppins"/>
                <a:ea typeface="Poppins"/>
                <a:cs typeface="Poppins"/>
                <a:sym typeface="Poppins"/>
              </a:endParaRPr>
            </a:p>
          </p:txBody>
        </p:sp>
        <p:cxnSp>
          <p:nvCxnSpPr>
            <p:cNvPr id="1838" name="Google Shape;1838;p84"/>
            <p:cNvCxnSpPr/>
            <p:nvPr/>
          </p:nvCxnSpPr>
          <p:spPr>
            <a:xfrm>
              <a:off x="4967337" y="1176213"/>
              <a:ext cx="0" cy="425100"/>
            </a:xfrm>
            <a:prstGeom prst="straightConnector1">
              <a:avLst/>
            </a:prstGeom>
            <a:noFill/>
            <a:ln cap="flat" cmpd="sng" w="9525">
              <a:solidFill>
                <a:srgbClr val="A59FB9"/>
              </a:solidFill>
              <a:prstDash val="solid"/>
              <a:round/>
              <a:headEnd len="med" w="med" type="none"/>
              <a:tailEnd len="med" w="med" type="none"/>
            </a:ln>
          </p:spPr>
        </p:cxnSp>
        <p:pic>
          <p:nvPicPr>
            <p:cNvPr id="1839" name="Google Shape;1839;p84"/>
            <p:cNvPicPr preferRelativeResize="0"/>
            <p:nvPr/>
          </p:nvPicPr>
          <p:blipFill>
            <a:blip r:embed="rId11">
              <a:alphaModFix amt="50000"/>
            </a:blip>
            <a:stretch>
              <a:fillRect/>
            </a:stretch>
          </p:blipFill>
          <p:spPr>
            <a:xfrm>
              <a:off x="5065725" y="1242063"/>
              <a:ext cx="284201" cy="293376"/>
            </a:xfrm>
            <a:prstGeom prst="rect">
              <a:avLst/>
            </a:prstGeom>
            <a:noFill/>
            <a:ln>
              <a:noFill/>
            </a:ln>
          </p:spPr>
        </p:pic>
      </p:grpSp>
      <p:cxnSp>
        <p:nvCxnSpPr>
          <p:cNvPr id="1840" name="Google Shape;1840;p84"/>
          <p:cNvCxnSpPr>
            <a:stCxn id="1829" idx="3"/>
            <a:endCxn id="1833" idx="1"/>
          </p:cNvCxnSpPr>
          <p:nvPr/>
        </p:nvCxnSpPr>
        <p:spPr>
          <a:xfrm>
            <a:off x="1697725" y="1742675"/>
            <a:ext cx="319200" cy="0"/>
          </a:xfrm>
          <a:prstGeom prst="straightConnector1">
            <a:avLst/>
          </a:prstGeom>
          <a:noFill/>
          <a:ln cap="flat" cmpd="sng" w="19050">
            <a:solidFill>
              <a:srgbClr val="A59FB9"/>
            </a:solidFill>
            <a:prstDash val="solid"/>
            <a:round/>
            <a:headEnd len="med" w="med" type="none"/>
            <a:tailEnd len="med" w="med" type="triangle"/>
          </a:ln>
        </p:spPr>
      </p:cxnSp>
      <p:cxnSp>
        <p:nvCxnSpPr>
          <p:cNvPr id="1841" name="Google Shape;1841;p84"/>
          <p:cNvCxnSpPr>
            <a:stCxn id="1842" idx="3"/>
            <a:endCxn id="1843" idx="1"/>
          </p:cNvCxnSpPr>
          <p:nvPr/>
        </p:nvCxnSpPr>
        <p:spPr>
          <a:xfrm>
            <a:off x="7314793" y="1742675"/>
            <a:ext cx="306600" cy="0"/>
          </a:xfrm>
          <a:prstGeom prst="straightConnector1">
            <a:avLst/>
          </a:prstGeom>
          <a:noFill/>
          <a:ln cap="flat" cmpd="sng" w="19050">
            <a:solidFill>
              <a:srgbClr val="A59FB9"/>
            </a:solidFill>
            <a:prstDash val="solid"/>
            <a:round/>
            <a:headEnd len="med" w="med" type="none"/>
            <a:tailEnd len="med" w="med" type="triangle"/>
          </a:ln>
        </p:spPr>
      </p:cxnSp>
      <p:grpSp>
        <p:nvGrpSpPr>
          <p:cNvPr id="1844" name="Google Shape;1844;p84"/>
          <p:cNvGrpSpPr/>
          <p:nvPr/>
        </p:nvGrpSpPr>
        <p:grpSpPr>
          <a:xfrm>
            <a:off x="5862493" y="1478375"/>
            <a:ext cx="1452300" cy="528600"/>
            <a:chOff x="5524875" y="352025"/>
            <a:chExt cx="1452300" cy="528600"/>
          </a:xfrm>
        </p:grpSpPr>
        <p:sp>
          <p:nvSpPr>
            <p:cNvPr id="1842" name="Google Shape;1842;p84"/>
            <p:cNvSpPr/>
            <p:nvPr/>
          </p:nvSpPr>
          <p:spPr>
            <a:xfrm>
              <a:off x="5524875" y="352025"/>
              <a:ext cx="14523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1845" name="Google Shape;1845;p84"/>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1846" name="Google Shape;1846;p84"/>
            <p:cNvPicPr preferRelativeResize="0"/>
            <p:nvPr/>
          </p:nvPicPr>
          <p:blipFill>
            <a:blip r:embed="rId4">
              <a:alphaModFix amt="50000"/>
            </a:blip>
            <a:stretch>
              <a:fillRect/>
            </a:stretch>
          </p:blipFill>
          <p:spPr>
            <a:xfrm>
              <a:off x="6628825" y="500923"/>
              <a:ext cx="230799" cy="230799"/>
            </a:xfrm>
            <a:prstGeom prst="rect">
              <a:avLst/>
            </a:prstGeom>
            <a:noFill/>
            <a:ln>
              <a:noFill/>
            </a:ln>
          </p:spPr>
        </p:pic>
      </p:grpSp>
      <p:grpSp>
        <p:nvGrpSpPr>
          <p:cNvPr id="1847" name="Google Shape;1847;p84"/>
          <p:cNvGrpSpPr/>
          <p:nvPr/>
        </p:nvGrpSpPr>
        <p:grpSpPr>
          <a:xfrm>
            <a:off x="3713400" y="2112425"/>
            <a:ext cx="1734900" cy="636000"/>
            <a:chOff x="3713400" y="3174075"/>
            <a:chExt cx="1734900" cy="636000"/>
          </a:xfrm>
        </p:grpSpPr>
        <p:sp>
          <p:nvSpPr>
            <p:cNvPr id="1848" name="Google Shape;1848;p84"/>
            <p:cNvSpPr/>
            <p:nvPr/>
          </p:nvSpPr>
          <p:spPr>
            <a:xfrm>
              <a:off x="3713400" y="3174075"/>
              <a:ext cx="1734900" cy="6360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How could</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users succeed?</a:t>
              </a:r>
              <a:endParaRPr>
                <a:solidFill>
                  <a:srgbClr val="FFFFFF"/>
                </a:solidFill>
                <a:latin typeface="Poppins"/>
                <a:ea typeface="Poppins"/>
                <a:cs typeface="Poppins"/>
                <a:sym typeface="Poppins"/>
              </a:endParaRPr>
            </a:p>
          </p:txBody>
        </p:sp>
        <p:cxnSp>
          <p:nvCxnSpPr>
            <p:cNvPr id="1849" name="Google Shape;1849;p84"/>
            <p:cNvCxnSpPr/>
            <p:nvPr/>
          </p:nvCxnSpPr>
          <p:spPr>
            <a:xfrm>
              <a:off x="4935687" y="3279538"/>
              <a:ext cx="0" cy="425100"/>
            </a:xfrm>
            <a:prstGeom prst="straightConnector1">
              <a:avLst/>
            </a:prstGeom>
            <a:noFill/>
            <a:ln cap="flat" cmpd="sng" w="9525">
              <a:solidFill>
                <a:srgbClr val="A59FB9"/>
              </a:solidFill>
              <a:prstDash val="solid"/>
              <a:round/>
              <a:headEnd len="med" w="med" type="none"/>
              <a:tailEnd len="med" w="med" type="none"/>
            </a:ln>
          </p:spPr>
        </p:cxnSp>
        <p:pic>
          <p:nvPicPr>
            <p:cNvPr id="1850" name="Google Shape;1850;p84"/>
            <p:cNvPicPr preferRelativeResize="0"/>
            <p:nvPr/>
          </p:nvPicPr>
          <p:blipFill>
            <a:blip r:embed="rId12">
              <a:alphaModFix amt="50000"/>
            </a:blip>
            <a:stretch>
              <a:fillRect/>
            </a:stretch>
          </p:blipFill>
          <p:spPr>
            <a:xfrm>
              <a:off x="5015549" y="3359475"/>
              <a:ext cx="298374" cy="265201"/>
            </a:xfrm>
            <a:prstGeom prst="rect">
              <a:avLst/>
            </a:prstGeom>
            <a:noFill/>
            <a:ln>
              <a:noFill/>
            </a:ln>
          </p:spPr>
        </p:pic>
      </p:grpSp>
      <p:cxnSp>
        <p:nvCxnSpPr>
          <p:cNvPr id="1851" name="Google Shape;1851;p84"/>
          <p:cNvCxnSpPr>
            <a:stCxn id="1833" idx="3"/>
            <a:endCxn id="1848" idx="1"/>
          </p:cNvCxnSpPr>
          <p:nvPr/>
        </p:nvCxnSpPr>
        <p:spPr>
          <a:xfrm>
            <a:off x="3361443" y="1742675"/>
            <a:ext cx="351900" cy="687900"/>
          </a:xfrm>
          <a:prstGeom prst="bentConnector3">
            <a:avLst>
              <a:gd fmla="val 50008" name="adj1"/>
            </a:avLst>
          </a:prstGeom>
          <a:noFill/>
          <a:ln cap="flat" cmpd="sng" w="19050">
            <a:solidFill>
              <a:srgbClr val="A59FB9"/>
            </a:solidFill>
            <a:prstDash val="solid"/>
            <a:round/>
            <a:headEnd len="med" w="med" type="none"/>
            <a:tailEnd len="med" w="med" type="triangle"/>
          </a:ln>
        </p:spPr>
      </p:cxnSp>
      <p:cxnSp>
        <p:nvCxnSpPr>
          <p:cNvPr id="1852" name="Google Shape;1852;p84"/>
          <p:cNvCxnSpPr>
            <a:stCxn id="1848" idx="3"/>
            <a:endCxn id="1842" idx="1"/>
          </p:cNvCxnSpPr>
          <p:nvPr/>
        </p:nvCxnSpPr>
        <p:spPr>
          <a:xfrm flipH="1" rot="10800000">
            <a:off x="5448300" y="1742825"/>
            <a:ext cx="414300" cy="687600"/>
          </a:xfrm>
          <a:prstGeom prst="bentConnector3">
            <a:avLst>
              <a:gd fmla="val 49987" name="adj1"/>
            </a:avLst>
          </a:prstGeom>
          <a:noFill/>
          <a:ln cap="flat" cmpd="sng" w="19050">
            <a:solidFill>
              <a:srgbClr val="A59FB9"/>
            </a:solidFill>
            <a:prstDash val="solid"/>
            <a:round/>
            <a:headEnd len="med" w="med" type="none"/>
            <a:tailEnd len="med" w="med" type="triangle"/>
          </a:ln>
        </p:spPr>
      </p:cxnSp>
      <p:cxnSp>
        <p:nvCxnSpPr>
          <p:cNvPr id="1853" name="Google Shape;1853;p84"/>
          <p:cNvCxnSpPr>
            <a:stCxn id="1854" idx="0"/>
            <a:endCxn id="1842" idx="0"/>
          </p:cNvCxnSpPr>
          <p:nvPr/>
        </p:nvCxnSpPr>
        <p:spPr>
          <a:xfrm rot="5400000">
            <a:off x="7397069" y="669875"/>
            <a:ext cx="600" cy="1617600"/>
          </a:xfrm>
          <a:prstGeom prst="curvedConnector3">
            <a:avLst>
              <a:gd fmla="val -109495833" name="adj1"/>
            </a:avLst>
          </a:prstGeom>
          <a:noFill/>
          <a:ln cap="flat" cmpd="sng" w="19050">
            <a:solidFill>
              <a:srgbClr val="A59FB9"/>
            </a:solidFill>
            <a:prstDash val="solid"/>
            <a:round/>
            <a:headEnd len="med" w="med" type="none"/>
            <a:tailEnd len="med" w="med" type="triangle"/>
          </a:ln>
        </p:spPr>
      </p:cxnSp>
      <p:cxnSp>
        <p:nvCxnSpPr>
          <p:cNvPr id="1855" name="Google Shape;1855;p84"/>
          <p:cNvCxnSpPr>
            <a:stCxn id="1833" idx="3"/>
            <a:endCxn id="1837" idx="1"/>
          </p:cNvCxnSpPr>
          <p:nvPr/>
        </p:nvCxnSpPr>
        <p:spPr>
          <a:xfrm flipH="1" rot="10800000">
            <a:off x="3361443" y="1150475"/>
            <a:ext cx="351900" cy="592200"/>
          </a:xfrm>
          <a:prstGeom prst="bentConnector3">
            <a:avLst>
              <a:gd fmla="val 50008" name="adj1"/>
            </a:avLst>
          </a:prstGeom>
          <a:noFill/>
          <a:ln cap="flat" cmpd="sng" w="19050">
            <a:solidFill>
              <a:srgbClr val="A59FB9"/>
            </a:solidFill>
            <a:prstDash val="solid"/>
            <a:round/>
            <a:headEnd len="med" w="med" type="none"/>
            <a:tailEnd len="med" w="med" type="triangle"/>
          </a:ln>
        </p:spPr>
      </p:cxnSp>
      <p:cxnSp>
        <p:nvCxnSpPr>
          <p:cNvPr id="1856" name="Google Shape;1856;p84"/>
          <p:cNvCxnSpPr>
            <a:stCxn id="1837" idx="3"/>
            <a:endCxn id="1842" idx="1"/>
          </p:cNvCxnSpPr>
          <p:nvPr/>
        </p:nvCxnSpPr>
        <p:spPr>
          <a:xfrm>
            <a:off x="5448300" y="1150350"/>
            <a:ext cx="414300" cy="592200"/>
          </a:xfrm>
          <a:prstGeom prst="bentConnector3">
            <a:avLst>
              <a:gd fmla="val 49987" name="adj1"/>
            </a:avLst>
          </a:prstGeom>
          <a:noFill/>
          <a:ln cap="flat" cmpd="sng" w="19050">
            <a:solidFill>
              <a:srgbClr val="A59FB9"/>
            </a:solidFill>
            <a:prstDash val="solid"/>
            <a:round/>
            <a:headEnd len="med" w="med" type="none"/>
            <a:tailEnd len="med" w="med" type="triangle"/>
          </a:ln>
        </p:spPr>
      </p:cxnSp>
      <p:grpSp>
        <p:nvGrpSpPr>
          <p:cNvPr id="1857" name="Google Shape;1857;p84"/>
          <p:cNvGrpSpPr/>
          <p:nvPr/>
        </p:nvGrpSpPr>
        <p:grpSpPr>
          <a:xfrm>
            <a:off x="7621469" y="1478375"/>
            <a:ext cx="1169400" cy="528600"/>
            <a:chOff x="7494494" y="372425"/>
            <a:chExt cx="1169400" cy="528600"/>
          </a:xfrm>
        </p:grpSpPr>
        <p:sp>
          <p:nvSpPr>
            <p:cNvPr id="1854" name="Google Shape;1854;p84"/>
            <p:cNvSpPr/>
            <p:nvPr/>
          </p:nvSpPr>
          <p:spPr>
            <a:xfrm>
              <a:off x="7494494" y="372425"/>
              <a:ext cx="11694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1858" name="Google Shape;1858;p84"/>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1859" name="Google Shape;1859;p84"/>
            <p:cNvPicPr preferRelativeResize="0"/>
            <p:nvPr/>
          </p:nvPicPr>
          <p:blipFill>
            <a:blip r:embed="rId3">
              <a:alphaModFix amt="50000"/>
            </a:blip>
            <a:stretch>
              <a:fillRect/>
            </a:stretch>
          </p:blipFill>
          <p:spPr>
            <a:xfrm>
              <a:off x="8337250" y="528050"/>
              <a:ext cx="214075" cy="214075"/>
            </a:xfrm>
            <a:prstGeom prst="rect">
              <a:avLst/>
            </a:prstGeom>
            <a:noFill/>
            <a:ln>
              <a:noFill/>
            </a:ln>
          </p:spPr>
        </p:pic>
      </p:grpSp>
      <p:sp>
        <p:nvSpPr>
          <p:cNvPr id="1860" name="Google Shape;1860;p84"/>
          <p:cNvSpPr txBox="1"/>
          <p:nvPr/>
        </p:nvSpPr>
        <p:spPr>
          <a:xfrm>
            <a:off x="751725" y="773675"/>
            <a:ext cx="27327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Plotting fear</a:t>
            </a:r>
            <a:endParaRPr sz="2200">
              <a:solidFill>
                <a:srgbClr val="25215D"/>
              </a:solidFill>
              <a:latin typeface="Poppins Medium"/>
              <a:ea typeface="Poppins Medium"/>
              <a:cs typeface="Poppins Medium"/>
              <a:sym typeface="Poppins Medium"/>
            </a:endParaRPr>
          </a:p>
        </p:txBody>
      </p:sp>
      <p:grpSp>
        <p:nvGrpSpPr>
          <p:cNvPr id="1861" name="Google Shape;1861;p84"/>
          <p:cNvGrpSpPr/>
          <p:nvPr/>
        </p:nvGrpSpPr>
        <p:grpSpPr>
          <a:xfrm>
            <a:off x="93125" y="3164775"/>
            <a:ext cx="8777700" cy="1505400"/>
            <a:chOff x="93125" y="3164775"/>
            <a:chExt cx="8777700" cy="1505400"/>
          </a:xfrm>
        </p:grpSpPr>
        <p:cxnSp>
          <p:nvCxnSpPr>
            <p:cNvPr id="1862" name="Google Shape;1862;p84"/>
            <p:cNvCxnSpPr/>
            <p:nvPr/>
          </p:nvCxnSpPr>
          <p:spPr>
            <a:xfrm>
              <a:off x="454725" y="3164775"/>
              <a:ext cx="15000" cy="961500"/>
            </a:xfrm>
            <a:prstGeom prst="straightConnector1">
              <a:avLst/>
            </a:prstGeom>
            <a:noFill/>
            <a:ln cap="flat" cmpd="sng" w="9525">
              <a:solidFill>
                <a:schemeClr val="dk2"/>
              </a:solidFill>
              <a:prstDash val="solid"/>
              <a:round/>
              <a:headEnd len="med" w="med" type="none"/>
              <a:tailEnd len="med" w="med" type="none"/>
            </a:ln>
          </p:spPr>
        </p:cxnSp>
        <p:cxnSp>
          <p:nvCxnSpPr>
            <p:cNvPr id="1863" name="Google Shape;1863;p84"/>
            <p:cNvCxnSpPr/>
            <p:nvPr/>
          </p:nvCxnSpPr>
          <p:spPr>
            <a:xfrm>
              <a:off x="469625" y="4133850"/>
              <a:ext cx="8401200" cy="15000"/>
            </a:xfrm>
            <a:prstGeom prst="straightConnector1">
              <a:avLst/>
            </a:prstGeom>
            <a:noFill/>
            <a:ln cap="flat" cmpd="sng" w="9525">
              <a:solidFill>
                <a:schemeClr val="dk2"/>
              </a:solidFill>
              <a:prstDash val="solid"/>
              <a:round/>
              <a:headEnd len="med" w="med" type="none"/>
              <a:tailEnd len="med" w="med" type="none"/>
            </a:ln>
          </p:spPr>
        </p:cxnSp>
        <p:cxnSp>
          <p:nvCxnSpPr>
            <p:cNvPr id="1864" name="Google Shape;1864;p84"/>
            <p:cNvCxnSpPr/>
            <p:nvPr/>
          </p:nvCxnSpPr>
          <p:spPr>
            <a:xfrm>
              <a:off x="1304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865" name="Google Shape;1865;p84"/>
            <p:cNvCxnSpPr/>
            <p:nvPr/>
          </p:nvCxnSpPr>
          <p:spPr>
            <a:xfrm>
              <a:off x="466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866" name="Google Shape;1866;p84"/>
            <p:cNvCxnSpPr/>
            <p:nvPr/>
          </p:nvCxnSpPr>
          <p:spPr>
            <a:xfrm>
              <a:off x="2066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867" name="Google Shape;1867;p84"/>
            <p:cNvCxnSpPr/>
            <p:nvPr/>
          </p:nvCxnSpPr>
          <p:spPr>
            <a:xfrm>
              <a:off x="2828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868" name="Google Shape;1868;p84"/>
            <p:cNvCxnSpPr/>
            <p:nvPr/>
          </p:nvCxnSpPr>
          <p:spPr>
            <a:xfrm>
              <a:off x="3590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869" name="Google Shape;1869;p84"/>
            <p:cNvCxnSpPr/>
            <p:nvPr/>
          </p:nvCxnSpPr>
          <p:spPr>
            <a:xfrm>
              <a:off x="4352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870" name="Google Shape;1870;p84"/>
            <p:cNvCxnSpPr/>
            <p:nvPr/>
          </p:nvCxnSpPr>
          <p:spPr>
            <a:xfrm>
              <a:off x="5114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871" name="Google Shape;1871;p84"/>
            <p:cNvCxnSpPr/>
            <p:nvPr/>
          </p:nvCxnSpPr>
          <p:spPr>
            <a:xfrm>
              <a:off x="57241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872" name="Google Shape;1872;p84"/>
            <p:cNvCxnSpPr/>
            <p:nvPr/>
          </p:nvCxnSpPr>
          <p:spPr>
            <a:xfrm>
              <a:off x="5876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873" name="Google Shape;1873;p84"/>
            <p:cNvCxnSpPr/>
            <p:nvPr/>
          </p:nvCxnSpPr>
          <p:spPr>
            <a:xfrm>
              <a:off x="60289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874" name="Google Shape;1874;p84"/>
            <p:cNvCxnSpPr/>
            <p:nvPr/>
          </p:nvCxnSpPr>
          <p:spPr>
            <a:xfrm>
              <a:off x="6181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875" name="Google Shape;1875;p84"/>
            <p:cNvCxnSpPr/>
            <p:nvPr/>
          </p:nvCxnSpPr>
          <p:spPr>
            <a:xfrm>
              <a:off x="63337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876" name="Google Shape;1876;p84"/>
            <p:cNvCxnSpPr/>
            <p:nvPr/>
          </p:nvCxnSpPr>
          <p:spPr>
            <a:xfrm>
              <a:off x="64861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877" name="Google Shape;1877;p84"/>
            <p:cNvCxnSpPr/>
            <p:nvPr/>
          </p:nvCxnSpPr>
          <p:spPr>
            <a:xfrm>
              <a:off x="6638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878" name="Google Shape;1878;p84"/>
            <p:cNvCxnSpPr/>
            <p:nvPr/>
          </p:nvCxnSpPr>
          <p:spPr>
            <a:xfrm>
              <a:off x="67909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879" name="Google Shape;1879;p84"/>
            <p:cNvCxnSpPr/>
            <p:nvPr/>
          </p:nvCxnSpPr>
          <p:spPr>
            <a:xfrm>
              <a:off x="6943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880" name="Google Shape;1880;p84"/>
            <p:cNvCxnSpPr/>
            <p:nvPr/>
          </p:nvCxnSpPr>
          <p:spPr>
            <a:xfrm>
              <a:off x="70957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881" name="Google Shape;1881;p84"/>
            <p:cNvCxnSpPr/>
            <p:nvPr/>
          </p:nvCxnSpPr>
          <p:spPr>
            <a:xfrm>
              <a:off x="72481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882" name="Google Shape;1882;p84"/>
            <p:cNvCxnSpPr/>
            <p:nvPr/>
          </p:nvCxnSpPr>
          <p:spPr>
            <a:xfrm>
              <a:off x="7400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883" name="Google Shape;1883;p84"/>
            <p:cNvCxnSpPr/>
            <p:nvPr/>
          </p:nvCxnSpPr>
          <p:spPr>
            <a:xfrm>
              <a:off x="75529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884" name="Google Shape;1884;p84"/>
            <p:cNvCxnSpPr/>
            <p:nvPr/>
          </p:nvCxnSpPr>
          <p:spPr>
            <a:xfrm>
              <a:off x="7705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885" name="Google Shape;1885;p84"/>
            <p:cNvCxnSpPr/>
            <p:nvPr/>
          </p:nvCxnSpPr>
          <p:spPr>
            <a:xfrm>
              <a:off x="78577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886" name="Google Shape;1886;p84"/>
            <p:cNvCxnSpPr/>
            <p:nvPr/>
          </p:nvCxnSpPr>
          <p:spPr>
            <a:xfrm>
              <a:off x="80101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887" name="Google Shape;1887;p84"/>
            <p:cNvCxnSpPr/>
            <p:nvPr/>
          </p:nvCxnSpPr>
          <p:spPr>
            <a:xfrm>
              <a:off x="81625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888" name="Google Shape;1888;p84"/>
            <p:cNvCxnSpPr/>
            <p:nvPr/>
          </p:nvCxnSpPr>
          <p:spPr>
            <a:xfrm>
              <a:off x="83149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889" name="Google Shape;1889;p84"/>
            <p:cNvCxnSpPr/>
            <p:nvPr/>
          </p:nvCxnSpPr>
          <p:spPr>
            <a:xfrm>
              <a:off x="84673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890" name="Google Shape;1890;p84"/>
            <p:cNvCxnSpPr/>
            <p:nvPr/>
          </p:nvCxnSpPr>
          <p:spPr>
            <a:xfrm>
              <a:off x="8619700" y="4044400"/>
              <a:ext cx="0" cy="208800"/>
            </a:xfrm>
            <a:prstGeom prst="straightConnector1">
              <a:avLst/>
            </a:prstGeom>
            <a:noFill/>
            <a:ln cap="flat" cmpd="sng" w="9525">
              <a:solidFill>
                <a:schemeClr val="dk2"/>
              </a:solidFill>
              <a:prstDash val="solid"/>
              <a:round/>
              <a:headEnd len="med" w="med" type="none"/>
              <a:tailEnd len="med" w="med" type="none"/>
            </a:ln>
          </p:spPr>
        </p:cxnSp>
        <p:cxnSp>
          <p:nvCxnSpPr>
            <p:cNvPr id="1891" name="Google Shape;1891;p84"/>
            <p:cNvCxnSpPr/>
            <p:nvPr/>
          </p:nvCxnSpPr>
          <p:spPr>
            <a:xfrm>
              <a:off x="8772100" y="4044400"/>
              <a:ext cx="0" cy="208800"/>
            </a:xfrm>
            <a:prstGeom prst="straightConnector1">
              <a:avLst/>
            </a:prstGeom>
            <a:noFill/>
            <a:ln cap="flat" cmpd="sng" w="9525">
              <a:solidFill>
                <a:schemeClr val="dk2"/>
              </a:solidFill>
              <a:prstDash val="solid"/>
              <a:round/>
              <a:headEnd len="med" w="med" type="none"/>
              <a:tailEnd len="med" w="med" type="none"/>
            </a:ln>
          </p:spPr>
        </p:cxnSp>
        <p:sp>
          <p:nvSpPr>
            <p:cNvPr id="1892" name="Google Shape;1892;p84"/>
            <p:cNvSpPr/>
            <p:nvPr/>
          </p:nvSpPr>
          <p:spPr>
            <a:xfrm>
              <a:off x="451475" y="3660100"/>
              <a:ext cx="5619150" cy="475650"/>
            </a:xfrm>
            <a:custGeom>
              <a:rect b="b" l="l" r="r" t="t"/>
              <a:pathLst>
                <a:path extrusionOk="0" h="19026" w="224766">
                  <a:moveTo>
                    <a:pt x="0" y="1935"/>
                  </a:moveTo>
                  <a:lnTo>
                    <a:pt x="210899" y="19026"/>
                  </a:lnTo>
                  <a:lnTo>
                    <a:pt x="213802" y="11932"/>
                  </a:lnTo>
                  <a:lnTo>
                    <a:pt x="224766" y="0"/>
                  </a:lnTo>
                </a:path>
              </a:pathLst>
            </a:custGeom>
            <a:noFill/>
            <a:ln cap="flat" cmpd="sng" w="28575">
              <a:solidFill>
                <a:srgbClr val="B4A7D6"/>
              </a:solidFill>
              <a:prstDash val="solid"/>
              <a:round/>
              <a:headEnd len="med" w="med" type="none"/>
              <a:tailEnd len="med" w="med" type="none"/>
            </a:ln>
          </p:spPr>
        </p:sp>
        <p:sp>
          <p:nvSpPr>
            <p:cNvPr id="1893" name="Google Shape;1893;p84"/>
            <p:cNvSpPr txBox="1"/>
            <p:nvPr/>
          </p:nvSpPr>
          <p:spPr>
            <a:xfrm rot="-5400000">
              <a:off x="-96925" y="3526288"/>
              <a:ext cx="6858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Poppins"/>
                  <a:ea typeface="Poppins"/>
                  <a:cs typeface="Poppins"/>
                  <a:sym typeface="Poppins"/>
                </a:rPr>
                <a:t>Fear</a:t>
              </a:r>
              <a:endParaRPr sz="1000">
                <a:latin typeface="Poppins"/>
                <a:ea typeface="Poppins"/>
                <a:cs typeface="Poppins"/>
                <a:sym typeface="Poppins"/>
              </a:endParaRPr>
            </a:p>
          </p:txBody>
        </p:sp>
        <p:sp>
          <p:nvSpPr>
            <p:cNvPr id="1894" name="Google Shape;1894;p84"/>
            <p:cNvSpPr txBox="1"/>
            <p:nvPr/>
          </p:nvSpPr>
          <p:spPr>
            <a:xfrm>
              <a:off x="4163388" y="4364475"/>
              <a:ext cx="5217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Poppins"/>
                  <a:ea typeface="Poppins"/>
                  <a:cs typeface="Poppins"/>
                  <a:sym typeface="Poppins"/>
                </a:rPr>
                <a:t>Time</a:t>
              </a:r>
              <a:endParaRPr sz="1000">
                <a:latin typeface="Poppins"/>
                <a:ea typeface="Poppins"/>
                <a:cs typeface="Poppins"/>
                <a:sym typeface="Poppins"/>
              </a:endParaRPr>
            </a:p>
          </p:txBody>
        </p:sp>
      </p:grpSp>
      <p:sp>
        <p:nvSpPr>
          <p:cNvPr id="1895" name="Google Shape;1895;p84"/>
          <p:cNvSpPr/>
          <p:nvPr/>
        </p:nvSpPr>
        <p:spPr>
          <a:xfrm>
            <a:off x="6062938" y="3668175"/>
            <a:ext cx="64500" cy="435350"/>
          </a:xfrm>
          <a:custGeom>
            <a:rect b="b" l="l" r="r" t="t"/>
            <a:pathLst>
              <a:path extrusionOk="0" h="17414" w="2580">
                <a:moveTo>
                  <a:pt x="0" y="0"/>
                </a:moveTo>
                <a:lnTo>
                  <a:pt x="2580" y="17414"/>
                </a:lnTo>
              </a:path>
            </a:pathLst>
          </a:custGeom>
          <a:noFill/>
          <a:ln cap="flat" cmpd="sng" w="28575">
            <a:solidFill>
              <a:srgbClr val="B4A7D6"/>
            </a:solidFill>
            <a:prstDash val="solid"/>
            <a:round/>
            <a:headEnd len="med" w="med" type="none"/>
            <a:tailEnd len="med" w="med" type="none"/>
          </a:ln>
        </p:spPr>
      </p:sp>
      <p:sp>
        <p:nvSpPr>
          <p:cNvPr id="1896" name="Google Shape;1896;p84"/>
          <p:cNvSpPr/>
          <p:nvPr/>
        </p:nvSpPr>
        <p:spPr>
          <a:xfrm>
            <a:off x="6134100" y="3886200"/>
            <a:ext cx="161925" cy="209550"/>
          </a:xfrm>
          <a:custGeom>
            <a:rect b="b" l="l" r="r" t="t"/>
            <a:pathLst>
              <a:path extrusionOk="0" h="8382" w="6477">
                <a:moveTo>
                  <a:pt x="0" y="8192"/>
                </a:moveTo>
                <a:lnTo>
                  <a:pt x="5715" y="0"/>
                </a:lnTo>
                <a:lnTo>
                  <a:pt x="6477" y="8382"/>
                </a:lnTo>
              </a:path>
            </a:pathLst>
          </a:custGeom>
          <a:noFill/>
          <a:ln cap="flat" cmpd="sng" w="28575">
            <a:solidFill>
              <a:srgbClr val="B4A7D6"/>
            </a:solidFill>
            <a:prstDash val="solid"/>
            <a:round/>
            <a:headEnd len="med" w="med" type="none"/>
            <a:tailEnd len="med" w="med" type="none"/>
          </a:ln>
        </p:spPr>
      </p:sp>
      <p:sp>
        <p:nvSpPr>
          <p:cNvPr id="1897" name="Google Shape;1897;p84"/>
          <p:cNvSpPr/>
          <p:nvPr/>
        </p:nvSpPr>
        <p:spPr>
          <a:xfrm>
            <a:off x="6286500" y="3886200"/>
            <a:ext cx="161925" cy="209550"/>
          </a:xfrm>
          <a:custGeom>
            <a:rect b="b" l="l" r="r" t="t"/>
            <a:pathLst>
              <a:path extrusionOk="0" h="8382" w="6477">
                <a:moveTo>
                  <a:pt x="0" y="8192"/>
                </a:moveTo>
                <a:lnTo>
                  <a:pt x="5715" y="0"/>
                </a:lnTo>
                <a:lnTo>
                  <a:pt x="6477" y="8382"/>
                </a:lnTo>
              </a:path>
            </a:pathLst>
          </a:custGeom>
          <a:noFill/>
          <a:ln cap="flat" cmpd="sng" w="28575">
            <a:solidFill>
              <a:srgbClr val="B4A7D6"/>
            </a:solidFill>
            <a:prstDash val="solid"/>
            <a:round/>
            <a:headEnd len="med" w="med" type="none"/>
            <a:tailEnd len="med" w="med" type="none"/>
          </a:ln>
        </p:spPr>
      </p:sp>
      <p:sp>
        <p:nvSpPr>
          <p:cNvPr id="1898" name="Google Shape;1898;p84"/>
          <p:cNvSpPr/>
          <p:nvPr/>
        </p:nvSpPr>
        <p:spPr>
          <a:xfrm>
            <a:off x="6438900" y="3886200"/>
            <a:ext cx="161925" cy="209550"/>
          </a:xfrm>
          <a:custGeom>
            <a:rect b="b" l="l" r="r" t="t"/>
            <a:pathLst>
              <a:path extrusionOk="0" h="8382" w="6477">
                <a:moveTo>
                  <a:pt x="0" y="8192"/>
                </a:moveTo>
                <a:lnTo>
                  <a:pt x="5715" y="0"/>
                </a:lnTo>
                <a:lnTo>
                  <a:pt x="6477" y="8382"/>
                </a:lnTo>
              </a:path>
            </a:pathLst>
          </a:custGeom>
          <a:noFill/>
          <a:ln cap="flat" cmpd="sng" w="28575">
            <a:solidFill>
              <a:srgbClr val="B4A7D6"/>
            </a:solidFill>
            <a:prstDash val="solid"/>
            <a:round/>
            <a:headEnd len="med" w="med" type="none"/>
            <a:tailEnd len="med" w="med" type="none"/>
          </a:ln>
        </p:spPr>
      </p:sp>
      <p:sp>
        <p:nvSpPr>
          <p:cNvPr id="1899" name="Google Shape;1899;p84"/>
          <p:cNvSpPr/>
          <p:nvPr/>
        </p:nvSpPr>
        <p:spPr>
          <a:xfrm>
            <a:off x="6591300" y="3886200"/>
            <a:ext cx="161925" cy="209550"/>
          </a:xfrm>
          <a:custGeom>
            <a:rect b="b" l="l" r="r" t="t"/>
            <a:pathLst>
              <a:path extrusionOk="0" h="8382" w="6477">
                <a:moveTo>
                  <a:pt x="0" y="8192"/>
                </a:moveTo>
                <a:lnTo>
                  <a:pt x="5715" y="0"/>
                </a:lnTo>
                <a:lnTo>
                  <a:pt x="6477" y="8382"/>
                </a:lnTo>
              </a:path>
            </a:pathLst>
          </a:custGeom>
          <a:noFill/>
          <a:ln cap="flat" cmpd="sng" w="28575">
            <a:solidFill>
              <a:srgbClr val="B4A7D6"/>
            </a:solidFill>
            <a:prstDash val="solid"/>
            <a:round/>
            <a:headEnd len="med" w="med" type="none"/>
            <a:tailEnd len="med" w="med" type="none"/>
          </a:ln>
        </p:spPr>
      </p:sp>
      <p:sp>
        <p:nvSpPr>
          <p:cNvPr id="1900" name="Google Shape;1900;p84"/>
          <p:cNvSpPr/>
          <p:nvPr/>
        </p:nvSpPr>
        <p:spPr>
          <a:xfrm>
            <a:off x="6743700" y="3886200"/>
            <a:ext cx="161925" cy="209550"/>
          </a:xfrm>
          <a:custGeom>
            <a:rect b="b" l="l" r="r" t="t"/>
            <a:pathLst>
              <a:path extrusionOk="0" h="8382" w="6477">
                <a:moveTo>
                  <a:pt x="0" y="8192"/>
                </a:moveTo>
                <a:lnTo>
                  <a:pt x="5715" y="0"/>
                </a:lnTo>
                <a:lnTo>
                  <a:pt x="6477" y="8382"/>
                </a:lnTo>
              </a:path>
            </a:pathLst>
          </a:custGeom>
          <a:noFill/>
          <a:ln cap="flat" cmpd="sng" w="28575">
            <a:solidFill>
              <a:srgbClr val="B4A7D6"/>
            </a:solidFill>
            <a:prstDash val="solid"/>
            <a:round/>
            <a:headEnd len="med" w="med" type="none"/>
            <a:tailEnd len="med" w="med" type="none"/>
          </a:ln>
        </p:spPr>
      </p:sp>
      <p:sp>
        <p:nvSpPr>
          <p:cNvPr id="1901" name="Google Shape;1901;p84"/>
          <p:cNvSpPr/>
          <p:nvPr/>
        </p:nvSpPr>
        <p:spPr>
          <a:xfrm>
            <a:off x="6896100" y="3886200"/>
            <a:ext cx="161925" cy="209550"/>
          </a:xfrm>
          <a:custGeom>
            <a:rect b="b" l="l" r="r" t="t"/>
            <a:pathLst>
              <a:path extrusionOk="0" h="8382" w="6477">
                <a:moveTo>
                  <a:pt x="0" y="8192"/>
                </a:moveTo>
                <a:lnTo>
                  <a:pt x="5715" y="0"/>
                </a:lnTo>
                <a:lnTo>
                  <a:pt x="6477" y="8382"/>
                </a:lnTo>
              </a:path>
            </a:pathLst>
          </a:custGeom>
          <a:noFill/>
          <a:ln cap="flat" cmpd="sng" w="28575">
            <a:solidFill>
              <a:srgbClr val="B4A7D6"/>
            </a:solidFill>
            <a:prstDash val="solid"/>
            <a:round/>
            <a:headEnd len="med" w="med" type="none"/>
            <a:tailEnd len="med" w="med" type="none"/>
          </a:ln>
        </p:spPr>
      </p:sp>
      <p:sp>
        <p:nvSpPr>
          <p:cNvPr id="1902" name="Google Shape;1902;p84"/>
          <p:cNvSpPr/>
          <p:nvPr/>
        </p:nvSpPr>
        <p:spPr>
          <a:xfrm>
            <a:off x="7048500" y="3886200"/>
            <a:ext cx="161925" cy="209550"/>
          </a:xfrm>
          <a:custGeom>
            <a:rect b="b" l="l" r="r" t="t"/>
            <a:pathLst>
              <a:path extrusionOk="0" h="8382" w="6477">
                <a:moveTo>
                  <a:pt x="0" y="8192"/>
                </a:moveTo>
                <a:lnTo>
                  <a:pt x="5715" y="0"/>
                </a:lnTo>
                <a:lnTo>
                  <a:pt x="6477" y="8382"/>
                </a:lnTo>
              </a:path>
            </a:pathLst>
          </a:custGeom>
          <a:noFill/>
          <a:ln cap="flat" cmpd="sng" w="28575">
            <a:solidFill>
              <a:srgbClr val="B4A7D6"/>
            </a:solidFill>
            <a:prstDash val="solid"/>
            <a:round/>
            <a:headEnd len="med" w="med" type="none"/>
            <a:tailEnd len="med" w="med" type="none"/>
          </a:ln>
        </p:spPr>
      </p:sp>
      <p:sp>
        <p:nvSpPr>
          <p:cNvPr id="1903" name="Google Shape;1903;p84"/>
          <p:cNvSpPr/>
          <p:nvPr/>
        </p:nvSpPr>
        <p:spPr>
          <a:xfrm>
            <a:off x="7200900" y="3886200"/>
            <a:ext cx="161925" cy="209550"/>
          </a:xfrm>
          <a:custGeom>
            <a:rect b="b" l="l" r="r" t="t"/>
            <a:pathLst>
              <a:path extrusionOk="0" h="8382" w="6477">
                <a:moveTo>
                  <a:pt x="0" y="8192"/>
                </a:moveTo>
                <a:lnTo>
                  <a:pt x="5715" y="0"/>
                </a:lnTo>
                <a:lnTo>
                  <a:pt x="6477" y="8382"/>
                </a:lnTo>
              </a:path>
            </a:pathLst>
          </a:custGeom>
          <a:noFill/>
          <a:ln cap="flat" cmpd="sng" w="28575">
            <a:solidFill>
              <a:srgbClr val="B4A7D6"/>
            </a:solidFill>
            <a:prstDash val="solid"/>
            <a:round/>
            <a:headEnd len="med" w="med" type="none"/>
            <a:tailEnd len="med" w="med" type="none"/>
          </a:ln>
        </p:spPr>
      </p:sp>
      <p:sp>
        <p:nvSpPr>
          <p:cNvPr id="1904" name="Google Shape;1904;p84"/>
          <p:cNvSpPr/>
          <p:nvPr/>
        </p:nvSpPr>
        <p:spPr>
          <a:xfrm>
            <a:off x="7353300" y="3886200"/>
            <a:ext cx="161925" cy="209550"/>
          </a:xfrm>
          <a:custGeom>
            <a:rect b="b" l="l" r="r" t="t"/>
            <a:pathLst>
              <a:path extrusionOk="0" h="8382" w="6477">
                <a:moveTo>
                  <a:pt x="0" y="8192"/>
                </a:moveTo>
                <a:lnTo>
                  <a:pt x="5715" y="0"/>
                </a:lnTo>
                <a:lnTo>
                  <a:pt x="6477" y="8382"/>
                </a:lnTo>
              </a:path>
            </a:pathLst>
          </a:custGeom>
          <a:noFill/>
          <a:ln cap="flat" cmpd="sng" w="28575">
            <a:solidFill>
              <a:srgbClr val="B4A7D6"/>
            </a:solidFill>
            <a:prstDash val="solid"/>
            <a:round/>
            <a:headEnd len="med" w="med" type="none"/>
            <a:tailEnd len="med" w="med" type="none"/>
          </a:ln>
        </p:spPr>
      </p:sp>
      <p:sp>
        <p:nvSpPr>
          <p:cNvPr id="1905" name="Google Shape;1905;p84"/>
          <p:cNvSpPr/>
          <p:nvPr/>
        </p:nvSpPr>
        <p:spPr>
          <a:xfrm>
            <a:off x="7505700" y="3886200"/>
            <a:ext cx="161925" cy="209550"/>
          </a:xfrm>
          <a:custGeom>
            <a:rect b="b" l="l" r="r" t="t"/>
            <a:pathLst>
              <a:path extrusionOk="0" h="8382" w="6477">
                <a:moveTo>
                  <a:pt x="0" y="8192"/>
                </a:moveTo>
                <a:lnTo>
                  <a:pt x="5715" y="0"/>
                </a:lnTo>
                <a:lnTo>
                  <a:pt x="6477" y="8382"/>
                </a:lnTo>
              </a:path>
            </a:pathLst>
          </a:custGeom>
          <a:noFill/>
          <a:ln cap="flat" cmpd="sng" w="28575">
            <a:solidFill>
              <a:srgbClr val="B4A7D6"/>
            </a:solidFill>
            <a:prstDash val="solid"/>
            <a:round/>
            <a:headEnd len="med" w="med" type="none"/>
            <a:tailEnd len="med" w="med" type="none"/>
          </a:ln>
        </p:spPr>
      </p:sp>
      <p:sp>
        <p:nvSpPr>
          <p:cNvPr id="1906" name="Google Shape;1906;p84"/>
          <p:cNvSpPr/>
          <p:nvPr/>
        </p:nvSpPr>
        <p:spPr>
          <a:xfrm>
            <a:off x="7658100" y="3886200"/>
            <a:ext cx="161925" cy="209550"/>
          </a:xfrm>
          <a:custGeom>
            <a:rect b="b" l="l" r="r" t="t"/>
            <a:pathLst>
              <a:path extrusionOk="0" h="8382" w="6477">
                <a:moveTo>
                  <a:pt x="0" y="8192"/>
                </a:moveTo>
                <a:lnTo>
                  <a:pt x="5715" y="0"/>
                </a:lnTo>
                <a:lnTo>
                  <a:pt x="6477" y="8382"/>
                </a:lnTo>
              </a:path>
            </a:pathLst>
          </a:custGeom>
          <a:noFill/>
          <a:ln cap="flat" cmpd="sng" w="28575">
            <a:solidFill>
              <a:srgbClr val="B4A7D6"/>
            </a:solidFill>
            <a:prstDash val="solid"/>
            <a:round/>
            <a:headEnd len="med" w="med" type="none"/>
            <a:tailEnd len="med" w="med" type="none"/>
          </a:ln>
        </p:spPr>
      </p:sp>
      <p:sp>
        <p:nvSpPr>
          <p:cNvPr id="1907" name="Google Shape;1907;p84"/>
          <p:cNvSpPr/>
          <p:nvPr/>
        </p:nvSpPr>
        <p:spPr>
          <a:xfrm>
            <a:off x="7810500" y="3886200"/>
            <a:ext cx="161925" cy="209550"/>
          </a:xfrm>
          <a:custGeom>
            <a:rect b="b" l="l" r="r" t="t"/>
            <a:pathLst>
              <a:path extrusionOk="0" h="8382" w="6477">
                <a:moveTo>
                  <a:pt x="0" y="8192"/>
                </a:moveTo>
                <a:lnTo>
                  <a:pt x="5715" y="0"/>
                </a:lnTo>
                <a:lnTo>
                  <a:pt x="6477" y="8382"/>
                </a:lnTo>
              </a:path>
            </a:pathLst>
          </a:custGeom>
          <a:noFill/>
          <a:ln cap="flat" cmpd="sng" w="28575">
            <a:solidFill>
              <a:srgbClr val="B4A7D6"/>
            </a:solidFill>
            <a:prstDash val="solid"/>
            <a:round/>
            <a:headEnd len="med" w="med" type="none"/>
            <a:tailEnd len="med" w="med" type="none"/>
          </a:ln>
        </p:spPr>
      </p:sp>
      <p:sp>
        <p:nvSpPr>
          <p:cNvPr id="1908" name="Google Shape;1908;p84"/>
          <p:cNvSpPr/>
          <p:nvPr/>
        </p:nvSpPr>
        <p:spPr>
          <a:xfrm>
            <a:off x="7962900" y="3886200"/>
            <a:ext cx="161925" cy="209550"/>
          </a:xfrm>
          <a:custGeom>
            <a:rect b="b" l="l" r="r" t="t"/>
            <a:pathLst>
              <a:path extrusionOk="0" h="8382" w="6477">
                <a:moveTo>
                  <a:pt x="0" y="8192"/>
                </a:moveTo>
                <a:lnTo>
                  <a:pt x="5715" y="0"/>
                </a:lnTo>
                <a:lnTo>
                  <a:pt x="6477" y="8382"/>
                </a:lnTo>
              </a:path>
            </a:pathLst>
          </a:custGeom>
          <a:noFill/>
          <a:ln cap="flat" cmpd="sng" w="28575">
            <a:solidFill>
              <a:srgbClr val="B4A7D6"/>
            </a:solidFill>
            <a:prstDash val="solid"/>
            <a:round/>
            <a:headEnd len="med" w="med" type="none"/>
            <a:tailEnd len="med" w="med" type="none"/>
          </a:ln>
        </p:spPr>
      </p:sp>
      <p:sp>
        <p:nvSpPr>
          <p:cNvPr id="1909" name="Google Shape;1909;p84"/>
          <p:cNvSpPr/>
          <p:nvPr/>
        </p:nvSpPr>
        <p:spPr>
          <a:xfrm>
            <a:off x="8115300" y="3886200"/>
            <a:ext cx="161925" cy="209550"/>
          </a:xfrm>
          <a:custGeom>
            <a:rect b="b" l="l" r="r" t="t"/>
            <a:pathLst>
              <a:path extrusionOk="0" h="8382" w="6477">
                <a:moveTo>
                  <a:pt x="0" y="8192"/>
                </a:moveTo>
                <a:lnTo>
                  <a:pt x="5715" y="0"/>
                </a:lnTo>
                <a:lnTo>
                  <a:pt x="6477" y="8382"/>
                </a:lnTo>
              </a:path>
            </a:pathLst>
          </a:custGeom>
          <a:noFill/>
          <a:ln cap="flat" cmpd="sng" w="28575">
            <a:solidFill>
              <a:srgbClr val="B4A7D6"/>
            </a:solidFill>
            <a:prstDash val="solid"/>
            <a:round/>
            <a:headEnd len="med" w="med" type="none"/>
            <a:tailEnd len="med" w="med" type="none"/>
          </a:ln>
        </p:spPr>
      </p:sp>
      <p:sp>
        <p:nvSpPr>
          <p:cNvPr id="1910" name="Google Shape;1910;p84"/>
          <p:cNvSpPr/>
          <p:nvPr/>
        </p:nvSpPr>
        <p:spPr>
          <a:xfrm>
            <a:off x="8267700" y="3886200"/>
            <a:ext cx="161925" cy="209550"/>
          </a:xfrm>
          <a:custGeom>
            <a:rect b="b" l="l" r="r" t="t"/>
            <a:pathLst>
              <a:path extrusionOk="0" h="8382" w="6477">
                <a:moveTo>
                  <a:pt x="0" y="8192"/>
                </a:moveTo>
                <a:lnTo>
                  <a:pt x="5715" y="0"/>
                </a:lnTo>
                <a:lnTo>
                  <a:pt x="6477" y="8382"/>
                </a:lnTo>
              </a:path>
            </a:pathLst>
          </a:custGeom>
          <a:noFill/>
          <a:ln cap="flat" cmpd="sng" w="28575">
            <a:solidFill>
              <a:srgbClr val="B4A7D6"/>
            </a:solidFill>
            <a:prstDash val="solid"/>
            <a:round/>
            <a:headEnd len="med" w="med" type="none"/>
            <a:tailEnd len="med" w="med" type="none"/>
          </a:ln>
        </p:spPr>
      </p:sp>
      <p:sp>
        <p:nvSpPr>
          <p:cNvPr id="1911" name="Google Shape;1911;p84"/>
          <p:cNvSpPr/>
          <p:nvPr/>
        </p:nvSpPr>
        <p:spPr>
          <a:xfrm>
            <a:off x="8420100" y="3886200"/>
            <a:ext cx="161925" cy="209550"/>
          </a:xfrm>
          <a:custGeom>
            <a:rect b="b" l="l" r="r" t="t"/>
            <a:pathLst>
              <a:path extrusionOk="0" h="8382" w="6477">
                <a:moveTo>
                  <a:pt x="0" y="8192"/>
                </a:moveTo>
                <a:lnTo>
                  <a:pt x="5715" y="0"/>
                </a:lnTo>
                <a:lnTo>
                  <a:pt x="6477" y="8382"/>
                </a:lnTo>
              </a:path>
            </a:pathLst>
          </a:custGeom>
          <a:noFill/>
          <a:ln cap="flat" cmpd="sng" w="28575">
            <a:solidFill>
              <a:srgbClr val="B4A7D6"/>
            </a:solidFill>
            <a:prstDash val="solid"/>
            <a:round/>
            <a:headEnd len="med" w="med" type="none"/>
            <a:tailEnd len="med" w="med" type="none"/>
          </a:ln>
        </p:spPr>
      </p:sp>
      <p:sp>
        <p:nvSpPr>
          <p:cNvPr id="1912" name="Google Shape;1912;p84"/>
          <p:cNvSpPr/>
          <p:nvPr/>
        </p:nvSpPr>
        <p:spPr>
          <a:xfrm>
            <a:off x="8572500" y="3886200"/>
            <a:ext cx="161925" cy="209550"/>
          </a:xfrm>
          <a:custGeom>
            <a:rect b="b" l="l" r="r" t="t"/>
            <a:pathLst>
              <a:path extrusionOk="0" h="8382" w="6477">
                <a:moveTo>
                  <a:pt x="0" y="8192"/>
                </a:moveTo>
                <a:lnTo>
                  <a:pt x="5715" y="0"/>
                </a:lnTo>
                <a:lnTo>
                  <a:pt x="6477" y="8382"/>
                </a:lnTo>
              </a:path>
            </a:pathLst>
          </a:custGeom>
          <a:noFill/>
          <a:ln cap="flat" cmpd="sng" w="28575">
            <a:solidFill>
              <a:srgbClr val="B4A7D6"/>
            </a:solidFill>
            <a:prstDash val="solid"/>
            <a:round/>
            <a:headEnd len="med" w="med" type="none"/>
            <a:tailEnd len="med" w="med" type="none"/>
          </a:ln>
        </p:spPr>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16" name="Shape 1916"/>
        <p:cNvGrpSpPr/>
        <p:nvPr/>
      </p:nvGrpSpPr>
      <p:grpSpPr>
        <a:xfrm>
          <a:off x="0" y="0"/>
          <a:ext cx="0" cy="0"/>
          <a:chOff x="0" y="0"/>
          <a:chExt cx="0" cy="0"/>
        </a:xfrm>
      </p:grpSpPr>
      <p:pic>
        <p:nvPicPr>
          <p:cNvPr id="1917" name="Google Shape;1917;p85"/>
          <p:cNvPicPr preferRelativeResize="0"/>
          <p:nvPr/>
        </p:nvPicPr>
        <p:blipFill>
          <a:blip r:embed="rId3">
            <a:alphaModFix/>
          </a:blip>
          <a:stretch>
            <a:fillRect/>
          </a:stretch>
        </p:blipFill>
        <p:spPr>
          <a:xfrm>
            <a:off x="6029817" y="-1215875"/>
            <a:ext cx="2533008" cy="2354899"/>
          </a:xfrm>
          <a:prstGeom prst="rect">
            <a:avLst/>
          </a:prstGeom>
          <a:noFill/>
          <a:ln>
            <a:noFill/>
          </a:ln>
        </p:spPr>
      </p:pic>
      <p:pic>
        <p:nvPicPr>
          <p:cNvPr id="1918" name="Google Shape;1918;p85"/>
          <p:cNvPicPr preferRelativeResize="0"/>
          <p:nvPr/>
        </p:nvPicPr>
        <p:blipFill>
          <a:blip r:embed="rId4">
            <a:alphaModFix/>
          </a:blip>
          <a:stretch>
            <a:fillRect/>
          </a:stretch>
        </p:blipFill>
        <p:spPr>
          <a:xfrm>
            <a:off x="-789287" y="2109912"/>
            <a:ext cx="1541020" cy="2069239"/>
          </a:xfrm>
          <a:prstGeom prst="rect">
            <a:avLst/>
          </a:prstGeom>
          <a:noFill/>
          <a:ln>
            <a:noFill/>
          </a:ln>
        </p:spPr>
      </p:pic>
      <p:pic>
        <p:nvPicPr>
          <p:cNvPr id="1919" name="Google Shape;1919;p85"/>
          <p:cNvPicPr preferRelativeResize="0"/>
          <p:nvPr/>
        </p:nvPicPr>
        <p:blipFill>
          <a:blip r:embed="rId5">
            <a:alphaModFix/>
          </a:blip>
          <a:stretch>
            <a:fillRect/>
          </a:stretch>
        </p:blipFill>
        <p:spPr>
          <a:xfrm>
            <a:off x="914389" y="4320650"/>
            <a:ext cx="2085162" cy="2069238"/>
          </a:xfrm>
          <a:prstGeom prst="rect">
            <a:avLst/>
          </a:prstGeom>
          <a:noFill/>
          <a:ln>
            <a:noFill/>
          </a:ln>
        </p:spPr>
      </p:pic>
      <p:pic>
        <p:nvPicPr>
          <p:cNvPr id="1920" name="Google Shape;1920;p85"/>
          <p:cNvPicPr preferRelativeResize="0"/>
          <p:nvPr/>
        </p:nvPicPr>
        <p:blipFill>
          <a:blip r:embed="rId6">
            <a:alphaModFix/>
          </a:blip>
          <a:stretch>
            <a:fillRect/>
          </a:stretch>
        </p:blipFill>
        <p:spPr>
          <a:xfrm rot="1246493">
            <a:off x="7547069" y="1643530"/>
            <a:ext cx="3125511" cy="3782067"/>
          </a:xfrm>
          <a:prstGeom prst="rect">
            <a:avLst/>
          </a:prstGeom>
          <a:noFill/>
          <a:ln>
            <a:noFill/>
          </a:ln>
        </p:spPr>
      </p:pic>
      <p:sp>
        <p:nvSpPr>
          <p:cNvPr id="1921" name="Google Shape;1921;p85"/>
          <p:cNvSpPr txBox="1"/>
          <p:nvPr/>
        </p:nvSpPr>
        <p:spPr>
          <a:xfrm>
            <a:off x="2209825" y="1719875"/>
            <a:ext cx="4724100" cy="189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rgbClr val="25215D"/>
                </a:solidFill>
                <a:latin typeface="Poppins Light"/>
                <a:ea typeface="Poppins Light"/>
                <a:cs typeface="Poppins Light"/>
                <a:sym typeface="Poppins Light"/>
              </a:rPr>
              <a:t>A lot of testing quickly generates more data than you can handle!</a:t>
            </a:r>
            <a:endParaRPr sz="2400">
              <a:solidFill>
                <a:srgbClr val="25215D"/>
              </a:solidFill>
              <a:latin typeface="Poppins Light"/>
              <a:ea typeface="Poppins Light"/>
              <a:cs typeface="Poppins Light"/>
              <a:sym typeface="Poppins Light"/>
            </a:endParaRPr>
          </a:p>
          <a:p>
            <a:pPr indent="0" lvl="0" marL="0" rtl="0" algn="ctr">
              <a:spcBef>
                <a:spcPts val="0"/>
              </a:spcBef>
              <a:spcAft>
                <a:spcPts val="0"/>
              </a:spcAft>
              <a:buNone/>
            </a:pPr>
            <a:r>
              <a:t/>
            </a:r>
            <a:endParaRPr sz="2400">
              <a:solidFill>
                <a:srgbClr val="25215D"/>
              </a:solidFill>
              <a:latin typeface="Poppins Light"/>
              <a:ea typeface="Poppins Light"/>
              <a:cs typeface="Poppins Light"/>
              <a:sym typeface="Poppins Light"/>
            </a:endParaRPr>
          </a:p>
          <a:p>
            <a:pPr indent="0" lvl="0" marL="0" rtl="0" algn="ctr">
              <a:spcBef>
                <a:spcPts val="0"/>
              </a:spcBef>
              <a:spcAft>
                <a:spcPts val="0"/>
              </a:spcAft>
              <a:buNone/>
            </a:pPr>
            <a:r>
              <a:rPr lang="en-GB" sz="2400">
                <a:solidFill>
                  <a:srgbClr val="25215D"/>
                </a:solidFill>
                <a:latin typeface="Poppins SemiBold"/>
                <a:ea typeface="Poppins SemiBold"/>
                <a:cs typeface="Poppins SemiBold"/>
                <a:sym typeface="Poppins SemiBold"/>
              </a:rPr>
              <a:t>How much user testing?</a:t>
            </a:r>
            <a:endParaRPr sz="2400">
              <a:solidFill>
                <a:srgbClr val="25215D"/>
              </a:solidFill>
              <a:latin typeface="Poppins SemiBold"/>
              <a:ea typeface="Poppins SemiBold"/>
              <a:cs typeface="Poppins SemiBold"/>
              <a:sym typeface="Poppins SemiBold"/>
            </a:endParaRPr>
          </a:p>
        </p:txBody>
      </p:sp>
      <p:sp>
        <p:nvSpPr>
          <p:cNvPr id="1922" name="Google Shape;1922;p85"/>
          <p:cNvSpPr txBox="1"/>
          <p:nvPr/>
        </p:nvSpPr>
        <p:spPr>
          <a:xfrm>
            <a:off x="3118350" y="1080175"/>
            <a:ext cx="2907300" cy="33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4800">
                <a:solidFill>
                  <a:srgbClr val="25215D"/>
                </a:solidFill>
                <a:latin typeface="Poppins"/>
                <a:ea typeface="Poppins"/>
                <a:cs typeface="Poppins"/>
                <a:sym typeface="Poppins"/>
              </a:rPr>
              <a:t>“</a:t>
            </a:r>
            <a:endParaRPr b="1" sz="4800">
              <a:solidFill>
                <a:srgbClr val="25215D"/>
              </a:solidFill>
              <a:latin typeface="Poppins"/>
              <a:ea typeface="Poppins"/>
              <a:cs typeface="Poppins"/>
              <a:sym typeface="Poppins"/>
            </a:endParaRPr>
          </a:p>
        </p:txBody>
      </p:sp>
      <p:grpSp>
        <p:nvGrpSpPr>
          <p:cNvPr id="1923" name="Google Shape;1923;p85"/>
          <p:cNvGrpSpPr/>
          <p:nvPr/>
        </p:nvGrpSpPr>
        <p:grpSpPr>
          <a:xfrm>
            <a:off x="6266125" y="1215725"/>
            <a:ext cx="2566467" cy="1637522"/>
            <a:chOff x="5438452" y="1215728"/>
            <a:chExt cx="3393900" cy="1637522"/>
          </a:xfrm>
        </p:grpSpPr>
        <p:sp>
          <p:nvSpPr>
            <p:cNvPr id="1924" name="Google Shape;1924;p85"/>
            <p:cNvSpPr/>
            <p:nvPr/>
          </p:nvSpPr>
          <p:spPr>
            <a:xfrm>
              <a:off x="5616725" y="1820400"/>
              <a:ext cx="1599294" cy="1032851"/>
            </a:xfrm>
            <a:custGeom>
              <a:rect b="b" l="l" r="r" t="t"/>
              <a:pathLst>
                <a:path extrusionOk="0" h="29529" w="30861">
                  <a:moveTo>
                    <a:pt x="0" y="27835"/>
                  </a:moveTo>
                  <a:cubicBezTo>
                    <a:pt x="6235" y="30956"/>
                    <a:pt x="15147" y="29529"/>
                    <a:pt x="20776" y="25415"/>
                  </a:cubicBezTo>
                  <a:cubicBezTo>
                    <a:pt x="28135" y="20037"/>
                    <a:pt x="30861" y="9114"/>
                    <a:pt x="30861" y="0"/>
                  </a:cubicBezTo>
                </a:path>
              </a:pathLst>
            </a:custGeom>
            <a:noFill/>
            <a:ln cap="flat" cmpd="sng" w="9525">
              <a:solidFill>
                <a:schemeClr val="dk2"/>
              </a:solidFill>
              <a:prstDash val="solid"/>
              <a:round/>
              <a:headEnd len="med" w="med" type="none"/>
              <a:tailEnd len="med" w="med" type="none"/>
            </a:ln>
          </p:spPr>
        </p:sp>
        <p:sp>
          <p:nvSpPr>
            <p:cNvPr id="1925" name="Google Shape;1925;p85"/>
            <p:cNvSpPr txBox="1"/>
            <p:nvPr/>
          </p:nvSpPr>
          <p:spPr>
            <a:xfrm rot="171271">
              <a:off x="5448659" y="1299419"/>
              <a:ext cx="3373486" cy="48961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999999"/>
                  </a:solidFill>
                  <a:latin typeface="Archivo"/>
                  <a:ea typeface="Archivo"/>
                  <a:cs typeface="Archivo"/>
                  <a:sym typeface="Archivo"/>
                </a:rPr>
                <a:t>Even a little bit can teach you a lot!</a:t>
              </a:r>
              <a:endParaRPr sz="1200">
                <a:solidFill>
                  <a:srgbClr val="999999"/>
                </a:solidFill>
                <a:latin typeface="Archivo"/>
                <a:ea typeface="Archivo"/>
                <a:cs typeface="Archivo"/>
                <a:sym typeface="Archivo"/>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sp>
        <p:nvSpPr>
          <p:cNvPr id="1930" name="Google Shape;1930;p86"/>
          <p:cNvSpPr txBox="1"/>
          <p:nvPr/>
        </p:nvSpPr>
        <p:spPr>
          <a:xfrm>
            <a:off x="5606600" y="4450200"/>
            <a:ext cx="3086100" cy="104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t/>
            </a:r>
            <a:endParaRPr>
              <a:solidFill>
                <a:srgbClr val="A59FB9"/>
              </a:solidFill>
              <a:latin typeface="Poppins Light"/>
              <a:ea typeface="Poppins Light"/>
              <a:cs typeface="Poppins Light"/>
              <a:sym typeface="Poppins Light"/>
            </a:endParaRPr>
          </a:p>
        </p:txBody>
      </p:sp>
      <p:sp>
        <p:nvSpPr>
          <p:cNvPr id="1931" name="Google Shape;1931;p86"/>
          <p:cNvSpPr txBox="1"/>
          <p:nvPr/>
        </p:nvSpPr>
        <p:spPr>
          <a:xfrm>
            <a:off x="451450" y="4450100"/>
            <a:ext cx="4956900" cy="104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t/>
            </a:r>
            <a:endParaRPr>
              <a:solidFill>
                <a:srgbClr val="A59FB9"/>
              </a:solidFill>
              <a:latin typeface="Poppins Light"/>
              <a:ea typeface="Poppins Light"/>
              <a:cs typeface="Poppins Light"/>
              <a:sym typeface="Poppins Light"/>
            </a:endParaRPr>
          </a:p>
        </p:txBody>
      </p:sp>
      <p:pic>
        <p:nvPicPr>
          <p:cNvPr id="1932" name="Google Shape;1932;p86"/>
          <p:cNvPicPr preferRelativeResize="0"/>
          <p:nvPr/>
        </p:nvPicPr>
        <p:blipFill>
          <a:blip r:embed="rId3">
            <a:alphaModFix/>
          </a:blip>
          <a:stretch>
            <a:fillRect/>
          </a:stretch>
        </p:blipFill>
        <p:spPr>
          <a:xfrm>
            <a:off x="7781161" y="4095425"/>
            <a:ext cx="1584011" cy="2126968"/>
          </a:xfrm>
          <a:prstGeom prst="rect">
            <a:avLst/>
          </a:prstGeom>
          <a:noFill/>
          <a:ln>
            <a:noFill/>
          </a:ln>
        </p:spPr>
      </p:pic>
      <p:pic>
        <p:nvPicPr>
          <p:cNvPr id="1933" name="Google Shape;1933;p86"/>
          <p:cNvPicPr preferRelativeResize="0"/>
          <p:nvPr/>
        </p:nvPicPr>
        <p:blipFill>
          <a:blip r:embed="rId4">
            <a:alphaModFix/>
          </a:blip>
          <a:stretch>
            <a:fillRect/>
          </a:stretch>
        </p:blipFill>
        <p:spPr>
          <a:xfrm>
            <a:off x="8108791" y="-104018"/>
            <a:ext cx="2143333" cy="2126968"/>
          </a:xfrm>
          <a:prstGeom prst="rect">
            <a:avLst/>
          </a:prstGeom>
          <a:noFill/>
          <a:ln>
            <a:noFill/>
          </a:ln>
        </p:spPr>
      </p:pic>
      <p:pic>
        <p:nvPicPr>
          <p:cNvPr id="1934" name="Google Shape;1934;p86"/>
          <p:cNvPicPr preferRelativeResize="0"/>
          <p:nvPr/>
        </p:nvPicPr>
        <p:blipFill>
          <a:blip r:embed="rId5">
            <a:alphaModFix/>
          </a:blip>
          <a:stretch>
            <a:fillRect/>
          </a:stretch>
        </p:blipFill>
        <p:spPr>
          <a:xfrm rot="1215796">
            <a:off x="4699476" y="-2267349"/>
            <a:ext cx="3771778" cy="4417947"/>
          </a:xfrm>
          <a:prstGeom prst="rect">
            <a:avLst/>
          </a:prstGeom>
          <a:noFill/>
          <a:ln>
            <a:noFill/>
          </a:ln>
        </p:spPr>
      </p:pic>
      <p:sp>
        <p:nvSpPr>
          <p:cNvPr id="1935" name="Google Shape;1935;p86"/>
          <p:cNvSpPr txBox="1"/>
          <p:nvPr/>
        </p:nvSpPr>
        <p:spPr>
          <a:xfrm>
            <a:off x="751725" y="856550"/>
            <a:ext cx="71226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rgbClr val="00B451"/>
                </a:solidFill>
                <a:latin typeface="Poppins"/>
                <a:ea typeface="Poppins"/>
                <a:cs typeface="Poppins"/>
                <a:sym typeface="Poppins"/>
              </a:rPr>
              <a:t>When/Where</a:t>
            </a:r>
            <a:r>
              <a:rPr lang="en-GB">
                <a:solidFill>
                  <a:srgbClr val="00B451"/>
                </a:solidFill>
                <a:latin typeface="Poppins Light"/>
                <a:ea typeface="Poppins Light"/>
                <a:cs typeface="Poppins Light"/>
                <a:sym typeface="Poppins Light"/>
              </a:rPr>
              <a:t> vs </a:t>
            </a:r>
            <a:r>
              <a:rPr b="1" lang="en-GB">
                <a:solidFill>
                  <a:srgbClr val="00B451"/>
                </a:solidFill>
                <a:latin typeface="Poppins"/>
                <a:ea typeface="Poppins"/>
                <a:cs typeface="Poppins"/>
                <a:sym typeface="Poppins"/>
              </a:rPr>
              <a:t>How</a:t>
            </a:r>
            <a:r>
              <a:rPr lang="en-GB">
                <a:solidFill>
                  <a:srgbClr val="00B451"/>
                </a:solidFill>
                <a:latin typeface="Poppins Light"/>
                <a:ea typeface="Poppins Light"/>
                <a:cs typeface="Poppins Light"/>
                <a:sym typeface="Poppins Light"/>
              </a:rPr>
              <a:t> to participate</a:t>
            </a:r>
            <a:endParaRPr>
              <a:solidFill>
                <a:srgbClr val="00B451"/>
              </a:solidFill>
              <a:latin typeface="Poppins Light"/>
              <a:ea typeface="Poppins Light"/>
              <a:cs typeface="Poppins Light"/>
              <a:sym typeface="Poppins Light"/>
            </a:endParaRPr>
          </a:p>
        </p:txBody>
      </p:sp>
      <p:sp>
        <p:nvSpPr>
          <p:cNvPr id="1936" name="Google Shape;1936;p86"/>
          <p:cNvSpPr txBox="1"/>
          <p:nvPr/>
        </p:nvSpPr>
        <p:spPr>
          <a:xfrm>
            <a:off x="751725" y="466750"/>
            <a:ext cx="71226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FFFFFF"/>
                </a:solidFill>
                <a:latin typeface="Poppins Medium"/>
                <a:ea typeface="Poppins Medium"/>
                <a:cs typeface="Poppins Medium"/>
                <a:sym typeface="Poppins Medium"/>
              </a:rPr>
              <a:t>Focusing on the wrong thing</a:t>
            </a:r>
            <a:endParaRPr sz="2200">
              <a:solidFill>
                <a:srgbClr val="FFFFFF"/>
              </a:solidFill>
              <a:latin typeface="Poppins Medium"/>
              <a:ea typeface="Poppins Medium"/>
              <a:cs typeface="Poppins Medium"/>
              <a:sym typeface="Poppins Medium"/>
            </a:endParaRPr>
          </a:p>
        </p:txBody>
      </p:sp>
      <p:sp>
        <p:nvSpPr>
          <p:cNvPr id="1937" name="Google Shape;1937;p86"/>
          <p:cNvSpPr/>
          <p:nvPr/>
        </p:nvSpPr>
        <p:spPr>
          <a:xfrm>
            <a:off x="6433818" y="1986154"/>
            <a:ext cx="1990500" cy="1990500"/>
          </a:xfrm>
          <a:prstGeom prst="ellipse">
            <a:avLst/>
          </a:prstGeom>
          <a:solidFill>
            <a:srgbClr val="FFFFFF">
              <a:alpha val="23460"/>
            </a:srgbClr>
          </a:solidFill>
          <a:ln cap="flat" cmpd="sng" w="9525">
            <a:solidFill>
              <a:srgbClr val="A59FB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6"/>
          <p:cNvSpPr/>
          <p:nvPr/>
        </p:nvSpPr>
        <p:spPr>
          <a:xfrm>
            <a:off x="5224125" y="1969213"/>
            <a:ext cx="1990500" cy="1990500"/>
          </a:xfrm>
          <a:prstGeom prst="ellipse">
            <a:avLst/>
          </a:prstGeom>
          <a:solidFill>
            <a:srgbClr val="FFFFFF">
              <a:alpha val="23460"/>
            </a:srgbClr>
          </a:solidFill>
          <a:ln cap="flat" cmpd="sng" w="9525">
            <a:solidFill>
              <a:srgbClr val="A59FB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6"/>
          <p:cNvSpPr txBox="1"/>
          <p:nvPr/>
        </p:nvSpPr>
        <p:spPr>
          <a:xfrm>
            <a:off x="5373300" y="2614649"/>
            <a:ext cx="1085400" cy="7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FFFFFF"/>
                </a:solidFill>
                <a:latin typeface="Archivo"/>
                <a:ea typeface="Archivo"/>
                <a:cs typeface="Archivo"/>
                <a:sym typeface="Archivo"/>
              </a:rPr>
              <a:t>Can prepare feedback understanding draft plans</a:t>
            </a:r>
            <a:endParaRPr sz="900">
              <a:solidFill>
                <a:srgbClr val="FFFFFF"/>
              </a:solidFill>
              <a:latin typeface="Archivo"/>
              <a:ea typeface="Archivo"/>
              <a:cs typeface="Archivo"/>
              <a:sym typeface="Archivo"/>
            </a:endParaRPr>
          </a:p>
        </p:txBody>
      </p:sp>
      <p:sp>
        <p:nvSpPr>
          <p:cNvPr id="1940" name="Google Shape;1940;p86"/>
          <p:cNvSpPr txBox="1"/>
          <p:nvPr/>
        </p:nvSpPr>
        <p:spPr>
          <a:xfrm>
            <a:off x="7138325" y="2667013"/>
            <a:ext cx="1183800" cy="594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FFFFFF"/>
                </a:solidFill>
                <a:latin typeface="Archivo"/>
                <a:ea typeface="Archivo"/>
                <a:cs typeface="Archivo"/>
                <a:sym typeface="Archivo"/>
              </a:rPr>
              <a:t>Know when and where feedback opportunities are</a:t>
            </a:r>
            <a:endParaRPr sz="900">
              <a:solidFill>
                <a:srgbClr val="FFFFFF"/>
              </a:solidFill>
              <a:latin typeface="Archivo"/>
              <a:ea typeface="Archivo"/>
              <a:cs typeface="Archivo"/>
              <a:sym typeface="Archivo"/>
            </a:endParaRPr>
          </a:p>
        </p:txBody>
      </p:sp>
      <p:sp>
        <p:nvSpPr>
          <p:cNvPr id="1941" name="Google Shape;1941;p86"/>
          <p:cNvSpPr txBox="1"/>
          <p:nvPr/>
        </p:nvSpPr>
        <p:spPr>
          <a:xfrm>
            <a:off x="5226588" y="1549675"/>
            <a:ext cx="31380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rgbClr val="FFFFFF"/>
                </a:solidFill>
                <a:latin typeface="Poppins"/>
                <a:ea typeface="Poppins"/>
                <a:cs typeface="Poppins"/>
                <a:sym typeface="Poppins"/>
              </a:rPr>
              <a:t>People participating in an informed manner</a:t>
            </a:r>
            <a:endParaRPr b="1" sz="900">
              <a:solidFill>
                <a:srgbClr val="FFFFFF"/>
              </a:solidFill>
              <a:latin typeface="Poppins"/>
              <a:ea typeface="Poppins"/>
              <a:cs typeface="Poppins"/>
              <a:sym typeface="Poppins"/>
            </a:endParaRPr>
          </a:p>
        </p:txBody>
      </p:sp>
      <p:pic>
        <p:nvPicPr>
          <p:cNvPr id="1942" name="Google Shape;1942;p86"/>
          <p:cNvPicPr preferRelativeResize="0"/>
          <p:nvPr/>
        </p:nvPicPr>
        <p:blipFill rotWithShape="1">
          <a:blip r:embed="rId6">
            <a:alphaModFix/>
          </a:blip>
          <a:srcRect b="0" l="0" r="0" t="0"/>
          <a:stretch/>
        </p:blipFill>
        <p:spPr>
          <a:xfrm>
            <a:off x="251650" y="1068294"/>
            <a:ext cx="4857624" cy="3792369"/>
          </a:xfrm>
          <a:prstGeom prst="rect">
            <a:avLst/>
          </a:prstGeom>
          <a:noFill/>
          <a:ln>
            <a:noFill/>
          </a:ln>
        </p:spPr>
      </p:pic>
      <p:pic>
        <p:nvPicPr>
          <p:cNvPr id="1943" name="Google Shape;1943;p86"/>
          <p:cNvPicPr preferRelativeResize="0"/>
          <p:nvPr/>
        </p:nvPicPr>
        <p:blipFill rotWithShape="1">
          <a:blip r:embed="rId7">
            <a:alphaModFix/>
          </a:blip>
          <a:srcRect b="0" l="1124" r="1124" t="0"/>
          <a:stretch/>
        </p:blipFill>
        <p:spPr>
          <a:xfrm>
            <a:off x="926042" y="1627728"/>
            <a:ext cx="3624887" cy="2267440"/>
          </a:xfrm>
          <a:prstGeom prst="rect">
            <a:avLst/>
          </a:prstGeom>
          <a:noFill/>
          <a:ln>
            <a:noFill/>
          </a:ln>
        </p:spPr>
      </p:pic>
      <p:pic>
        <p:nvPicPr>
          <p:cNvPr id="1944" name="Google Shape;1944;p86"/>
          <p:cNvPicPr preferRelativeResize="0"/>
          <p:nvPr/>
        </p:nvPicPr>
        <p:blipFill>
          <a:blip r:embed="rId8">
            <a:alphaModFix/>
          </a:blip>
          <a:stretch>
            <a:fillRect/>
          </a:stretch>
        </p:blipFill>
        <p:spPr>
          <a:xfrm>
            <a:off x="-1098933" y="3348150"/>
            <a:ext cx="2533008" cy="23548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 name="Shape 168"/>
        <p:cNvGrpSpPr/>
        <p:nvPr/>
      </p:nvGrpSpPr>
      <p:grpSpPr>
        <a:xfrm>
          <a:off x="0" y="0"/>
          <a:ext cx="0" cy="0"/>
          <a:chOff x="0" y="0"/>
          <a:chExt cx="0" cy="0"/>
        </a:xfrm>
      </p:grpSpPr>
      <p:sp>
        <p:nvSpPr>
          <p:cNvPr id="169" name="Google Shape;169;p33"/>
          <p:cNvSpPr txBox="1"/>
          <p:nvPr/>
        </p:nvSpPr>
        <p:spPr>
          <a:xfrm>
            <a:off x="4025750" y="4689725"/>
            <a:ext cx="4960500" cy="359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wazimap.co.za/profiles/municipality-FS194-maluti-a-phofung</a:t>
            </a:r>
            <a:endParaRPr/>
          </a:p>
        </p:txBody>
      </p:sp>
      <p:pic>
        <p:nvPicPr>
          <p:cNvPr id="170" name="Google Shape;170;p33"/>
          <p:cNvPicPr preferRelativeResize="0"/>
          <p:nvPr/>
        </p:nvPicPr>
        <p:blipFill>
          <a:blip r:embed="rId3">
            <a:alphaModFix/>
          </a:blip>
          <a:stretch>
            <a:fillRect/>
          </a:stretch>
        </p:blipFill>
        <p:spPr>
          <a:xfrm>
            <a:off x="3915150" y="533400"/>
            <a:ext cx="4879001" cy="3976599"/>
          </a:xfrm>
          <a:prstGeom prst="rect">
            <a:avLst/>
          </a:prstGeom>
          <a:noFill/>
          <a:ln>
            <a:noFill/>
          </a:ln>
        </p:spPr>
      </p:pic>
      <p:sp>
        <p:nvSpPr>
          <p:cNvPr id="171" name="Google Shape;171;p33"/>
          <p:cNvSpPr txBox="1"/>
          <p:nvPr/>
        </p:nvSpPr>
        <p:spPr>
          <a:xfrm>
            <a:off x="914400" y="1743925"/>
            <a:ext cx="44958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rgbClr val="FFFFFF"/>
              </a:solidFill>
              <a:latin typeface="Poppins"/>
              <a:ea typeface="Poppins"/>
              <a:cs typeface="Poppins"/>
              <a:sym typeface="Poppins"/>
            </a:endParaRPr>
          </a:p>
        </p:txBody>
      </p:sp>
      <p:sp>
        <p:nvSpPr>
          <p:cNvPr id="172" name="Google Shape;172;p33"/>
          <p:cNvSpPr txBox="1"/>
          <p:nvPr/>
        </p:nvSpPr>
        <p:spPr>
          <a:xfrm>
            <a:off x="751725" y="1163475"/>
            <a:ext cx="45915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Accessible census data</a:t>
            </a:r>
            <a:endParaRPr>
              <a:solidFill>
                <a:srgbClr val="00B451"/>
              </a:solidFill>
              <a:latin typeface="Poppins Light"/>
              <a:ea typeface="Poppins Light"/>
              <a:cs typeface="Poppins Light"/>
              <a:sym typeface="Poppins Light"/>
            </a:endParaRPr>
          </a:p>
        </p:txBody>
      </p:sp>
      <p:sp>
        <p:nvSpPr>
          <p:cNvPr id="173" name="Google Shape;173;p33"/>
          <p:cNvSpPr txBox="1"/>
          <p:nvPr/>
        </p:nvSpPr>
        <p:spPr>
          <a:xfrm>
            <a:off x="751725" y="773675"/>
            <a:ext cx="45915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Wazimap</a:t>
            </a:r>
            <a:endParaRPr sz="2200">
              <a:solidFill>
                <a:srgbClr val="25215D"/>
              </a:solidFill>
              <a:latin typeface="Poppins Medium"/>
              <a:ea typeface="Poppins Medium"/>
              <a:cs typeface="Poppins Medium"/>
              <a:sym typeface="Poppins Medium"/>
            </a:endParaRPr>
          </a:p>
        </p:txBody>
      </p:sp>
      <p:sp>
        <p:nvSpPr>
          <p:cNvPr id="174" name="Google Shape;174;p33"/>
          <p:cNvSpPr txBox="1"/>
          <p:nvPr/>
        </p:nvSpPr>
        <p:spPr>
          <a:xfrm>
            <a:off x="818850" y="1637450"/>
            <a:ext cx="4591500" cy="2683200"/>
          </a:xfrm>
          <a:prstGeom prst="rect">
            <a:avLst/>
          </a:prstGeom>
          <a:noFill/>
          <a:ln>
            <a:noFill/>
          </a:ln>
        </p:spPr>
        <p:txBody>
          <a:bodyPr anchorCtr="0" anchor="t" bIns="91425" lIns="91425" spcFirstLastPara="1" rIns="91425" wrap="square" tIns="91425">
            <a:noAutofit/>
          </a:bodyPr>
          <a:lstStyle/>
          <a:p>
            <a:pPr indent="-256199" lvl="0" marL="179999" rtl="0" algn="l">
              <a:lnSpc>
                <a:spcPct val="100000"/>
              </a:lnSpc>
              <a:spcBef>
                <a:spcPts val="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Based on CensusReporter</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1000"/>
              </a:spcAft>
              <a:buClr>
                <a:srgbClr val="25215D"/>
              </a:buClr>
              <a:buSzPts val="1200"/>
              <a:buFont typeface="Archivo"/>
              <a:buChar char="●"/>
            </a:pPr>
            <a:r>
              <a:rPr lang="en-GB" sz="1200">
                <a:solidFill>
                  <a:srgbClr val="25215D"/>
                </a:solidFill>
                <a:latin typeface="Archivo"/>
                <a:ea typeface="Archivo"/>
                <a:cs typeface="Archivo"/>
                <a:sym typeface="Archivo"/>
              </a:rPr>
              <a:t>No clear next step/action</a:t>
            </a:r>
            <a:endParaRPr sz="1200">
              <a:solidFill>
                <a:srgbClr val="25215D"/>
              </a:solidFill>
              <a:latin typeface="Archivo"/>
              <a:ea typeface="Archivo"/>
              <a:cs typeface="Archivo"/>
              <a:sym typeface="Archivo"/>
            </a:endParaRPr>
          </a:p>
        </p:txBody>
      </p:sp>
      <p:pic>
        <p:nvPicPr>
          <p:cNvPr id="175" name="Google Shape;175;p33"/>
          <p:cNvPicPr preferRelativeResize="0"/>
          <p:nvPr/>
        </p:nvPicPr>
        <p:blipFill>
          <a:blip r:embed="rId4">
            <a:alphaModFix/>
          </a:blip>
          <a:stretch>
            <a:fillRect/>
          </a:stretch>
        </p:blipFill>
        <p:spPr>
          <a:xfrm>
            <a:off x="6029817" y="-1215875"/>
            <a:ext cx="2533008" cy="2354899"/>
          </a:xfrm>
          <a:prstGeom prst="rect">
            <a:avLst/>
          </a:prstGeom>
          <a:noFill/>
          <a:ln>
            <a:noFill/>
          </a:ln>
        </p:spPr>
      </p:pic>
      <p:pic>
        <p:nvPicPr>
          <p:cNvPr id="176" name="Google Shape;176;p33"/>
          <p:cNvPicPr preferRelativeResize="0"/>
          <p:nvPr/>
        </p:nvPicPr>
        <p:blipFill>
          <a:blip r:embed="rId5">
            <a:alphaModFix/>
          </a:blip>
          <a:stretch>
            <a:fillRect/>
          </a:stretch>
        </p:blipFill>
        <p:spPr>
          <a:xfrm>
            <a:off x="-789287" y="2109912"/>
            <a:ext cx="1541020" cy="2069239"/>
          </a:xfrm>
          <a:prstGeom prst="rect">
            <a:avLst/>
          </a:prstGeom>
          <a:noFill/>
          <a:ln>
            <a:noFill/>
          </a:ln>
        </p:spPr>
      </p:pic>
      <p:pic>
        <p:nvPicPr>
          <p:cNvPr id="177" name="Google Shape;177;p33"/>
          <p:cNvPicPr preferRelativeResize="0"/>
          <p:nvPr/>
        </p:nvPicPr>
        <p:blipFill>
          <a:blip r:embed="rId6">
            <a:alphaModFix/>
          </a:blip>
          <a:stretch>
            <a:fillRect/>
          </a:stretch>
        </p:blipFill>
        <p:spPr>
          <a:xfrm>
            <a:off x="914389" y="4320650"/>
            <a:ext cx="2085162" cy="2069238"/>
          </a:xfrm>
          <a:prstGeom prst="rect">
            <a:avLst/>
          </a:prstGeom>
          <a:noFill/>
          <a:ln>
            <a:noFill/>
          </a:ln>
        </p:spPr>
      </p:pic>
      <p:pic>
        <p:nvPicPr>
          <p:cNvPr id="178" name="Google Shape;178;p33"/>
          <p:cNvPicPr preferRelativeResize="0"/>
          <p:nvPr/>
        </p:nvPicPr>
        <p:blipFill>
          <a:blip r:embed="rId7">
            <a:alphaModFix/>
          </a:blip>
          <a:stretch>
            <a:fillRect/>
          </a:stretch>
        </p:blipFill>
        <p:spPr>
          <a:xfrm rot="1246493">
            <a:off x="8082544" y="1802380"/>
            <a:ext cx="3125511" cy="378206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8" name="Shape 1948"/>
        <p:cNvGrpSpPr/>
        <p:nvPr/>
      </p:nvGrpSpPr>
      <p:grpSpPr>
        <a:xfrm>
          <a:off x="0" y="0"/>
          <a:ext cx="0" cy="0"/>
          <a:chOff x="0" y="0"/>
          <a:chExt cx="0" cy="0"/>
        </a:xfrm>
      </p:grpSpPr>
      <p:pic>
        <p:nvPicPr>
          <p:cNvPr id="1949" name="Google Shape;1949;p87"/>
          <p:cNvPicPr preferRelativeResize="0"/>
          <p:nvPr/>
        </p:nvPicPr>
        <p:blipFill rotWithShape="1">
          <a:blip r:embed="rId3">
            <a:alphaModFix/>
          </a:blip>
          <a:srcRect b="0" l="0" r="0" t="0"/>
          <a:stretch/>
        </p:blipFill>
        <p:spPr>
          <a:xfrm>
            <a:off x="251650" y="1068294"/>
            <a:ext cx="4857624" cy="3792369"/>
          </a:xfrm>
          <a:prstGeom prst="rect">
            <a:avLst/>
          </a:prstGeom>
          <a:noFill/>
          <a:ln>
            <a:noFill/>
          </a:ln>
        </p:spPr>
      </p:pic>
      <p:pic>
        <p:nvPicPr>
          <p:cNvPr id="1950" name="Google Shape;1950;p87"/>
          <p:cNvPicPr preferRelativeResize="0"/>
          <p:nvPr/>
        </p:nvPicPr>
        <p:blipFill rotWithShape="1">
          <a:blip r:embed="rId4">
            <a:alphaModFix/>
          </a:blip>
          <a:srcRect b="0" l="1124" r="1124" t="0"/>
          <a:stretch/>
        </p:blipFill>
        <p:spPr>
          <a:xfrm>
            <a:off x="926042" y="1627728"/>
            <a:ext cx="3624887" cy="2267440"/>
          </a:xfrm>
          <a:prstGeom prst="rect">
            <a:avLst/>
          </a:prstGeom>
          <a:noFill/>
          <a:ln>
            <a:noFill/>
          </a:ln>
        </p:spPr>
      </p:pic>
      <p:sp>
        <p:nvSpPr>
          <p:cNvPr id="1951" name="Google Shape;1951;p87"/>
          <p:cNvSpPr txBox="1"/>
          <p:nvPr/>
        </p:nvSpPr>
        <p:spPr>
          <a:xfrm>
            <a:off x="5606600" y="4450200"/>
            <a:ext cx="3086100" cy="104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t/>
            </a:r>
            <a:endParaRPr>
              <a:solidFill>
                <a:srgbClr val="A59FB9"/>
              </a:solidFill>
              <a:latin typeface="Poppins Light"/>
              <a:ea typeface="Poppins Light"/>
              <a:cs typeface="Poppins Light"/>
              <a:sym typeface="Poppins Light"/>
            </a:endParaRPr>
          </a:p>
        </p:txBody>
      </p:sp>
      <p:sp>
        <p:nvSpPr>
          <p:cNvPr id="1952" name="Google Shape;1952;p87"/>
          <p:cNvSpPr txBox="1"/>
          <p:nvPr/>
        </p:nvSpPr>
        <p:spPr>
          <a:xfrm>
            <a:off x="451450" y="4450100"/>
            <a:ext cx="4956900" cy="104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t/>
            </a:r>
            <a:endParaRPr>
              <a:solidFill>
                <a:srgbClr val="A59FB9"/>
              </a:solidFill>
              <a:latin typeface="Poppins Light"/>
              <a:ea typeface="Poppins Light"/>
              <a:cs typeface="Poppins Light"/>
              <a:sym typeface="Poppins Light"/>
            </a:endParaRPr>
          </a:p>
        </p:txBody>
      </p:sp>
      <p:pic>
        <p:nvPicPr>
          <p:cNvPr id="1953" name="Google Shape;1953;p87"/>
          <p:cNvPicPr preferRelativeResize="0"/>
          <p:nvPr/>
        </p:nvPicPr>
        <p:blipFill>
          <a:blip r:embed="rId5">
            <a:alphaModFix/>
          </a:blip>
          <a:stretch>
            <a:fillRect/>
          </a:stretch>
        </p:blipFill>
        <p:spPr>
          <a:xfrm>
            <a:off x="11" y="3997800"/>
            <a:ext cx="1584011" cy="2126968"/>
          </a:xfrm>
          <a:prstGeom prst="rect">
            <a:avLst/>
          </a:prstGeom>
          <a:noFill/>
          <a:ln>
            <a:noFill/>
          </a:ln>
        </p:spPr>
      </p:pic>
      <p:pic>
        <p:nvPicPr>
          <p:cNvPr id="1954" name="Google Shape;1954;p87"/>
          <p:cNvPicPr preferRelativeResize="0"/>
          <p:nvPr/>
        </p:nvPicPr>
        <p:blipFill>
          <a:blip r:embed="rId6">
            <a:alphaModFix/>
          </a:blip>
          <a:stretch>
            <a:fillRect/>
          </a:stretch>
        </p:blipFill>
        <p:spPr>
          <a:xfrm>
            <a:off x="7693591" y="3769457"/>
            <a:ext cx="2143333" cy="2126968"/>
          </a:xfrm>
          <a:prstGeom prst="rect">
            <a:avLst/>
          </a:prstGeom>
          <a:noFill/>
          <a:ln>
            <a:noFill/>
          </a:ln>
        </p:spPr>
      </p:pic>
      <p:pic>
        <p:nvPicPr>
          <p:cNvPr id="1955" name="Google Shape;1955;p87"/>
          <p:cNvPicPr preferRelativeResize="0"/>
          <p:nvPr/>
        </p:nvPicPr>
        <p:blipFill>
          <a:blip r:embed="rId7">
            <a:alphaModFix/>
          </a:blip>
          <a:stretch>
            <a:fillRect/>
          </a:stretch>
        </p:blipFill>
        <p:spPr>
          <a:xfrm rot="1215796">
            <a:off x="6056676" y="-1623174"/>
            <a:ext cx="3771778" cy="4417947"/>
          </a:xfrm>
          <a:prstGeom prst="rect">
            <a:avLst/>
          </a:prstGeom>
          <a:noFill/>
          <a:ln>
            <a:noFill/>
          </a:ln>
        </p:spPr>
      </p:pic>
      <p:sp>
        <p:nvSpPr>
          <p:cNvPr id="1956" name="Google Shape;1956;p87"/>
          <p:cNvSpPr txBox="1"/>
          <p:nvPr/>
        </p:nvSpPr>
        <p:spPr>
          <a:xfrm>
            <a:off x="751725" y="856550"/>
            <a:ext cx="71226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p:txBody>
      </p:sp>
      <p:sp>
        <p:nvSpPr>
          <p:cNvPr id="1957" name="Google Shape;1957;p87"/>
          <p:cNvSpPr txBox="1"/>
          <p:nvPr/>
        </p:nvSpPr>
        <p:spPr>
          <a:xfrm>
            <a:off x="751725" y="466750"/>
            <a:ext cx="71226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FFFFFF"/>
                </a:solidFill>
                <a:latin typeface="Poppins Medium"/>
                <a:ea typeface="Poppins Medium"/>
                <a:cs typeface="Poppins Medium"/>
                <a:sym typeface="Poppins Medium"/>
              </a:rPr>
              <a:t>Losing track of the strategy</a:t>
            </a:r>
            <a:endParaRPr sz="2200">
              <a:solidFill>
                <a:srgbClr val="FFFFFF"/>
              </a:solidFill>
              <a:latin typeface="Poppins Medium"/>
              <a:ea typeface="Poppins Medium"/>
              <a:cs typeface="Poppins Medium"/>
              <a:sym typeface="Poppins Medium"/>
            </a:endParaRPr>
          </a:p>
        </p:txBody>
      </p:sp>
      <p:pic>
        <p:nvPicPr>
          <p:cNvPr id="1958" name="Google Shape;1958;p87"/>
          <p:cNvPicPr preferRelativeResize="0"/>
          <p:nvPr/>
        </p:nvPicPr>
        <p:blipFill>
          <a:blip r:embed="rId8">
            <a:alphaModFix/>
          </a:blip>
          <a:stretch>
            <a:fillRect/>
          </a:stretch>
        </p:blipFill>
        <p:spPr>
          <a:xfrm>
            <a:off x="-146433" y="-1363400"/>
            <a:ext cx="2533008" cy="2354899"/>
          </a:xfrm>
          <a:prstGeom prst="rect">
            <a:avLst/>
          </a:prstGeom>
          <a:noFill/>
          <a:ln>
            <a:noFill/>
          </a:ln>
        </p:spPr>
      </p:pic>
      <p:sp>
        <p:nvSpPr>
          <p:cNvPr id="1959" name="Google Shape;1959;p87"/>
          <p:cNvSpPr txBox="1"/>
          <p:nvPr/>
        </p:nvSpPr>
        <p:spPr>
          <a:xfrm>
            <a:off x="4803625" y="2606725"/>
            <a:ext cx="2826900" cy="8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Municipality is deploying it</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They can provide the data</a:t>
            </a:r>
            <a:endParaRPr>
              <a:solidFill>
                <a:srgbClr val="00B451"/>
              </a:solidFill>
              <a:latin typeface="Poppins Light"/>
              <a:ea typeface="Poppins Light"/>
              <a:cs typeface="Poppins Light"/>
              <a:sym typeface="Poppins Light"/>
            </a:endParaRPr>
          </a:p>
        </p:txBody>
      </p:sp>
      <p:sp>
        <p:nvSpPr>
          <p:cNvPr id="1960" name="Google Shape;1960;p87"/>
          <p:cNvSpPr txBox="1"/>
          <p:nvPr/>
        </p:nvSpPr>
        <p:spPr>
          <a:xfrm>
            <a:off x="4803625" y="2216925"/>
            <a:ext cx="45756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FFFFFF"/>
                </a:solidFill>
                <a:latin typeface="Poppins Medium"/>
                <a:ea typeface="Poppins Medium"/>
                <a:cs typeface="Poppins Medium"/>
                <a:sym typeface="Poppins Medium"/>
              </a:rPr>
              <a:t>Actually, it’s the muni’s tool</a:t>
            </a:r>
            <a:endParaRPr sz="2200">
              <a:solidFill>
                <a:srgbClr val="FFFFFF"/>
              </a:solidFill>
              <a:latin typeface="Poppins Medium"/>
              <a:ea typeface="Poppins Medium"/>
              <a:cs typeface="Poppins Medium"/>
              <a:sym typeface="Poppins Medium"/>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64" name="Shape 1964"/>
        <p:cNvGrpSpPr/>
        <p:nvPr/>
      </p:nvGrpSpPr>
      <p:grpSpPr>
        <a:xfrm>
          <a:off x="0" y="0"/>
          <a:ext cx="0" cy="0"/>
          <a:chOff x="0" y="0"/>
          <a:chExt cx="0" cy="0"/>
        </a:xfrm>
      </p:grpSpPr>
      <p:pic>
        <p:nvPicPr>
          <p:cNvPr id="1965" name="Google Shape;1965;p88"/>
          <p:cNvPicPr preferRelativeResize="0"/>
          <p:nvPr/>
        </p:nvPicPr>
        <p:blipFill>
          <a:blip r:embed="rId3">
            <a:alphaModFix/>
          </a:blip>
          <a:stretch>
            <a:fillRect/>
          </a:stretch>
        </p:blipFill>
        <p:spPr>
          <a:xfrm>
            <a:off x="-8" y="3850550"/>
            <a:ext cx="2533008" cy="2354899"/>
          </a:xfrm>
          <a:prstGeom prst="rect">
            <a:avLst/>
          </a:prstGeom>
          <a:noFill/>
          <a:ln>
            <a:noFill/>
          </a:ln>
        </p:spPr>
      </p:pic>
      <p:sp>
        <p:nvSpPr>
          <p:cNvPr id="1966" name="Google Shape;1966;p88"/>
          <p:cNvSpPr txBox="1"/>
          <p:nvPr/>
        </p:nvSpPr>
        <p:spPr>
          <a:xfrm>
            <a:off x="4393050" y="293075"/>
            <a:ext cx="4083900" cy="4854600"/>
          </a:xfrm>
          <a:prstGeom prst="rect">
            <a:avLst/>
          </a:prstGeom>
          <a:noFill/>
          <a:ln>
            <a:noFill/>
          </a:ln>
        </p:spPr>
        <p:txBody>
          <a:bodyPr anchorCtr="0" anchor="ctr" bIns="91425" lIns="91425" spcFirstLastPara="1" rIns="91425" wrap="square" tIns="91425">
            <a:noAutofit/>
          </a:bodyPr>
          <a:lstStyle/>
          <a:p>
            <a:pPr indent="-256199" lvl="0" marL="179999" rtl="0" algn="l">
              <a:lnSpc>
                <a:spcPct val="100000"/>
              </a:lnSpc>
              <a:spcBef>
                <a:spcPts val="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Context: What does OpenUp do?</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Our fears?</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Key considerations</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Tools and approach</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Practical: try our approach</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1000"/>
              </a:spcAft>
              <a:buClr>
                <a:srgbClr val="25215D"/>
              </a:buClr>
              <a:buSzPts val="1200"/>
              <a:buFont typeface="Archivo"/>
              <a:buChar char="●"/>
            </a:pPr>
            <a:r>
              <a:rPr lang="en-GB" sz="1200">
                <a:solidFill>
                  <a:srgbClr val="25215D"/>
                </a:solidFill>
                <a:latin typeface="Archivo"/>
                <a:ea typeface="Archivo"/>
                <a:cs typeface="Archivo"/>
                <a:sym typeface="Archivo"/>
              </a:rPr>
              <a:t>Recap</a:t>
            </a:r>
            <a:endParaRPr sz="1200">
              <a:solidFill>
                <a:srgbClr val="25215D"/>
              </a:solidFill>
              <a:latin typeface="Archivo"/>
              <a:ea typeface="Archivo"/>
              <a:cs typeface="Archivo"/>
              <a:sym typeface="Archivo"/>
            </a:endParaRPr>
          </a:p>
        </p:txBody>
      </p:sp>
      <p:pic>
        <p:nvPicPr>
          <p:cNvPr id="1967" name="Google Shape;1967;p88"/>
          <p:cNvPicPr preferRelativeResize="0"/>
          <p:nvPr/>
        </p:nvPicPr>
        <p:blipFill>
          <a:blip r:embed="rId4">
            <a:alphaModFix/>
          </a:blip>
          <a:stretch>
            <a:fillRect/>
          </a:stretch>
        </p:blipFill>
        <p:spPr>
          <a:xfrm>
            <a:off x="1907688" y="-731538"/>
            <a:ext cx="1541020" cy="2069239"/>
          </a:xfrm>
          <a:prstGeom prst="rect">
            <a:avLst/>
          </a:prstGeom>
          <a:noFill/>
          <a:ln>
            <a:noFill/>
          </a:ln>
        </p:spPr>
      </p:pic>
      <p:pic>
        <p:nvPicPr>
          <p:cNvPr id="1968" name="Google Shape;1968;p88"/>
          <p:cNvPicPr preferRelativeResize="0"/>
          <p:nvPr/>
        </p:nvPicPr>
        <p:blipFill>
          <a:blip r:embed="rId5">
            <a:alphaModFix/>
          </a:blip>
          <a:stretch>
            <a:fillRect/>
          </a:stretch>
        </p:blipFill>
        <p:spPr>
          <a:xfrm>
            <a:off x="7350089" y="4224300"/>
            <a:ext cx="2085162" cy="2069238"/>
          </a:xfrm>
          <a:prstGeom prst="rect">
            <a:avLst/>
          </a:prstGeom>
          <a:noFill/>
          <a:ln>
            <a:noFill/>
          </a:ln>
        </p:spPr>
      </p:pic>
      <p:sp>
        <p:nvSpPr>
          <p:cNvPr id="1969" name="Google Shape;1969;p88"/>
          <p:cNvSpPr txBox="1"/>
          <p:nvPr/>
        </p:nvSpPr>
        <p:spPr>
          <a:xfrm>
            <a:off x="751725" y="2571650"/>
            <a:ext cx="45915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p:txBody>
      </p:sp>
      <p:sp>
        <p:nvSpPr>
          <p:cNvPr id="1970" name="Google Shape;1970;p88"/>
          <p:cNvSpPr txBox="1"/>
          <p:nvPr/>
        </p:nvSpPr>
        <p:spPr>
          <a:xfrm>
            <a:off x="751725" y="2181850"/>
            <a:ext cx="30222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What’s covered</a:t>
            </a:r>
            <a:endParaRPr sz="2200">
              <a:solidFill>
                <a:srgbClr val="25215D"/>
              </a:solidFill>
              <a:latin typeface="Poppins Medium"/>
              <a:ea typeface="Poppins Medium"/>
              <a:cs typeface="Poppins Medium"/>
              <a:sym typeface="Poppins Medium"/>
            </a:endParaRPr>
          </a:p>
        </p:txBody>
      </p:sp>
      <p:pic>
        <p:nvPicPr>
          <p:cNvPr id="1971" name="Google Shape;1971;p88"/>
          <p:cNvPicPr preferRelativeResize="0"/>
          <p:nvPr/>
        </p:nvPicPr>
        <p:blipFill>
          <a:blip r:embed="rId6">
            <a:alphaModFix/>
          </a:blip>
          <a:stretch>
            <a:fillRect/>
          </a:stretch>
        </p:blipFill>
        <p:spPr>
          <a:xfrm rot="1246493">
            <a:off x="7498569" y="-1986608"/>
            <a:ext cx="3125511" cy="3782067"/>
          </a:xfrm>
          <a:prstGeom prst="rect">
            <a:avLst/>
          </a:prstGeom>
          <a:noFill/>
          <a:ln>
            <a:noFill/>
          </a:ln>
        </p:spPr>
      </p:pic>
      <p:sp>
        <p:nvSpPr>
          <p:cNvPr id="1972" name="Google Shape;1972;p88"/>
          <p:cNvSpPr/>
          <p:nvPr/>
        </p:nvSpPr>
        <p:spPr>
          <a:xfrm rot="5400000">
            <a:off x="4212300" y="3079697"/>
            <a:ext cx="161400" cy="112200"/>
          </a:xfrm>
          <a:prstGeom prst="triangle">
            <a:avLst>
              <a:gd fmla="val 50000" name="adj"/>
            </a:avLst>
          </a:prstGeom>
          <a:solidFill>
            <a:srgbClr val="2521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6" name="Shape 1976"/>
        <p:cNvGrpSpPr/>
        <p:nvPr/>
      </p:nvGrpSpPr>
      <p:grpSpPr>
        <a:xfrm>
          <a:off x="0" y="0"/>
          <a:ext cx="0" cy="0"/>
          <a:chOff x="0" y="0"/>
          <a:chExt cx="0" cy="0"/>
        </a:xfrm>
      </p:grpSpPr>
      <p:pic>
        <p:nvPicPr>
          <p:cNvPr id="1977" name="Google Shape;1977;p89"/>
          <p:cNvPicPr preferRelativeResize="0"/>
          <p:nvPr/>
        </p:nvPicPr>
        <p:blipFill>
          <a:blip r:embed="rId3">
            <a:alphaModFix/>
          </a:blip>
          <a:stretch>
            <a:fillRect/>
          </a:stretch>
        </p:blipFill>
        <p:spPr>
          <a:xfrm>
            <a:off x="-8" y="3850550"/>
            <a:ext cx="2533008" cy="2354899"/>
          </a:xfrm>
          <a:prstGeom prst="rect">
            <a:avLst/>
          </a:prstGeom>
          <a:noFill/>
          <a:ln>
            <a:noFill/>
          </a:ln>
        </p:spPr>
      </p:pic>
      <p:sp>
        <p:nvSpPr>
          <p:cNvPr id="1978" name="Google Shape;1978;p89"/>
          <p:cNvSpPr txBox="1"/>
          <p:nvPr/>
        </p:nvSpPr>
        <p:spPr>
          <a:xfrm>
            <a:off x="4393050" y="293075"/>
            <a:ext cx="4083900" cy="4854600"/>
          </a:xfrm>
          <a:prstGeom prst="rect">
            <a:avLst/>
          </a:prstGeom>
          <a:noFill/>
          <a:ln>
            <a:noFill/>
          </a:ln>
        </p:spPr>
        <p:txBody>
          <a:bodyPr anchorCtr="0" anchor="ctr" bIns="91425" lIns="91425" spcFirstLastPara="1" rIns="91425" wrap="square" tIns="91425">
            <a:noAutofit/>
          </a:bodyPr>
          <a:lstStyle/>
          <a:p>
            <a:pPr indent="-256199" lvl="0" marL="179999" rtl="0" algn="l">
              <a:lnSpc>
                <a:spcPct val="100000"/>
              </a:lnSpc>
              <a:spcBef>
                <a:spcPts val="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In groups</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A group member’s project or idea</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Enter some short answers on the workspace</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Help each other</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1000"/>
              </a:spcAft>
              <a:buClr>
                <a:srgbClr val="25215D"/>
              </a:buClr>
              <a:buSzPts val="1200"/>
              <a:buFont typeface="Archivo"/>
              <a:buChar char="●"/>
            </a:pPr>
            <a:r>
              <a:rPr lang="en-GB" sz="1200">
                <a:solidFill>
                  <a:srgbClr val="25215D"/>
                </a:solidFill>
                <a:latin typeface="Archivo"/>
                <a:ea typeface="Archivo"/>
                <a:cs typeface="Archivo"/>
                <a:sym typeface="Archivo"/>
              </a:rPr>
              <a:t>Use the questions posed</a:t>
            </a:r>
            <a:endParaRPr sz="1200">
              <a:solidFill>
                <a:srgbClr val="25215D"/>
              </a:solidFill>
              <a:latin typeface="Archivo"/>
              <a:ea typeface="Archivo"/>
              <a:cs typeface="Archivo"/>
              <a:sym typeface="Archivo"/>
            </a:endParaRPr>
          </a:p>
        </p:txBody>
      </p:sp>
      <p:pic>
        <p:nvPicPr>
          <p:cNvPr id="1979" name="Google Shape;1979;p89"/>
          <p:cNvPicPr preferRelativeResize="0"/>
          <p:nvPr/>
        </p:nvPicPr>
        <p:blipFill>
          <a:blip r:embed="rId4">
            <a:alphaModFix/>
          </a:blip>
          <a:stretch>
            <a:fillRect/>
          </a:stretch>
        </p:blipFill>
        <p:spPr>
          <a:xfrm>
            <a:off x="1907688" y="-731538"/>
            <a:ext cx="1541020" cy="2069239"/>
          </a:xfrm>
          <a:prstGeom prst="rect">
            <a:avLst/>
          </a:prstGeom>
          <a:noFill/>
          <a:ln>
            <a:noFill/>
          </a:ln>
        </p:spPr>
      </p:pic>
      <p:pic>
        <p:nvPicPr>
          <p:cNvPr id="1980" name="Google Shape;1980;p89"/>
          <p:cNvPicPr preferRelativeResize="0"/>
          <p:nvPr/>
        </p:nvPicPr>
        <p:blipFill>
          <a:blip r:embed="rId5">
            <a:alphaModFix/>
          </a:blip>
          <a:stretch>
            <a:fillRect/>
          </a:stretch>
        </p:blipFill>
        <p:spPr>
          <a:xfrm>
            <a:off x="7350089" y="4224300"/>
            <a:ext cx="2085162" cy="2069238"/>
          </a:xfrm>
          <a:prstGeom prst="rect">
            <a:avLst/>
          </a:prstGeom>
          <a:noFill/>
          <a:ln>
            <a:noFill/>
          </a:ln>
        </p:spPr>
      </p:pic>
      <p:sp>
        <p:nvSpPr>
          <p:cNvPr id="1981" name="Google Shape;1981;p89"/>
          <p:cNvSpPr txBox="1"/>
          <p:nvPr/>
        </p:nvSpPr>
        <p:spPr>
          <a:xfrm>
            <a:off x="751725" y="2571650"/>
            <a:ext cx="34371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p:txBody>
      </p:sp>
      <p:sp>
        <p:nvSpPr>
          <p:cNvPr id="1982" name="Google Shape;1982;p89"/>
          <p:cNvSpPr txBox="1"/>
          <p:nvPr/>
        </p:nvSpPr>
        <p:spPr>
          <a:xfrm>
            <a:off x="751725" y="2181850"/>
            <a:ext cx="35091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Let’s try the process!</a:t>
            </a:r>
            <a:endParaRPr sz="2200">
              <a:solidFill>
                <a:srgbClr val="25215D"/>
              </a:solidFill>
              <a:latin typeface="Poppins Medium"/>
              <a:ea typeface="Poppins Medium"/>
              <a:cs typeface="Poppins Medium"/>
              <a:sym typeface="Poppins Medium"/>
            </a:endParaRPr>
          </a:p>
        </p:txBody>
      </p:sp>
      <p:pic>
        <p:nvPicPr>
          <p:cNvPr id="1983" name="Google Shape;1983;p89"/>
          <p:cNvPicPr preferRelativeResize="0"/>
          <p:nvPr/>
        </p:nvPicPr>
        <p:blipFill>
          <a:blip r:embed="rId6">
            <a:alphaModFix/>
          </a:blip>
          <a:stretch>
            <a:fillRect/>
          </a:stretch>
        </p:blipFill>
        <p:spPr>
          <a:xfrm rot="1246493">
            <a:off x="7498569" y="-1986608"/>
            <a:ext cx="3125511" cy="378206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87" name="Shape 1987"/>
        <p:cNvGrpSpPr/>
        <p:nvPr/>
      </p:nvGrpSpPr>
      <p:grpSpPr>
        <a:xfrm>
          <a:off x="0" y="0"/>
          <a:ext cx="0" cy="0"/>
          <a:chOff x="0" y="0"/>
          <a:chExt cx="0" cy="0"/>
        </a:xfrm>
      </p:grpSpPr>
      <p:pic>
        <p:nvPicPr>
          <p:cNvPr id="1988" name="Google Shape;1988;p90"/>
          <p:cNvPicPr preferRelativeResize="0"/>
          <p:nvPr/>
        </p:nvPicPr>
        <p:blipFill>
          <a:blip r:embed="rId3">
            <a:alphaModFix/>
          </a:blip>
          <a:stretch>
            <a:fillRect/>
          </a:stretch>
        </p:blipFill>
        <p:spPr>
          <a:xfrm>
            <a:off x="152400" y="5297175"/>
            <a:ext cx="8543676" cy="3634325"/>
          </a:xfrm>
          <a:prstGeom prst="rect">
            <a:avLst/>
          </a:prstGeom>
          <a:noFill/>
          <a:ln>
            <a:noFill/>
          </a:ln>
        </p:spPr>
      </p:pic>
      <p:grpSp>
        <p:nvGrpSpPr>
          <p:cNvPr id="1989" name="Google Shape;1989;p90"/>
          <p:cNvGrpSpPr/>
          <p:nvPr/>
        </p:nvGrpSpPr>
        <p:grpSpPr>
          <a:xfrm>
            <a:off x="353125" y="936943"/>
            <a:ext cx="8437744" cy="2591428"/>
            <a:chOff x="353125" y="936943"/>
            <a:chExt cx="8437744" cy="2591428"/>
          </a:xfrm>
        </p:grpSpPr>
        <p:grpSp>
          <p:nvGrpSpPr>
            <p:cNvPr id="1990" name="Google Shape;1990;p90"/>
            <p:cNvGrpSpPr/>
            <p:nvPr/>
          </p:nvGrpSpPr>
          <p:grpSpPr>
            <a:xfrm>
              <a:off x="7621469" y="2999771"/>
              <a:ext cx="1169400" cy="528600"/>
              <a:chOff x="7494494" y="372425"/>
              <a:chExt cx="1169400" cy="528600"/>
            </a:xfrm>
          </p:grpSpPr>
          <p:sp>
            <p:nvSpPr>
              <p:cNvPr id="1991" name="Google Shape;1991;p90"/>
              <p:cNvSpPr/>
              <p:nvPr/>
            </p:nvSpPr>
            <p:spPr>
              <a:xfrm>
                <a:off x="7494494" y="372425"/>
                <a:ext cx="1169400" cy="528600"/>
              </a:xfrm>
              <a:prstGeom prst="roundRect">
                <a:avLst>
                  <a:gd fmla="val 9436" name="adj"/>
                </a:avLst>
              </a:prstGeom>
              <a:solidFill>
                <a:srgbClr val="A59FB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1992" name="Google Shape;1992;p90"/>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1993" name="Google Shape;1993;p90"/>
              <p:cNvPicPr preferRelativeResize="0"/>
              <p:nvPr/>
            </p:nvPicPr>
            <p:blipFill>
              <a:blip r:embed="rId4">
                <a:alphaModFix amt="50000"/>
              </a:blip>
              <a:stretch>
                <a:fillRect/>
              </a:stretch>
            </p:blipFill>
            <p:spPr>
              <a:xfrm>
                <a:off x="8337250" y="528050"/>
                <a:ext cx="214075" cy="214075"/>
              </a:xfrm>
              <a:prstGeom prst="rect">
                <a:avLst/>
              </a:prstGeom>
              <a:noFill/>
              <a:ln>
                <a:noFill/>
              </a:ln>
            </p:spPr>
          </p:pic>
        </p:grpSp>
        <p:grpSp>
          <p:nvGrpSpPr>
            <p:cNvPr id="1994" name="Google Shape;1994;p90"/>
            <p:cNvGrpSpPr/>
            <p:nvPr/>
          </p:nvGrpSpPr>
          <p:grpSpPr>
            <a:xfrm>
              <a:off x="7621444" y="2735396"/>
              <a:ext cx="1169400" cy="528600"/>
              <a:chOff x="7494494" y="372425"/>
              <a:chExt cx="1169400" cy="528600"/>
            </a:xfrm>
          </p:grpSpPr>
          <p:sp>
            <p:nvSpPr>
              <p:cNvPr id="1995" name="Google Shape;1995;p90"/>
              <p:cNvSpPr/>
              <p:nvPr/>
            </p:nvSpPr>
            <p:spPr>
              <a:xfrm>
                <a:off x="7494494" y="372425"/>
                <a:ext cx="1169400" cy="528600"/>
              </a:xfrm>
              <a:prstGeom prst="roundRect">
                <a:avLst>
                  <a:gd fmla="val 9436" name="adj"/>
                </a:avLst>
              </a:prstGeom>
              <a:solidFill>
                <a:srgbClr val="7D749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1996" name="Google Shape;1996;p90"/>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1997" name="Google Shape;1997;p90"/>
              <p:cNvPicPr preferRelativeResize="0"/>
              <p:nvPr/>
            </p:nvPicPr>
            <p:blipFill>
              <a:blip r:embed="rId4">
                <a:alphaModFix amt="50000"/>
              </a:blip>
              <a:stretch>
                <a:fillRect/>
              </a:stretch>
            </p:blipFill>
            <p:spPr>
              <a:xfrm>
                <a:off x="8337250" y="528050"/>
                <a:ext cx="214075" cy="214075"/>
              </a:xfrm>
              <a:prstGeom prst="rect">
                <a:avLst/>
              </a:prstGeom>
              <a:noFill/>
              <a:ln>
                <a:noFill/>
              </a:ln>
            </p:spPr>
          </p:pic>
        </p:grpSp>
        <p:grpSp>
          <p:nvGrpSpPr>
            <p:cNvPr id="1998" name="Google Shape;1998;p90"/>
            <p:cNvGrpSpPr/>
            <p:nvPr/>
          </p:nvGrpSpPr>
          <p:grpSpPr>
            <a:xfrm>
              <a:off x="5862443" y="2999771"/>
              <a:ext cx="1452300" cy="528600"/>
              <a:chOff x="5524875" y="352025"/>
              <a:chExt cx="1452300" cy="528600"/>
            </a:xfrm>
          </p:grpSpPr>
          <p:sp>
            <p:nvSpPr>
              <p:cNvPr id="1999" name="Google Shape;1999;p90"/>
              <p:cNvSpPr/>
              <p:nvPr/>
            </p:nvSpPr>
            <p:spPr>
              <a:xfrm>
                <a:off x="5524875" y="352025"/>
                <a:ext cx="1452300" cy="528600"/>
              </a:xfrm>
              <a:prstGeom prst="roundRect">
                <a:avLst>
                  <a:gd fmla="val 9436" name="adj"/>
                </a:avLst>
              </a:prstGeom>
              <a:solidFill>
                <a:srgbClr val="A59FB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2000" name="Google Shape;2000;p90"/>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2001" name="Google Shape;2001;p90"/>
              <p:cNvPicPr preferRelativeResize="0"/>
              <p:nvPr/>
            </p:nvPicPr>
            <p:blipFill>
              <a:blip r:embed="rId5">
                <a:alphaModFix amt="50000"/>
              </a:blip>
              <a:stretch>
                <a:fillRect/>
              </a:stretch>
            </p:blipFill>
            <p:spPr>
              <a:xfrm>
                <a:off x="6628825" y="500923"/>
                <a:ext cx="230799" cy="230799"/>
              </a:xfrm>
              <a:prstGeom prst="rect">
                <a:avLst/>
              </a:prstGeom>
              <a:noFill/>
              <a:ln>
                <a:noFill/>
              </a:ln>
            </p:spPr>
          </p:pic>
        </p:grpSp>
        <p:grpSp>
          <p:nvGrpSpPr>
            <p:cNvPr id="2002" name="Google Shape;2002;p90"/>
            <p:cNvGrpSpPr/>
            <p:nvPr/>
          </p:nvGrpSpPr>
          <p:grpSpPr>
            <a:xfrm>
              <a:off x="5862443" y="2735396"/>
              <a:ext cx="1452300" cy="528600"/>
              <a:chOff x="5524875" y="352025"/>
              <a:chExt cx="1452300" cy="528600"/>
            </a:xfrm>
          </p:grpSpPr>
          <p:sp>
            <p:nvSpPr>
              <p:cNvPr id="2003" name="Google Shape;2003;p90"/>
              <p:cNvSpPr/>
              <p:nvPr/>
            </p:nvSpPr>
            <p:spPr>
              <a:xfrm>
                <a:off x="5524875" y="352025"/>
                <a:ext cx="1452300" cy="528600"/>
              </a:xfrm>
              <a:prstGeom prst="roundRect">
                <a:avLst>
                  <a:gd fmla="val 9436" name="adj"/>
                </a:avLst>
              </a:prstGeom>
              <a:solidFill>
                <a:srgbClr val="7D7499"/>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2004" name="Google Shape;2004;p90"/>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2005" name="Google Shape;2005;p90"/>
              <p:cNvPicPr preferRelativeResize="0"/>
              <p:nvPr/>
            </p:nvPicPr>
            <p:blipFill>
              <a:blip r:embed="rId5">
                <a:alphaModFix amt="50000"/>
              </a:blip>
              <a:stretch>
                <a:fillRect/>
              </a:stretch>
            </p:blipFill>
            <p:spPr>
              <a:xfrm>
                <a:off x="6628825" y="500923"/>
                <a:ext cx="230799" cy="230799"/>
              </a:xfrm>
              <a:prstGeom prst="rect">
                <a:avLst/>
              </a:prstGeom>
              <a:noFill/>
              <a:ln>
                <a:noFill/>
              </a:ln>
            </p:spPr>
          </p:pic>
        </p:grpSp>
        <p:grpSp>
          <p:nvGrpSpPr>
            <p:cNvPr id="2006" name="Google Shape;2006;p90"/>
            <p:cNvGrpSpPr/>
            <p:nvPr/>
          </p:nvGrpSpPr>
          <p:grpSpPr>
            <a:xfrm>
              <a:off x="353125" y="2468975"/>
              <a:ext cx="1344600" cy="528600"/>
              <a:chOff x="430275" y="352025"/>
              <a:chExt cx="1344600" cy="528600"/>
            </a:xfrm>
          </p:grpSpPr>
          <p:sp>
            <p:nvSpPr>
              <p:cNvPr id="2007" name="Google Shape;2007;p90"/>
              <p:cNvSpPr/>
              <p:nvPr/>
            </p:nvSpPr>
            <p:spPr>
              <a:xfrm>
                <a:off x="430275" y="352025"/>
                <a:ext cx="13446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Intended</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outcome</a:t>
                </a:r>
                <a:endParaRPr>
                  <a:solidFill>
                    <a:srgbClr val="FFFFFF"/>
                  </a:solidFill>
                  <a:latin typeface="Poppins"/>
                  <a:ea typeface="Poppins"/>
                  <a:cs typeface="Poppins"/>
                  <a:sym typeface="Poppins"/>
                </a:endParaRPr>
              </a:p>
            </p:txBody>
          </p:sp>
          <p:pic>
            <p:nvPicPr>
              <p:cNvPr id="2008" name="Google Shape;2008;p90"/>
              <p:cNvPicPr preferRelativeResize="0"/>
              <p:nvPr/>
            </p:nvPicPr>
            <p:blipFill>
              <a:blip r:embed="rId6">
                <a:alphaModFix amt="50000"/>
              </a:blip>
              <a:stretch>
                <a:fillRect/>
              </a:stretch>
            </p:blipFill>
            <p:spPr>
              <a:xfrm>
                <a:off x="1366150" y="468525"/>
                <a:ext cx="286326" cy="295575"/>
              </a:xfrm>
              <a:prstGeom prst="rect">
                <a:avLst/>
              </a:prstGeom>
              <a:noFill/>
              <a:ln>
                <a:noFill/>
              </a:ln>
            </p:spPr>
          </p:pic>
          <p:cxnSp>
            <p:nvCxnSpPr>
              <p:cNvPr id="2009" name="Google Shape;2009;p90"/>
              <p:cNvCxnSpPr/>
              <p:nvPr/>
            </p:nvCxnSpPr>
            <p:spPr>
              <a:xfrm>
                <a:off x="1251625" y="468525"/>
                <a:ext cx="0" cy="284400"/>
              </a:xfrm>
              <a:prstGeom prst="straightConnector1">
                <a:avLst/>
              </a:prstGeom>
              <a:noFill/>
              <a:ln cap="flat" cmpd="sng" w="9525">
                <a:solidFill>
                  <a:srgbClr val="A59FB9"/>
                </a:solidFill>
                <a:prstDash val="solid"/>
                <a:round/>
                <a:headEnd len="med" w="med" type="none"/>
                <a:tailEnd len="med" w="med" type="none"/>
              </a:ln>
            </p:spPr>
          </p:cxnSp>
        </p:grpSp>
        <p:grpSp>
          <p:nvGrpSpPr>
            <p:cNvPr id="2010" name="Google Shape;2010;p90"/>
            <p:cNvGrpSpPr/>
            <p:nvPr/>
          </p:nvGrpSpPr>
          <p:grpSpPr>
            <a:xfrm>
              <a:off x="2016843" y="2468975"/>
              <a:ext cx="1344600" cy="528600"/>
              <a:chOff x="1919050" y="352025"/>
              <a:chExt cx="1344600" cy="528600"/>
            </a:xfrm>
          </p:grpSpPr>
          <p:sp>
            <p:nvSpPr>
              <p:cNvPr id="2011" name="Google Shape;2011;p90"/>
              <p:cNvSpPr/>
              <p:nvPr/>
            </p:nvSpPr>
            <p:spPr>
              <a:xfrm>
                <a:off x="1919050" y="352025"/>
                <a:ext cx="13446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Who is</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involved?</a:t>
                </a:r>
                <a:endParaRPr>
                  <a:solidFill>
                    <a:srgbClr val="FFFFFF"/>
                  </a:solidFill>
                  <a:latin typeface="Poppins"/>
                  <a:ea typeface="Poppins"/>
                  <a:cs typeface="Poppins"/>
                  <a:sym typeface="Poppins"/>
                </a:endParaRPr>
              </a:p>
            </p:txBody>
          </p:sp>
          <p:cxnSp>
            <p:nvCxnSpPr>
              <p:cNvPr id="2012" name="Google Shape;2012;p90"/>
              <p:cNvCxnSpPr/>
              <p:nvPr/>
            </p:nvCxnSpPr>
            <p:spPr>
              <a:xfrm>
                <a:off x="276485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2013" name="Google Shape;2013;p90"/>
              <p:cNvPicPr preferRelativeResize="0"/>
              <p:nvPr/>
            </p:nvPicPr>
            <p:blipFill>
              <a:blip r:embed="rId7">
                <a:alphaModFix amt="50000"/>
              </a:blip>
              <a:stretch>
                <a:fillRect/>
              </a:stretch>
            </p:blipFill>
            <p:spPr>
              <a:xfrm>
                <a:off x="2860193" y="492813"/>
                <a:ext cx="283600" cy="226875"/>
              </a:xfrm>
              <a:prstGeom prst="rect">
                <a:avLst/>
              </a:prstGeom>
              <a:noFill/>
              <a:ln>
                <a:noFill/>
              </a:ln>
            </p:spPr>
          </p:pic>
        </p:grpSp>
        <p:grpSp>
          <p:nvGrpSpPr>
            <p:cNvPr id="2014" name="Google Shape;2014;p90"/>
            <p:cNvGrpSpPr/>
            <p:nvPr/>
          </p:nvGrpSpPr>
          <p:grpSpPr>
            <a:xfrm>
              <a:off x="3718850" y="936943"/>
              <a:ext cx="1734900" cy="636000"/>
              <a:chOff x="3718862" y="184756"/>
              <a:chExt cx="1734900" cy="636000"/>
            </a:xfrm>
          </p:grpSpPr>
          <p:sp>
            <p:nvSpPr>
              <p:cNvPr id="2015" name="Google Shape;2015;p90"/>
              <p:cNvSpPr/>
              <p:nvPr/>
            </p:nvSpPr>
            <p:spPr>
              <a:xfrm>
                <a:off x="3718862" y="184756"/>
                <a:ext cx="1734900" cy="6360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What’s the state</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of the world?</a:t>
                </a:r>
                <a:endParaRPr>
                  <a:solidFill>
                    <a:srgbClr val="FFFFFF"/>
                  </a:solidFill>
                  <a:latin typeface="Poppins"/>
                  <a:ea typeface="Poppins"/>
                  <a:cs typeface="Poppins"/>
                  <a:sym typeface="Poppins"/>
                </a:endParaRPr>
              </a:p>
            </p:txBody>
          </p:sp>
          <p:cxnSp>
            <p:nvCxnSpPr>
              <p:cNvPr id="2016" name="Google Shape;2016;p90"/>
              <p:cNvCxnSpPr/>
              <p:nvPr/>
            </p:nvCxnSpPr>
            <p:spPr>
              <a:xfrm>
                <a:off x="4967337" y="289881"/>
                <a:ext cx="0" cy="425100"/>
              </a:xfrm>
              <a:prstGeom prst="straightConnector1">
                <a:avLst/>
              </a:prstGeom>
              <a:noFill/>
              <a:ln cap="flat" cmpd="sng" w="9525">
                <a:solidFill>
                  <a:srgbClr val="A59FB9"/>
                </a:solidFill>
                <a:prstDash val="solid"/>
                <a:round/>
                <a:headEnd len="med" w="med" type="none"/>
                <a:tailEnd len="med" w="med" type="none"/>
              </a:ln>
            </p:spPr>
          </p:cxnSp>
          <p:pic>
            <p:nvPicPr>
              <p:cNvPr id="2017" name="Google Shape;2017;p90"/>
              <p:cNvPicPr preferRelativeResize="0"/>
              <p:nvPr/>
            </p:nvPicPr>
            <p:blipFill>
              <a:blip r:embed="rId8">
                <a:alphaModFix amt="50000"/>
              </a:blip>
              <a:stretch>
                <a:fillRect/>
              </a:stretch>
            </p:blipFill>
            <p:spPr>
              <a:xfrm>
                <a:off x="5065725" y="355731"/>
                <a:ext cx="284201" cy="293376"/>
              </a:xfrm>
              <a:prstGeom prst="rect">
                <a:avLst/>
              </a:prstGeom>
              <a:noFill/>
              <a:ln>
                <a:noFill/>
              </a:ln>
            </p:spPr>
          </p:pic>
        </p:grpSp>
        <p:grpSp>
          <p:nvGrpSpPr>
            <p:cNvPr id="2018" name="Google Shape;2018;p90"/>
            <p:cNvGrpSpPr/>
            <p:nvPr/>
          </p:nvGrpSpPr>
          <p:grpSpPr>
            <a:xfrm>
              <a:off x="7621469" y="2468975"/>
              <a:ext cx="1169400" cy="528600"/>
              <a:chOff x="7494494" y="372425"/>
              <a:chExt cx="1169400" cy="528600"/>
            </a:xfrm>
          </p:grpSpPr>
          <p:sp>
            <p:nvSpPr>
              <p:cNvPr id="2019" name="Google Shape;2019;p90"/>
              <p:cNvSpPr/>
              <p:nvPr/>
            </p:nvSpPr>
            <p:spPr>
              <a:xfrm>
                <a:off x="7494494" y="372425"/>
                <a:ext cx="11694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Evaluate</a:t>
                </a:r>
                <a:endParaRPr>
                  <a:solidFill>
                    <a:srgbClr val="FFFFFF"/>
                  </a:solidFill>
                  <a:latin typeface="Poppins"/>
                  <a:ea typeface="Poppins"/>
                  <a:cs typeface="Poppins"/>
                  <a:sym typeface="Poppins"/>
                </a:endParaRPr>
              </a:p>
            </p:txBody>
          </p:sp>
          <p:cxnSp>
            <p:nvCxnSpPr>
              <p:cNvPr id="2020" name="Google Shape;2020;p90"/>
              <p:cNvCxnSpPr/>
              <p:nvPr/>
            </p:nvCxnSpPr>
            <p:spPr>
              <a:xfrm>
                <a:off x="8237952" y="488925"/>
                <a:ext cx="0" cy="284400"/>
              </a:xfrm>
              <a:prstGeom prst="straightConnector1">
                <a:avLst/>
              </a:prstGeom>
              <a:noFill/>
              <a:ln cap="flat" cmpd="sng" w="9525">
                <a:solidFill>
                  <a:srgbClr val="A59FB9"/>
                </a:solidFill>
                <a:prstDash val="solid"/>
                <a:round/>
                <a:headEnd len="med" w="med" type="none"/>
                <a:tailEnd len="med" w="med" type="none"/>
              </a:ln>
            </p:spPr>
          </p:cxnSp>
          <p:pic>
            <p:nvPicPr>
              <p:cNvPr id="2021" name="Google Shape;2021;p90"/>
              <p:cNvPicPr preferRelativeResize="0"/>
              <p:nvPr/>
            </p:nvPicPr>
            <p:blipFill>
              <a:blip r:embed="rId4">
                <a:alphaModFix amt="50000"/>
              </a:blip>
              <a:stretch>
                <a:fillRect/>
              </a:stretch>
            </p:blipFill>
            <p:spPr>
              <a:xfrm>
                <a:off x="8337250" y="528050"/>
                <a:ext cx="214075" cy="214075"/>
              </a:xfrm>
              <a:prstGeom prst="rect">
                <a:avLst/>
              </a:prstGeom>
              <a:noFill/>
              <a:ln>
                <a:noFill/>
              </a:ln>
            </p:spPr>
          </p:pic>
        </p:grpSp>
        <p:cxnSp>
          <p:nvCxnSpPr>
            <p:cNvPr id="2022" name="Google Shape;2022;p90"/>
            <p:cNvCxnSpPr>
              <a:stCxn id="2007" idx="3"/>
              <a:endCxn id="2011" idx="1"/>
            </p:cNvCxnSpPr>
            <p:nvPr/>
          </p:nvCxnSpPr>
          <p:spPr>
            <a:xfrm>
              <a:off x="1697725" y="2733275"/>
              <a:ext cx="319200" cy="0"/>
            </a:xfrm>
            <a:prstGeom prst="straightConnector1">
              <a:avLst/>
            </a:prstGeom>
            <a:noFill/>
            <a:ln cap="flat" cmpd="sng" w="19050">
              <a:solidFill>
                <a:srgbClr val="A59FB9"/>
              </a:solidFill>
              <a:prstDash val="solid"/>
              <a:round/>
              <a:headEnd len="med" w="med" type="none"/>
              <a:tailEnd len="med" w="med" type="triangle"/>
            </a:ln>
          </p:spPr>
        </p:cxnSp>
        <p:cxnSp>
          <p:nvCxnSpPr>
            <p:cNvPr id="2023" name="Google Shape;2023;p90"/>
            <p:cNvCxnSpPr>
              <a:stCxn id="2024" idx="3"/>
              <a:endCxn id="2019" idx="1"/>
            </p:cNvCxnSpPr>
            <p:nvPr/>
          </p:nvCxnSpPr>
          <p:spPr>
            <a:xfrm>
              <a:off x="7314793" y="2733275"/>
              <a:ext cx="306600" cy="0"/>
            </a:xfrm>
            <a:prstGeom prst="straightConnector1">
              <a:avLst/>
            </a:prstGeom>
            <a:noFill/>
            <a:ln cap="flat" cmpd="sng" w="19050">
              <a:solidFill>
                <a:srgbClr val="A59FB9"/>
              </a:solidFill>
              <a:prstDash val="solid"/>
              <a:round/>
              <a:headEnd len="med" w="med" type="none"/>
              <a:tailEnd len="med" w="med" type="triangle"/>
            </a:ln>
          </p:spPr>
        </p:cxnSp>
        <p:grpSp>
          <p:nvGrpSpPr>
            <p:cNvPr id="2025" name="Google Shape;2025;p90"/>
            <p:cNvGrpSpPr/>
            <p:nvPr/>
          </p:nvGrpSpPr>
          <p:grpSpPr>
            <a:xfrm>
              <a:off x="5862493" y="2468975"/>
              <a:ext cx="1452300" cy="528600"/>
              <a:chOff x="5524875" y="352025"/>
              <a:chExt cx="1452300" cy="528600"/>
            </a:xfrm>
          </p:grpSpPr>
          <p:sp>
            <p:nvSpPr>
              <p:cNvPr id="2024" name="Google Shape;2024;p90"/>
              <p:cNvSpPr/>
              <p:nvPr/>
            </p:nvSpPr>
            <p:spPr>
              <a:xfrm>
                <a:off x="5524875" y="352025"/>
                <a:ext cx="1452300" cy="5286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Build and try</a:t>
                </a:r>
                <a:endParaRPr>
                  <a:solidFill>
                    <a:srgbClr val="FFFFFF"/>
                  </a:solidFill>
                  <a:latin typeface="Poppins"/>
                  <a:ea typeface="Poppins"/>
                  <a:cs typeface="Poppins"/>
                  <a:sym typeface="Poppins"/>
                </a:endParaRPr>
              </a:p>
            </p:txBody>
          </p:sp>
          <p:cxnSp>
            <p:nvCxnSpPr>
              <p:cNvPr id="2026" name="Google Shape;2026;p90"/>
              <p:cNvCxnSpPr/>
              <p:nvPr/>
            </p:nvCxnSpPr>
            <p:spPr>
              <a:xfrm>
                <a:off x="6515430" y="468525"/>
                <a:ext cx="0" cy="284400"/>
              </a:xfrm>
              <a:prstGeom prst="straightConnector1">
                <a:avLst/>
              </a:prstGeom>
              <a:noFill/>
              <a:ln cap="flat" cmpd="sng" w="9525">
                <a:solidFill>
                  <a:srgbClr val="A59FB9"/>
                </a:solidFill>
                <a:prstDash val="solid"/>
                <a:round/>
                <a:headEnd len="med" w="med" type="none"/>
                <a:tailEnd len="med" w="med" type="none"/>
              </a:ln>
            </p:spPr>
          </p:cxnSp>
          <p:pic>
            <p:nvPicPr>
              <p:cNvPr id="2027" name="Google Shape;2027;p90"/>
              <p:cNvPicPr preferRelativeResize="0"/>
              <p:nvPr/>
            </p:nvPicPr>
            <p:blipFill>
              <a:blip r:embed="rId5">
                <a:alphaModFix amt="50000"/>
              </a:blip>
              <a:stretch>
                <a:fillRect/>
              </a:stretch>
            </p:blipFill>
            <p:spPr>
              <a:xfrm>
                <a:off x="6628825" y="500923"/>
                <a:ext cx="230799" cy="230799"/>
              </a:xfrm>
              <a:prstGeom prst="rect">
                <a:avLst/>
              </a:prstGeom>
              <a:noFill/>
              <a:ln>
                <a:noFill/>
              </a:ln>
            </p:spPr>
          </p:pic>
        </p:grpSp>
        <p:grpSp>
          <p:nvGrpSpPr>
            <p:cNvPr id="2028" name="Google Shape;2028;p90"/>
            <p:cNvGrpSpPr/>
            <p:nvPr/>
          </p:nvGrpSpPr>
          <p:grpSpPr>
            <a:xfrm>
              <a:off x="3713400" y="2798225"/>
              <a:ext cx="1734900" cy="636000"/>
              <a:chOff x="3713400" y="2869275"/>
              <a:chExt cx="1734900" cy="636000"/>
            </a:xfrm>
          </p:grpSpPr>
          <p:sp>
            <p:nvSpPr>
              <p:cNvPr id="2029" name="Google Shape;2029;p90"/>
              <p:cNvSpPr/>
              <p:nvPr/>
            </p:nvSpPr>
            <p:spPr>
              <a:xfrm>
                <a:off x="3713400" y="2869275"/>
                <a:ext cx="1734900" cy="636000"/>
              </a:xfrm>
              <a:prstGeom prst="roundRect">
                <a:avLst>
                  <a:gd fmla="val 9436" name="adj"/>
                </a:avLst>
              </a:prstGeom>
              <a:solidFill>
                <a:srgbClr val="25215D"/>
              </a:solidFill>
              <a:ln>
                <a:noFill/>
              </a:ln>
              <a:effectLst>
                <a:outerShdw blurRad="357188" rotWithShape="0" algn="bl" dir="5400000" dist="952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How could</a:t>
                </a:r>
                <a:br>
                  <a:rPr lang="en-GB" sz="1000">
                    <a:solidFill>
                      <a:srgbClr val="FFFFFF"/>
                    </a:solidFill>
                    <a:latin typeface="Poppins"/>
                    <a:ea typeface="Poppins"/>
                    <a:cs typeface="Poppins"/>
                    <a:sym typeface="Poppins"/>
                  </a:rPr>
                </a:br>
                <a:r>
                  <a:rPr lang="en-GB" sz="1000">
                    <a:solidFill>
                      <a:srgbClr val="FFFFFF"/>
                    </a:solidFill>
                    <a:latin typeface="Poppins"/>
                    <a:ea typeface="Poppins"/>
                    <a:cs typeface="Poppins"/>
                    <a:sym typeface="Poppins"/>
                  </a:rPr>
                  <a:t>users succeed?</a:t>
                </a:r>
                <a:endParaRPr>
                  <a:solidFill>
                    <a:srgbClr val="FFFFFF"/>
                  </a:solidFill>
                  <a:latin typeface="Poppins"/>
                  <a:ea typeface="Poppins"/>
                  <a:cs typeface="Poppins"/>
                  <a:sym typeface="Poppins"/>
                </a:endParaRPr>
              </a:p>
            </p:txBody>
          </p:sp>
          <p:cxnSp>
            <p:nvCxnSpPr>
              <p:cNvPr id="2030" name="Google Shape;2030;p90"/>
              <p:cNvCxnSpPr/>
              <p:nvPr/>
            </p:nvCxnSpPr>
            <p:spPr>
              <a:xfrm>
                <a:off x="4935687" y="2974738"/>
                <a:ext cx="0" cy="425100"/>
              </a:xfrm>
              <a:prstGeom prst="straightConnector1">
                <a:avLst/>
              </a:prstGeom>
              <a:noFill/>
              <a:ln cap="flat" cmpd="sng" w="9525">
                <a:solidFill>
                  <a:srgbClr val="A59FB9"/>
                </a:solidFill>
                <a:prstDash val="solid"/>
                <a:round/>
                <a:headEnd len="med" w="med" type="none"/>
                <a:tailEnd len="med" w="med" type="none"/>
              </a:ln>
            </p:spPr>
          </p:cxnSp>
          <p:pic>
            <p:nvPicPr>
              <p:cNvPr id="2031" name="Google Shape;2031;p90"/>
              <p:cNvPicPr preferRelativeResize="0"/>
              <p:nvPr/>
            </p:nvPicPr>
            <p:blipFill>
              <a:blip r:embed="rId9">
                <a:alphaModFix amt="50000"/>
              </a:blip>
              <a:stretch>
                <a:fillRect/>
              </a:stretch>
            </p:blipFill>
            <p:spPr>
              <a:xfrm>
                <a:off x="5015549" y="3054675"/>
                <a:ext cx="298374" cy="265201"/>
              </a:xfrm>
              <a:prstGeom prst="rect">
                <a:avLst/>
              </a:prstGeom>
              <a:noFill/>
              <a:ln>
                <a:noFill/>
              </a:ln>
            </p:spPr>
          </p:pic>
        </p:grpSp>
        <p:cxnSp>
          <p:nvCxnSpPr>
            <p:cNvPr id="2032" name="Google Shape;2032;p90"/>
            <p:cNvCxnSpPr>
              <a:stCxn id="2011" idx="3"/>
              <a:endCxn id="2029" idx="1"/>
            </p:cNvCxnSpPr>
            <p:nvPr/>
          </p:nvCxnSpPr>
          <p:spPr>
            <a:xfrm>
              <a:off x="3361443" y="2733275"/>
              <a:ext cx="351900" cy="383100"/>
            </a:xfrm>
            <a:prstGeom prst="bentConnector3">
              <a:avLst>
                <a:gd fmla="val 50008" name="adj1"/>
              </a:avLst>
            </a:prstGeom>
            <a:noFill/>
            <a:ln cap="flat" cmpd="sng" w="19050">
              <a:solidFill>
                <a:srgbClr val="A59FB9"/>
              </a:solidFill>
              <a:prstDash val="solid"/>
              <a:round/>
              <a:headEnd len="med" w="med" type="none"/>
              <a:tailEnd len="med" w="med" type="triangle"/>
            </a:ln>
          </p:spPr>
        </p:cxnSp>
        <p:cxnSp>
          <p:nvCxnSpPr>
            <p:cNvPr id="2033" name="Google Shape;2033;p90"/>
            <p:cNvCxnSpPr>
              <a:stCxn id="2029" idx="3"/>
              <a:endCxn id="2024" idx="1"/>
            </p:cNvCxnSpPr>
            <p:nvPr/>
          </p:nvCxnSpPr>
          <p:spPr>
            <a:xfrm flipH="1" rot="10800000">
              <a:off x="5448300" y="2733125"/>
              <a:ext cx="414300" cy="383100"/>
            </a:xfrm>
            <a:prstGeom prst="bentConnector3">
              <a:avLst>
                <a:gd fmla="val 49987" name="adj1"/>
              </a:avLst>
            </a:prstGeom>
            <a:noFill/>
            <a:ln cap="flat" cmpd="sng" w="19050">
              <a:solidFill>
                <a:srgbClr val="A59FB9"/>
              </a:solidFill>
              <a:prstDash val="solid"/>
              <a:round/>
              <a:headEnd len="med" w="med" type="none"/>
              <a:tailEnd len="med" w="med" type="triangle"/>
            </a:ln>
          </p:spPr>
        </p:cxnSp>
        <p:cxnSp>
          <p:nvCxnSpPr>
            <p:cNvPr id="2034" name="Google Shape;2034;p90"/>
            <p:cNvCxnSpPr>
              <a:stCxn id="2011" idx="3"/>
              <a:endCxn id="2015" idx="1"/>
            </p:cNvCxnSpPr>
            <p:nvPr/>
          </p:nvCxnSpPr>
          <p:spPr>
            <a:xfrm flipH="1" rot="10800000">
              <a:off x="3361443" y="1254875"/>
              <a:ext cx="357300" cy="1478400"/>
            </a:xfrm>
            <a:prstGeom prst="bentConnector3">
              <a:avLst>
                <a:gd fmla="val 50015" name="adj1"/>
              </a:avLst>
            </a:prstGeom>
            <a:noFill/>
            <a:ln cap="flat" cmpd="sng" w="19050">
              <a:solidFill>
                <a:srgbClr val="A59FB9"/>
              </a:solidFill>
              <a:prstDash val="solid"/>
              <a:round/>
              <a:headEnd len="med" w="med" type="none"/>
              <a:tailEnd len="med" w="med" type="triangle"/>
            </a:ln>
          </p:spPr>
        </p:cxnSp>
        <p:cxnSp>
          <p:nvCxnSpPr>
            <p:cNvPr id="2035" name="Google Shape;2035;p90"/>
            <p:cNvCxnSpPr>
              <a:stCxn id="2015" idx="3"/>
              <a:endCxn id="2024" idx="1"/>
            </p:cNvCxnSpPr>
            <p:nvPr/>
          </p:nvCxnSpPr>
          <p:spPr>
            <a:xfrm>
              <a:off x="5453750" y="1254943"/>
              <a:ext cx="408600" cy="1478400"/>
            </a:xfrm>
            <a:prstGeom prst="bentConnector3">
              <a:avLst>
                <a:gd fmla="val 50017" name="adj1"/>
              </a:avLst>
            </a:prstGeom>
            <a:noFill/>
            <a:ln cap="flat" cmpd="sng" w="19050">
              <a:solidFill>
                <a:srgbClr val="A59FB9"/>
              </a:solidFill>
              <a:prstDash val="solid"/>
              <a:round/>
              <a:headEnd len="med" w="med" type="none"/>
              <a:tailEnd len="med" w="med" type="triangle"/>
            </a:ln>
          </p:spPr>
        </p:cxnSp>
      </p:grpSp>
      <p:sp>
        <p:nvSpPr>
          <p:cNvPr id="2036" name="Google Shape;2036;p90"/>
          <p:cNvSpPr txBox="1"/>
          <p:nvPr/>
        </p:nvSpPr>
        <p:spPr>
          <a:xfrm rot="171224">
            <a:off x="1865154" y="1574840"/>
            <a:ext cx="1584765" cy="718817"/>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999999"/>
                </a:solidFill>
                <a:latin typeface="Archivo"/>
                <a:ea typeface="Archivo"/>
                <a:cs typeface="Archivo"/>
                <a:sym typeface="Archivo"/>
              </a:rPr>
              <a:t>Replace this text: Who is involved in your intervention?</a:t>
            </a:r>
            <a:endParaRPr sz="1200">
              <a:solidFill>
                <a:srgbClr val="999999"/>
              </a:solidFill>
              <a:latin typeface="Archivo"/>
              <a:ea typeface="Archivo"/>
              <a:cs typeface="Archivo"/>
              <a:sym typeface="Archivo"/>
            </a:endParaRPr>
          </a:p>
        </p:txBody>
      </p:sp>
      <p:sp>
        <p:nvSpPr>
          <p:cNvPr id="2037" name="Google Shape;2037;p90"/>
          <p:cNvSpPr txBox="1"/>
          <p:nvPr/>
        </p:nvSpPr>
        <p:spPr>
          <a:xfrm rot="171224">
            <a:off x="233054" y="3186790"/>
            <a:ext cx="1584765" cy="718817"/>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999999"/>
                </a:solidFill>
                <a:latin typeface="Archivo"/>
                <a:ea typeface="Archivo"/>
                <a:cs typeface="Archivo"/>
                <a:sym typeface="Archivo"/>
              </a:rPr>
              <a:t>People should be able ot learn who their politicians are</a:t>
            </a:r>
            <a:endParaRPr sz="1200">
              <a:solidFill>
                <a:srgbClr val="999999"/>
              </a:solidFill>
              <a:latin typeface="Archivo"/>
              <a:ea typeface="Archivo"/>
              <a:cs typeface="Archivo"/>
              <a:sym typeface="Archivo"/>
            </a:endParaRPr>
          </a:p>
        </p:txBody>
      </p:sp>
      <p:sp>
        <p:nvSpPr>
          <p:cNvPr id="2038" name="Google Shape;2038;p90"/>
          <p:cNvSpPr txBox="1"/>
          <p:nvPr/>
        </p:nvSpPr>
        <p:spPr>
          <a:xfrm rot="171224">
            <a:off x="3788461" y="1574725"/>
            <a:ext cx="1584765" cy="90445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999999"/>
                </a:solidFill>
                <a:latin typeface="Archivo"/>
                <a:ea typeface="Archivo"/>
                <a:cs typeface="Archivo"/>
                <a:sym typeface="Archivo"/>
              </a:rPr>
              <a:t>Replace this text: What information and mechanisms exist?</a:t>
            </a:r>
            <a:endParaRPr sz="1200">
              <a:solidFill>
                <a:srgbClr val="999999"/>
              </a:solidFill>
              <a:latin typeface="Archivo"/>
              <a:ea typeface="Archivo"/>
              <a:cs typeface="Archivo"/>
              <a:sym typeface="Archivo"/>
            </a:endParaRPr>
          </a:p>
        </p:txBody>
      </p:sp>
      <p:sp>
        <p:nvSpPr>
          <p:cNvPr id="2039" name="Google Shape;2039;p90"/>
          <p:cNvSpPr txBox="1"/>
          <p:nvPr/>
        </p:nvSpPr>
        <p:spPr>
          <a:xfrm rot="171224">
            <a:off x="3693954" y="3403640"/>
            <a:ext cx="1584765" cy="718817"/>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999999"/>
                </a:solidFill>
                <a:latin typeface="Archivo"/>
                <a:ea typeface="Archivo"/>
                <a:cs typeface="Archivo"/>
                <a:sym typeface="Archivo"/>
              </a:rPr>
              <a:t>Replace this text: What actions can people take?</a:t>
            </a:r>
            <a:endParaRPr sz="1200">
              <a:solidFill>
                <a:srgbClr val="999999"/>
              </a:solidFill>
              <a:latin typeface="Archivo"/>
              <a:ea typeface="Archivo"/>
              <a:cs typeface="Archivo"/>
              <a:sym typeface="Archivo"/>
            </a:endParaRPr>
          </a:p>
        </p:txBody>
      </p:sp>
      <p:sp>
        <p:nvSpPr>
          <p:cNvPr id="2040" name="Google Shape;2040;p90"/>
          <p:cNvSpPr txBox="1"/>
          <p:nvPr/>
        </p:nvSpPr>
        <p:spPr>
          <a:xfrm rot="171224">
            <a:off x="5827554" y="3632240"/>
            <a:ext cx="1584765" cy="718817"/>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999999"/>
                </a:solidFill>
                <a:latin typeface="Archivo"/>
                <a:ea typeface="Archivo"/>
                <a:cs typeface="Archivo"/>
                <a:sym typeface="Archivo"/>
              </a:rPr>
              <a:t>Replace this text: What might iterations of your intervention look like?</a:t>
            </a:r>
            <a:endParaRPr sz="1200">
              <a:solidFill>
                <a:srgbClr val="999999"/>
              </a:solidFill>
              <a:latin typeface="Archivo"/>
              <a:ea typeface="Archivo"/>
              <a:cs typeface="Archivo"/>
              <a:sym typeface="Archivo"/>
            </a:endParaRPr>
          </a:p>
        </p:txBody>
      </p:sp>
      <p:sp>
        <p:nvSpPr>
          <p:cNvPr id="2041" name="Google Shape;2041;p90"/>
          <p:cNvSpPr txBox="1"/>
          <p:nvPr/>
        </p:nvSpPr>
        <p:spPr>
          <a:xfrm>
            <a:off x="0" y="0"/>
            <a:ext cx="13446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Group n</a:t>
            </a:r>
            <a:endParaRPr sz="2200">
              <a:solidFill>
                <a:srgbClr val="25215D"/>
              </a:solidFill>
              <a:latin typeface="Poppins Medium"/>
              <a:ea typeface="Poppins Medium"/>
              <a:cs typeface="Poppins Medium"/>
              <a:sym typeface="Poppins Medium"/>
            </a:endParaRPr>
          </a:p>
        </p:txBody>
      </p:sp>
      <p:sp>
        <p:nvSpPr>
          <p:cNvPr id="2042" name="Google Shape;2042;p90"/>
          <p:cNvSpPr txBox="1"/>
          <p:nvPr/>
        </p:nvSpPr>
        <p:spPr>
          <a:xfrm>
            <a:off x="0" y="417900"/>
            <a:ext cx="30888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Your project name</a:t>
            </a:r>
            <a:endParaRPr>
              <a:solidFill>
                <a:srgbClr val="00B451"/>
              </a:solidFill>
              <a:latin typeface="Poppins Light"/>
              <a:ea typeface="Poppins Light"/>
              <a:cs typeface="Poppins Light"/>
              <a:sym typeface="Poppins Light"/>
            </a:endParaRPr>
          </a:p>
        </p:txBody>
      </p:sp>
      <p:sp>
        <p:nvSpPr>
          <p:cNvPr id="2043" name="Google Shape;2043;p90"/>
          <p:cNvSpPr txBox="1"/>
          <p:nvPr/>
        </p:nvSpPr>
        <p:spPr>
          <a:xfrm rot="171224">
            <a:off x="7446654" y="3632240"/>
            <a:ext cx="1584765" cy="718817"/>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999999"/>
                </a:solidFill>
                <a:latin typeface="Archivo"/>
                <a:ea typeface="Archivo"/>
                <a:cs typeface="Archivo"/>
                <a:sym typeface="Archivo"/>
              </a:rPr>
              <a:t>Replace this text: Did you wireframe and test it? Learnings?</a:t>
            </a:r>
            <a:endParaRPr sz="1200">
              <a:solidFill>
                <a:srgbClr val="999999"/>
              </a:solidFill>
              <a:latin typeface="Archivo"/>
              <a:ea typeface="Archivo"/>
              <a:cs typeface="Archivo"/>
              <a:sym typeface="Archivo"/>
            </a:endParaRPr>
          </a:p>
        </p:txBody>
      </p:sp>
      <p:sp>
        <p:nvSpPr>
          <p:cNvPr id="2044" name="Google Shape;2044;p90"/>
          <p:cNvSpPr/>
          <p:nvPr/>
        </p:nvSpPr>
        <p:spPr>
          <a:xfrm>
            <a:off x="351825" y="1099737"/>
            <a:ext cx="1341000" cy="362100"/>
          </a:xfrm>
          <a:prstGeom prst="roundRect">
            <a:avLst>
              <a:gd fmla="val 8375"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What do we want to achieve?</a:t>
            </a:r>
            <a:endParaRPr sz="800">
              <a:solidFill>
                <a:srgbClr val="25215D"/>
              </a:solidFill>
              <a:latin typeface="Archivo"/>
              <a:ea typeface="Archivo"/>
              <a:cs typeface="Archivo"/>
              <a:sym typeface="Archivo"/>
            </a:endParaRPr>
          </a:p>
        </p:txBody>
      </p:sp>
      <p:sp>
        <p:nvSpPr>
          <p:cNvPr id="2045" name="Google Shape;2045;p90"/>
          <p:cNvSpPr/>
          <p:nvPr/>
        </p:nvSpPr>
        <p:spPr>
          <a:xfrm>
            <a:off x="354925" y="1535512"/>
            <a:ext cx="1341000" cy="362100"/>
          </a:xfrm>
          <a:prstGeom prst="roundRect">
            <a:avLst>
              <a:gd fmla="val 8375"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Why do we think our idea will achieve that?</a:t>
            </a:r>
            <a:endParaRPr sz="800">
              <a:solidFill>
                <a:srgbClr val="25215D"/>
              </a:solidFill>
              <a:latin typeface="Archivo"/>
              <a:ea typeface="Archivo"/>
              <a:cs typeface="Archivo"/>
              <a:sym typeface="Archivo"/>
            </a:endParaRPr>
          </a:p>
        </p:txBody>
      </p:sp>
      <p:sp>
        <p:nvSpPr>
          <p:cNvPr id="2046" name="Google Shape;2046;p90"/>
          <p:cNvSpPr/>
          <p:nvPr/>
        </p:nvSpPr>
        <p:spPr>
          <a:xfrm>
            <a:off x="351825" y="1973809"/>
            <a:ext cx="1341000" cy="362100"/>
          </a:xfrm>
          <a:prstGeom prst="roundRect">
            <a:avLst>
              <a:gd fmla="val 8375"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What is wrong? What’s the problem?</a:t>
            </a:r>
            <a:endParaRPr sz="800">
              <a:solidFill>
                <a:srgbClr val="25215D"/>
              </a:solidFill>
              <a:latin typeface="Archivo"/>
              <a:ea typeface="Archivo"/>
              <a:cs typeface="Archivo"/>
              <a:sym typeface="Archivo"/>
            </a:endParaRPr>
          </a:p>
        </p:txBody>
      </p:sp>
      <p:sp>
        <p:nvSpPr>
          <p:cNvPr id="2047" name="Google Shape;2047;p90"/>
          <p:cNvSpPr/>
          <p:nvPr/>
        </p:nvSpPr>
        <p:spPr>
          <a:xfrm>
            <a:off x="2014950" y="3179500"/>
            <a:ext cx="1341000" cy="362100"/>
          </a:xfrm>
          <a:prstGeom prst="roundRect">
            <a:avLst>
              <a:gd fmla="val 8375"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What motivates your users?</a:t>
            </a:r>
            <a:endParaRPr sz="800">
              <a:solidFill>
                <a:srgbClr val="25215D"/>
              </a:solidFill>
              <a:latin typeface="Archivo"/>
              <a:ea typeface="Archivo"/>
              <a:cs typeface="Archivo"/>
              <a:sym typeface="Archivo"/>
            </a:endParaRPr>
          </a:p>
        </p:txBody>
      </p:sp>
      <p:sp>
        <p:nvSpPr>
          <p:cNvPr id="2048" name="Google Shape;2048;p90"/>
          <p:cNvSpPr/>
          <p:nvPr/>
        </p:nvSpPr>
        <p:spPr>
          <a:xfrm>
            <a:off x="2014950" y="3607625"/>
            <a:ext cx="1341000" cy="225000"/>
          </a:xfrm>
          <a:prstGeom prst="roundRect">
            <a:avLst>
              <a:gd fmla="val 8375"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What tools do they use?</a:t>
            </a:r>
            <a:endParaRPr sz="800">
              <a:solidFill>
                <a:srgbClr val="25215D"/>
              </a:solidFill>
              <a:latin typeface="Archivo"/>
              <a:ea typeface="Archivo"/>
              <a:cs typeface="Archivo"/>
              <a:sym typeface="Archivo"/>
            </a:endParaRPr>
          </a:p>
        </p:txBody>
      </p:sp>
      <p:sp>
        <p:nvSpPr>
          <p:cNvPr id="2049" name="Google Shape;2049;p90"/>
          <p:cNvSpPr/>
          <p:nvPr/>
        </p:nvSpPr>
        <p:spPr>
          <a:xfrm>
            <a:off x="2014950" y="3908825"/>
            <a:ext cx="1341000" cy="225000"/>
          </a:xfrm>
          <a:prstGeom prst="roundRect">
            <a:avLst>
              <a:gd fmla="val 8375"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What do they know?</a:t>
            </a:r>
            <a:endParaRPr sz="800">
              <a:solidFill>
                <a:srgbClr val="25215D"/>
              </a:solidFill>
              <a:latin typeface="Archivo"/>
              <a:ea typeface="Archivo"/>
              <a:cs typeface="Archivo"/>
              <a:sym typeface="Archivo"/>
            </a:endParaRPr>
          </a:p>
        </p:txBody>
      </p:sp>
      <p:sp>
        <p:nvSpPr>
          <p:cNvPr id="2050" name="Google Shape;2050;p90"/>
          <p:cNvSpPr/>
          <p:nvPr/>
        </p:nvSpPr>
        <p:spPr>
          <a:xfrm>
            <a:off x="2014950" y="4210025"/>
            <a:ext cx="1341000" cy="225000"/>
          </a:xfrm>
          <a:prstGeom prst="roundRect">
            <a:avLst>
              <a:gd fmla="val 8375"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How educated are they?</a:t>
            </a:r>
            <a:endParaRPr sz="800">
              <a:solidFill>
                <a:srgbClr val="25215D"/>
              </a:solidFill>
              <a:latin typeface="Archivo"/>
              <a:ea typeface="Archivo"/>
              <a:cs typeface="Archivo"/>
              <a:sym typeface="Archivo"/>
            </a:endParaRPr>
          </a:p>
        </p:txBody>
      </p:sp>
      <p:sp>
        <p:nvSpPr>
          <p:cNvPr id="2051" name="Google Shape;2051;p90"/>
          <p:cNvSpPr/>
          <p:nvPr/>
        </p:nvSpPr>
        <p:spPr>
          <a:xfrm>
            <a:off x="3613775" y="51150"/>
            <a:ext cx="1943700" cy="225000"/>
          </a:xfrm>
          <a:prstGeom prst="roundRect">
            <a:avLst>
              <a:gd fmla="val 8375"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What data is available? ready to use?</a:t>
            </a:r>
            <a:endParaRPr sz="800">
              <a:solidFill>
                <a:srgbClr val="25215D"/>
              </a:solidFill>
              <a:latin typeface="Archivo"/>
              <a:ea typeface="Archivo"/>
              <a:cs typeface="Archivo"/>
              <a:sym typeface="Archivo"/>
            </a:endParaRPr>
          </a:p>
        </p:txBody>
      </p:sp>
      <p:sp>
        <p:nvSpPr>
          <p:cNvPr id="2052" name="Google Shape;2052;p90"/>
          <p:cNvSpPr/>
          <p:nvPr/>
        </p:nvSpPr>
        <p:spPr>
          <a:xfrm>
            <a:off x="3713250" y="337050"/>
            <a:ext cx="1734900" cy="225000"/>
          </a:xfrm>
          <a:prstGeom prst="roundRect">
            <a:avLst>
              <a:gd fmla="val 8375"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What information is out there?</a:t>
            </a:r>
            <a:endParaRPr sz="800">
              <a:solidFill>
                <a:srgbClr val="25215D"/>
              </a:solidFill>
              <a:latin typeface="Archivo"/>
              <a:ea typeface="Archivo"/>
              <a:cs typeface="Archivo"/>
              <a:sym typeface="Archivo"/>
            </a:endParaRPr>
          </a:p>
        </p:txBody>
      </p:sp>
      <p:sp>
        <p:nvSpPr>
          <p:cNvPr id="2053" name="Google Shape;2053;p90"/>
          <p:cNvSpPr/>
          <p:nvPr/>
        </p:nvSpPr>
        <p:spPr>
          <a:xfrm>
            <a:off x="3713400" y="4249447"/>
            <a:ext cx="1734900" cy="225000"/>
          </a:xfrm>
          <a:prstGeom prst="roundRect">
            <a:avLst>
              <a:gd fmla="val 8375"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Where are your users located?</a:t>
            </a:r>
            <a:endParaRPr sz="800">
              <a:solidFill>
                <a:srgbClr val="25215D"/>
              </a:solidFill>
              <a:latin typeface="Archivo"/>
              <a:ea typeface="Archivo"/>
              <a:cs typeface="Archivo"/>
              <a:sym typeface="Archivo"/>
            </a:endParaRPr>
          </a:p>
        </p:txBody>
      </p:sp>
      <p:sp>
        <p:nvSpPr>
          <p:cNvPr id="2054" name="Google Shape;2054;p90"/>
          <p:cNvSpPr/>
          <p:nvPr/>
        </p:nvSpPr>
        <p:spPr>
          <a:xfrm>
            <a:off x="5862450" y="884763"/>
            <a:ext cx="1452300" cy="436500"/>
          </a:xfrm>
          <a:prstGeom prst="roundRect">
            <a:avLst>
              <a:gd fmla="val 8375"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What is the smallest thing we could do to validate our idea?</a:t>
            </a:r>
            <a:endParaRPr sz="800">
              <a:solidFill>
                <a:srgbClr val="25215D"/>
              </a:solidFill>
              <a:latin typeface="Archivo"/>
              <a:ea typeface="Archivo"/>
              <a:cs typeface="Archivo"/>
              <a:sym typeface="Archivo"/>
            </a:endParaRPr>
          </a:p>
        </p:txBody>
      </p:sp>
      <p:sp>
        <p:nvSpPr>
          <p:cNvPr id="2055" name="Google Shape;2055;p90"/>
          <p:cNvSpPr/>
          <p:nvPr/>
        </p:nvSpPr>
        <p:spPr>
          <a:xfrm>
            <a:off x="5862450" y="1403017"/>
            <a:ext cx="1452300" cy="436500"/>
          </a:xfrm>
          <a:prstGeom prst="roundRect">
            <a:avLst>
              <a:gd fmla="val 8375"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What is the core of this feature?</a:t>
            </a:r>
            <a:endParaRPr sz="800">
              <a:solidFill>
                <a:srgbClr val="25215D"/>
              </a:solidFill>
              <a:latin typeface="Archivo"/>
              <a:ea typeface="Archivo"/>
              <a:cs typeface="Archivo"/>
              <a:sym typeface="Archivo"/>
            </a:endParaRPr>
          </a:p>
        </p:txBody>
      </p:sp>
      <p:sp>
        <p:nvSpPr>
          <p:cNvPr id="2056" name="Google Shape;2056;p90"/>
          <p:cNvSpPr/>
          <p:nvPr/>
        </p:nvSpPr>
        <p:spPr>
          <a:xfrm>
            <a:off x="3718850" y="638250"/>
            <a:ext cx="1734900" cy="225000"/>
          </a:xfrm>
          <a:prstGeom prst="roundRect">
            <a:avLst>
              <a:gd fmla="val 8375"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What mechanisms exist?</a:t>
            </a:r>
            <a:endParaRPr sz="800">
              <a:solidFill>
                <a:srgbClr val="25215D"/>
              </a:solidFill>
              <a:latin typeface="Archivo"/>
              <a:ea typeface="Archivo"/>
              <a:cs typeface="Archivo"/>
              <a:sym typeface="Archivo"/>
            </a:endParaRPr>
          </a:p>
        </p:txBody>
      </p:sp>
      <p:sp>
        <p:nvSpPr>
          <p:cNvPr id="2057" name="Google Shape;2057;p90"/>
          <p:cNvSpPr/>
          <p:nvPr/>
        </p:nvSpPr>
        <p:spPr>
          <a:xfrm>
            <a:off x="3704550" y="4550647"/>
            <a:ext cx="1734900" cy="225000"/>
          </a:xfrm>
          <a:prstGeom prst="roundRect">
            <a:avLst>
              <a:gd fmla="val 8375"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How did they find our work?</a:t>
            </a:r>
            <a:endParaRPr sz="800">
              <a:solidFill>
                <a:srgbClr val="25215D"/>
              </a:solidFill>
              <a:latin typeface="Archivo"/>
              <a:ea typeface="Archivo"/>
              <a:cs typeface="Archivo"/>
              <a:sym typeface="Archivo"/>
            </a:endParaRPr>
          </a:p>
        </p:txBody>
      </p:sp>
      <p:sp>
        <p:nvSpPr>
          <p:cNvPr id="2058" name="Google Shape;2058;p90"/>
          <p:cNvSpPr/>
          <p:nvPr/>
        </p:nvSpPr>
        <p:spPr>
          <a:xfrm>
            <a:off x="3704550" y="4851847"/>
            <a:ext cx="1734900" cy="225000"/>
          </a:xfrm>
          <a:prstGeom prst="roundRect">
            <a:avLst>
              <a:gd fmla="val 8375"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What are all the steps involved?</a:t>
            </a:r>
            <a:endParaRPr sz="800">
              <a:solidFill>
                <a:srgbClr val="25215D"/>
              </a:solidFill>
              <a:latin typeface="Archivo"/>
              <a:ea typeface="Archivo"/>
              <a:cs typeface="Archivo"/>
              <a:sym typeface="Archivo"/>
            </a:endParaRPr>
          </a:p>
        </p:txBody>
      </p:sp>
      <p:sp>
        <p:nvSpPr>
          <p:cNvPr id="2059" name="Google Shape;2059;p90"/>
          <p:cNvSpPr/>
          <p:nvPr/>
        </p:nvSpPr>
        <p:spPr>
          <a:xfrm>
            <a:off x="7615050" y="808575"/>
            <a:ext cx="1169400" cy="436500"/>
          </a:xfrm>
          <a:prstGeom prst="roundRect">
            <a:avLst>
              <a:gd fmla="val 8375"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What do you understand from what you see here?</a:t>
            </a:r>
            <a:endParaRPr sz="800">
              <a:solidFill>
                <a:srgbClr val="25215D"/>
              </a:solidFill>
              <a:latin typeface="Archivo"/>
              <a:ea typeface="Archivo"/>
              <a:cs typeface="Archivo"/>
              <a:sym typeface="Archivo"/>
            </a:endParaRPr>
          </a:p>
        </p:txBody>
      </p:sp>
      <p:sp>
        <p:nvSpPr>
          <p:cNvPr id="2060" name="Google Shape;2060;p90"/>
          <p:cNvSpPr/>
          <p:nvPr/>
        </p:nvSpPr>
        <p:spPr>
          <a:xfrm>
            <a:off x="7615050" y="1341975"/>
            <a:ext cx="1169400" cy="436500"/>
          </a:xfrm>
          <a:prstGeom prst="roundRect">
            <a:avLst>
              <a:gd fmla="val 8375"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What do you </a:t>
            </a:r>
            <a:r>
              <a:rPr b="1" lang="en-GB" sz="800">
                <a:solidFill>
                  <a:srgbClr val="25215D"/>
                </a:solidFill>
                <a:latin typeface="Archivo"/>
                <a:ea typeface="Archivo"/>
                <a:cs typeface="Archivo"/>
                <a:sym typeface="Archivo"/>
              </a:rPr>
              <a:t>not</a:t>
            </a:r>
            <a:r>
              <a:rPr lang="en-GB" sz="800">
                <a:solidFill>
                  <a:srgbClr val="25215D"/>
                </a:solidFill>
                <a:latin typeface="Archivo"/>
                <a:ea typeface="Archivo"/>
                <a:cs typeface="Archivo"/>
                <a:sym typeface="Archivo"/>
              </a:rPr>
              <a:t> understand from what you see here?</a:t>
            </a:r>
            <a:endParaRPr sz="800">
              <a:solidFill>
                <a:srgbClr val="25215D"/>
              </a:solidFill>
              <a:latin typeface="Archivo"/>
              <a:ea typeface="Archivo"/>
              <a:cs typeface="Archivo"/>
              <a:sym typeface="Archivo"/>
            </a:endParaRPr>
          </a:p>
        </p:txBody>
      </p:sp>
      <p:sp>
        <p:nvSpPr>
          <p:cNvPr id="2061" name="Google Shape;2061;p90"/>
          <p:cNvSpPr/>
          <p:nvPr/>
        </p:nvSpPr>
        <p:spPr>
          <a:xfrm>
            <a:off x="7615050" y="1875375"/>
            <a:ext cx="1169400" cy="362100"/>
          </a:xfrm>
          <a:prstGeom prst="roundRect">
            <a:avLst>
              <a:gd fmla="val 8375"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What have we misunderstood?</a:t>
            </a:r>
            <a:endParaRPr sz="800">
              <a:solidFill>
                <a:srgbClr val="25215D"/>
              </a:solidFill>
              <a:latin typeface="Archivo"/>
              <a:ea typeface="Archivo"/>
              <a:cs typeface="Archivo"/>
              <a:sym typeface="Archivo"/>
            </a:endParaRPr>
          </a:p>
        </p:txBody>
      </p:sp>
      <p:sp>
        <p:nvSpPr>
          <p:cNvPr id="2062" name="Google Shape;2062;p90"/>
          <p:cNvSpPr/>
          <p:nvPr/>
        </p:nvSpPr>
        <p:spPr>
          <a:xfrm>
            <a:off x="5862450" y="1936417"/>
            <a:ext cx="1452300" cy="436500"/>
          </a:xfrm>
          <a:prstGeom prst="roundRect">
            <a:avLst>
              <a:gd fmla="val 8375"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What can we leave til later?</a:t>
            </a:r>
            <a:endParaRPr sz="800">
              <a:solidFill>
                <a:srgbClr val="25215D"/>
              </a:solidFill>
              <a:latin typeface="Archivo"/>
              <a:ea typeface="Archivo"/>
              <a:cs typeface="Archivo"/>
              <a:sym typeface="Archiv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6" name="Shape 2066"/>
        <p:cNvGrpSpPr/>
        <p:nvPr/>
      </p:nvGrpSpPr>
      <p:grpSpPr>
        <a:xfrm>
          <a:off x="0" y="0"/>
          <a:ext cx="0" cy="0"/>
          <a:chOff x="0" y="0"/>
          <a:chExt cx="0" cy="0"/>
        </a:xfrm>
      </p:grpSpPr>
      <p:pic>
        <p:nvPicPr>
          <p:cNvPr id="2067" name="Google Shape;2067;p91"/>
          <p:cNvPicPr preferRelativeResize="0"/>
          <p:nvPr/>
        </p:nvPicPr>
        <p:blipFill>
          <a:blip r:embed="rId3">
            <a:alphaModFix/>
          </a:blip>
          <a:stretch>
            <a:fillRect/>
          </a:stretch>
        </p:blipFill>
        <p:spPr>
          <a:xfrm>
            <a:off x="-8" y="3850550"/>
            <a:ext cx="2533008" cy="2354899"/>
          </a:xfrm>
          <a:prstGeom prst="rect">
            <a:avLst/>
          </a:prstGeom>
          <a:noFill/>
          <a:ln>
            <a:noFill/>
          </a:ln>
        </p:spPr>
      </p:pic>
      <p:sp>
        <p:nvSpPr>
          <p:cNvPr id="2068" name="Google Shape;2068;p91"/>
          <p:cNvSpPr txBox="1"/>
          <p:nvPr/>
        </p:nvSpPr>
        <p:spPr>
          <a:xfrm>
            <a:off x="4393050" y="293075"/>
            <a:ext cx="4083900" cy="4854600"/>
          </a:xfrm>
          <a:prstGeom prst="rect">
            <a:avLst/>
          </a:prstGeom>
          <a:noFill/>
          <a:ln>
            <a:noFill/>
          </a:ln>
        </p:spPr>
        <p:txBody>
          <a:bodyPr anchorCtr="0" anchor="ctr" bIns="91425" lIns="91425" spcFirstLastPara="1" rIns="91425" wrap="square" tIns="91425">
            <a:noAutofit/>
          </a:bodyPr>
          <a:lstStyle/>
          <a:p>
            <a:pPr indent="-256199" lvl="0" marL="179999" rtl="0" algn="l">
              <a:lnSpc>
                <a:spcPct val="100000"/>
              </a:lnSpc>
              <a:spcBef>
                <a:spcPts val="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What stood out most from that exercise?</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Did you identify any gaps in your project foundation?</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Do you have any new concerns about your project?</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Do you have any new confidence in your project?</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1000"/>
              </a:spcAft>
              <a:buClr>
                <a:srgbClr val="25215D"/>
              </a:buClr>
              <a:buSzPts val="1200"/>
              <a:buFont typeface="Archivo"/>
              <a:buChar char="●"/>
            </a:pPr>
            <a:r>
              <a:rPr lang="en-GB" sz="1200">
                <a:solidFill>
                  <a:srgbClr val="25215D"/>
                </a:solidFill>
                <a:latin typeface="Archivo"/>
                <a:ea typeface="Archivo"/>
                <a:cs typeface="Archivo"/>
                <a:sym typeface="Archivo"/>
              </a:rPr>
              <a:t>Are you planning on changing anything?</a:t>
            </a:r>
            <a:endParaRPr sz="1200">
              <a:solidFill>
                <a:srgbClr val="25215D"/>
              </a:solidFill>
              <a:latin typeface="Archivo"/>
              <a:ea typeface="Archivo"/>
              <a:cs typeface="Archivo"/>
              <a:sym typeface="Archivo"/>
            </a:endParaRPr>
          </a:p>
        </p:txBody>
      </p:sp>
      <p:pic>
        <p:nvPicPr>
          <p:cNvPr id="2069" name="Google Shape;2069;p91"/>
          <p:cNvPicPr preferRelativeResize="0"/>
          <p:nvPr/>
        </p:nvPicPr>
        <p:blipFill>
          <a:blip r:embed="rId4">
            <a:alphaModFix/>
          </a:blip>
          <a:stretch>
            <a:fillRect/>
          </a:stretch>
        </p:blipFill>
        <p:spPr>
          <a:xfrm>
            <a:off x="1907688" y="-731538"/>
            <a:ext cx="1541020" cy="2069239"/>
          </a:xfrm>
          <a:prstGeom prst="rect">
            <a:avLst/>
          </a:prstGeom>
          <a:noFill/>
          <a:ln>
            <a:noFill/>
          </a:ln>
        </p:spPr>
      </p:pic>
      <p:pic>
        <p:nvPicPr>
          <p:cNvPr id="2070" name="Google Shape;2070;p91"/>
          <p:cNvPicPr preferRelativeResize="0"/>
          <p:nvPr/>
        </p:nvPicPr>
        <p:blipFill>
          <a:blip r:embed="rId5">
            <a:alphaModFix/>
          </a:blip>
          <a:stretch>
            <a:fillRect/>
          </a:stretch>
        </p:blipFill>
        <p:spPr>
          <a:xfrm>
            <a:off x="7350089" y="4224300"/>
            <a:ext cx="2085162" cy="2069238"/>
          </a:xfrm>
          <a:prstGeom prst="rect">
            <a:avLst/>
          </a:prstGeom>
          <a:noFill/>
          <a:ln>
            <a:noFill/>
          </a:ln>
        </p:spPr>
      </p:pic>
      <p:sp>
        <p:nvSpPr>
          <p:cNvPr id="2071" name="Google Shape;2071;p91"/>
          <p:cNvSpPr txBox="1"/>
          <p:nvPr/>
        </p:nvSpPr>
        <p:spPr>
          <a:xfrm>
            <a:off x="751725" y="2571650"/>
            <a:ext cx="34371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p:txBody>
      </p:sp>
      <p:sp>
        <p:nvSpPr>
          <p:cNvPr id="2072" name="Google Shape;2072;p91"/>
          <p:cNvSpPr txBox="1"/>
          <p:nvPr/>
        </p:nvSpPr>
        <p:spPr>
          <a:xfrm>
            <a:off x="751725" y="2181850"/>
            <a:ext cx="35091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Group feedback</a:t>
            </a:r>
            <a:endParaRPr sz="2200">
              <a:solidFill>
                <a:srgbClr val="25215D"/>
              </a:solidFill>
              <a:latin typeface="Poppins Medium"/>
              <a:ea typeface="Poppins Medium"/>
              <a:cs typeface="Poppins Medium"/>
              <a:sym typeface="Poppins Medium"/>
            </a:endParaRPr>
          </a:p>
        </p:txBody>
      </p:sp>
      <p:pic>
        <p:nvPicPr>
          <p:cNvPr id="2073" name="Google Shape;2073;p91"/>
          <p:cNvPicPr preferRelativeResize="0"/>
          <p:nvPr/>
        </p:nvPicPr>
        <p:blipFill>
          <a:blip r:embed="rId6">
            <a:alphaModFix/>
          </a:blip>
          <a:stretch>
            <a:fillRect/>
          </a:stretch>
        </p:blipFill>
        <p:spPr>
          <a:xfrm rot="1246493">
            <a:off x="7498569" y="-1986608"/>
            <a:ext cx="3125511" cy="378206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7" name="Shape 2077"/>
        <p:cNvGrpSpPr/>
        <p:nvPr/>
      </p:nvGrpSpPr>
      <p:grpSpPr>
        <a:xfrm>
          <a:off x="0" y="0"/>
          <a:ext cx="0" cy="0"/>
          <a:chOff x="0" y="0"/>
          <a:chExt cx="0" cy="0"/>
        </a:xfrm>
      </p:grpSpPr>
      <p:pic>
        <p:nvPicPr>
          <p:cNvPr id="2078" name="Google Shape;2078;p92"/>
          <p:cNvPicPr preferRelativeResize="0"/>
          <p:nvPr/>
        </p:nvPicPr>
        <p:blipFill>
          <a:blip r:embed="rId3">
            <a:alphaModFix/>
          </a:blip>
          <a:stretch>
            <a:fillRect/>
          </a:stretch>
        </p:blipFill>
        <p:spPr>
          <a:xfrm>
            <a:off x="-8" y="3850550"/>
            <a:ext cx="2533008" cy="2354899"/>
          </a:xfrm>
          <a:prstGeom prst="rect">
            <a:avLst/>
          </a:prstGeom>
          <a:noFill/>
          <a:ln>
            <a:noFill/>
          </a:ln>
        </p:spPr>
      </p:pic>
      <p:sp>
        <p:nvSpPr>
          <p:cNvPr id="2079" name="Google Shape;2079;p92"/>
          <p:cNvSpPr txBox="1"/>
          <p:nvPr/>
        </p:nvSpPr>
        <p:spPr>
          <a:xfrm>
            <a:off x="4393050" y="293075"/>
            <a:ext cx="4083900" cy="4854600"/>
          </a:xfrm>
          <a:prstGeom prst="rect">
            <a:avLst/>
          </a:prstGeom>
          <a:noFill/>
          <a:ln>
            <a:noFill/>
          </a:ln>
        </p:spPr>
        <p:txBody>
          <a:bodyPr anchorCtr="0" anchor="ctr" bIns="91425" lIns="91425" spcFirstLastPara="1" rIns="91425" wrap="square" tIns="91425">
            <a:noAutofit/>
          </a:bodyPr>
          <a:lstStyle/>
          <a:p>
            <a:pPr indent="-338749" lvl="0" marL="179999" rtl="0" algn="l">
              <a:lnSpc>
                <a:spcPct val="100000"/>
              </a:lnSpc>
              <a:spcBef>
                <a:spcPts val="0"/>
              </a:spcBef>
              <a:spcAft>
                <a:spcPts val="0"/>
              </a:spcAft>
              <a:buClr>
                <a:srgbClr val="25215D"/>
              </a:buClr>
              <a:buSzPts val="2500"/>
              <a:buFont typeface="Archivo"/>
              <a:buChar char="●"/>
            </a:pPr>
            <a:r>
              <a:rPr lang="en-GB" sz="2500">
                <a:solidFill>
                  <a:srgbClr val="25215D"/>
                </a:solidFill>
                <a:latin typeface="Archivo"/>
                <a:ea typeface="Archivo"/>
                <a:cs typeface="Archivo"/>
                <a:sym typeface="Archivo"/>
              </a:rPr>
              <a:t>bit.ly/civicproj1a</a:t>
            </a:r>
            <a:endParaRPr sz="2500">
              <a:solidFill>
                <a:srgbClr val="25215D"/>
              </a:solidFill>
              <a:latin typeface="Archivo"/>
              <a:ea typeface="Archivo"/>
              <a:cs typeface="Archivo"/>
              <a:sym typeface="Archivo"/>
            </a:endParaRPr>
          </a:p>
          <a:p>
            <a:pPr indent="-338749" lvl="0" marL="179999" rtl="0" algn="l">
              <a:lnSpc>
                <a:spcPct val="100000"/>
              </a:lnSpc>
              <a:spcBef>
                <a:spcPts val="1000"/>
              </a:spcBef>
              <a:spcAft>
                <a:spcPts val="0"/>
              </a:spcAft>
              <a:buClr>
                <a:srgbClr val="25215D"/>
              </a:buClr>
              <a:buSzPts val="2500"/>
              <a:buFont typeface="Archivo"/>
              <a:buChar char="●"/>
            </a:pPr>
            <a:r>
              <a:rPr lang="en-GB" sz="2500">
                <a:solidFill>
                  <a:srgbClr val="25215D"/>
                </a:solidFill>
                <a:latin typeface="Archivo"/>
                <a:ea typeface="Archivo"/>
                <a:cs typeface="Archivo"/>
                <a:sym typeface="Archivo"/>
              </a:rPr>
              <a:t>bit.ly/civicproj1b</a:t>
            </a:r>
            <a:endParaRPr sz="2500">
              <a:solidFill>
                <a:srgbClr val="25215D"/>
              </a:solidFill>
              <a:latin typeface="Archivo"/>
              <a:ea typeface="Archivo"/>
              <a:cs typeface="Archivo"/>
              <a:sym typeface="Archivo"/>
            </a:endParaRPr>
          </a:p>
          <a:p>
            <a:pPr indent="-338749" lvl="0" marL="179999" rtl="0" algn="l">
              <a:lnSpc>
                <a:spcPct val="100000"/>
              </a:lnSpc>
              <a:spcBef>
                <a:spcPts val="1000"/>
              </a:spcBef>
              <a:spcAft>
                <a:spcPts val="0"/>
              </a:spcAft>
              <a:buClr>
                <a:srgbClr val="25215D"/>
              </a:buClr>
              <a:buSzPts val="2500"/>
              <a:buFont typeface="Archivo"/>
              <a:buChar char="●"/>
            </a:pPr>
            <a:r>
              <a:rPr lang="en-GB" sz="2500" strike="sngStrike">
                <a:solidFill>
                  <a:srgbClr val="25215D"/>
                </a:solidFill>
                <a:latin typeface="Archivo"/>
                <a:ea typeface="Archivo"/>
                <a:cs typeface="Archivo"/>
                <a:sym typeface="Archivo"/>
              </a:rPr>
              <a:t>bit.ly/civicproj2a</a:t>
            </a:r>
            <a:endParaRPr sz="2500" strike="sngStrike">
              <a:solidFill>
                <a:srgbClr val="25215D"/>
              </a:solidFill>
              <a:latin typeface="Archivo"/>
              <a:ea typeface="Archivo"/>
              <a:cs typeface="Archivo"/>
              <a:sym typeface="Archivo"/>
            </a:endParaRPr>
          </a:p>
          <a:p>
            <a:pPr indent="-338749" lvl="0" marL="179999" rtl="0" algn="l">
              <a:lnSpc>
                <a:spcPct val="100000"/>
              </a:lnSpc>
              <a:spcBef>
                <a:spcPts val="1000"/>
              </a:spcBef>
              <a:spcAft>
                <a:spcPts val="0"/>
              </a:spcAft>
              <a:buClr>
                <a:srgbClr val="25215D"/>
              </a:buClr>
              <a:buSzPts val="2500"/>
              <a:buFont typeface="Archivo"/>
              <a:buChar char="●"/>
            </a:pPr>
            <a:r>
              <a:rPr lang="en-GB" sz="2500" strike="sngStrike">
                <a:solidFill>
                  <a:srgbClr val="25215D"/>
                </a:solidFill>
                <a:latin typeface="Archivo"/>
                <a:ea typeface="Archivo"/>
                <a:cs typeface="Archivo"/>
                <a:sym typeface="Archivo"/>
              </a:rPr>
              <a:t>bit.ly/civicproj2b</a:t>
            </a:r>
            <a:endParaRPr sz="2500" strike="sngStrike">
              <a:solidFill>
                <a:srgbClr val="25215D"/>
              </a:solidFill>
              <a:latin typeface="Archivo"/>
              <a:ea typeface="Archivo"/>
              <a:cs typeface="Archivo"/>
              <a:sym typeface="Archivo"/>
            </a:endParaRPr>
          </a:p>
          <a:p>
            <a:pPr indent="-338749" lvl="0" marL="179999" rtl="0" algn="l">
              <a:lnSpc>
                <a:spcPct val="100000"/>
              </a:lnSpc>
              <a:spcBef>
                <a:spcPts val="1000"/>
              </a:spcBef>
              <a:spcAft>
                <a:spcPts val="0"/>
              </a:spcAft>
              <a:buClr>
                <a:srgbClr val="25215D"/>
              </a:buClr>
              <a:buSzPts val="2500"/>
              <a:buFont typeface="Archivo"/>
              <a:buChar char="●"/>
            </a:pPr>
            <a:r>
              <a:rPr lang="en-GB" sz="2500">
                <a:solidFill>
                  <a:srgbClr val="25215D"/>
                </a:solidFill>
                <a:latin typeface="Archivo"/>
                <a:ea typeface="Archivo"/>
                <a:cs typeface="Archivo"/>
                <a:sym typeface="Archivo"/>
              </a:rPr>
              <a:t>bit.ly/civicproj2c</a:t>
            </a:r>
            <a:endParaRPr sz="2500">
              <a:solidFill>
                <a:srgbClr val="25215D"/>
              </a:solidFill>
              <a:latin typeface="Archivo"/>
              <a:ea typeface="Archivo"/>
              <a:cs typeface="Archivo"/>
              <a:sym typeface="Archivo"/>
            </a:endParaRPr>
          </a:p>
          <a:p>
            <a:pPr indent="-338749" lvl="0" marL="179999" rtl="0" algn="l">
              <a:lnSpc>
                <a:spcPct val="100000"/>
              </a:lnSpc>
              <a:spcBef>
                <a:spcPts val="1000"/>
              </a:spcBef>
              <a:spcAft>
                <a:spcPts val="0"/>
              </a:spcAft>
              <a:buClr>
                <a:srgbClr val="25215D"/>
              </a:buClr>
              <a:buSzPts val="2500"/>
              <a:buFont typeface="Archivo"/>
              <a:buChar char="●"/>
            </a:pPr>
            <a:r>
              <a:rPr lang="en-GB" sz="2500">
                <a:solidFill>
                  <a:srgbClr val="25215D"/>
                </a:solidFill>
                <a:latin typeface="Archivo"/>
                <a:ea typeface="Archivo"/>
                <a:cs typeface="Archivo"/>
                <a:sym typeface="Archivo"/>
              </a:rPr>
              <a:t>bit.ly/civicproj2d</a:t>
            </a:r>
            <a:endParaRPr sz="2500">
              <a:solidFill>
                <a:srgbClr val="25215D"/>
              </a:solidFill>
              <a:latin typeface="Archivo"/>
              <a:ea typeface="Archivo"/>
              <a:cs typeface="Archivo"/>
              <a:sym typeface="Archivo"/>
            </a:endParaRPr>
          </a:p>
          <a:p>
            <a:pPr indent="-338749" lvl="0" marL="179999" rtl="0" algn="l">
              <a:lnSpc>
                <a:spcPct val="100000"/>
              </a:lnSpc>
              <a:spcBef>
                <a:spcPts val="1000"/>
              </a:spcBef>
              <a:spcAft>
                <a:spcPts val="0"/>
              </a:spcAft>
              <a:buClr>
                <a:srgbClr val="25215D"/>
              </a:buClr>
              <a:buSzPts val="2500"/>
              <a:buFont typeface="Archivo"/>
              <a:buChar char="●"/>
            </a:pPr>
            <a:r>
              <a:rPr lang="en-GB" sz="2500">
                <a:solidFill>
                  <a:srgbClr val="25215D"/>
                </a:solidFill>
                <a:latin typeface="Archivo"/>
                <a:ea typeface="Archivo"/>
                <a:cs typeface="Archivo"/>
                <a:sym typeface="Archivo"/>
              </a:rPr>
              <a:t>bit.ly/civicproj3a</a:t>
            </a:r>
            <a:endParaRPr sz="2500">
              <a:solidFill>
                <a:srgbClr val="25215D"/>
              </a:solidFill>
              <a:latin typeface="Archivo"/>
              <a:ea typeface="Archivo"/>
              <a:cs typeface="Archivo"/>
              <a:sym typeface="Archivo"/>
            </a:endParaRPr>
          </a:p>
          <a:p>
            <a:pPr indent="-338749" lvl="0" marL="179999" rtl="0" algn="l">
              <a:lnSpc>
                <a:spcPct val="100000"/>
              </a:lnSpc>
              <a:spcBef>
                <a:spcPts val="1000"/>
              </a:spcBef>
              <a:spcAft>
                <a:spcPts val="1000"/>
              </a:spcAft>
              <a:buClr>
                <a:srgbClr val="25215D"/>
              </a:buClr>
              <a:buSzPts val="2500"/>
              <a:buFont typeface="Archivo"/>
              <a:buChar char="●"/>
            </a:pPr>
            <a:r>
              <a:rPr lang="en-GB" sz="2500">
                <a:solidFill>
                  <a:srgbClr val="25215D"/>
                </a:solidFill>
                <a:latin typeface="Archivo"/>
                <a:ea typeface="Archivo"/>
                <a:cs typeface="Archivo"/>
                <a:sym typeface="Archivo"/>
              </a:rPr>
              <a:t>bit.ly/civicproj3b</a:t>
            </a:r>
            <a:endParaRPr sz="2500">
              <a:solidFill>
                <a:srgbClr val="25215D"/>
              </a:solidFill>
              <a:latin typeface="Archivo"/>
              <a:ea typeface="Archivo"/>
              <a:cs typeface="Archivo"/>
              <a:sym typeface="Archivo"/>
            </a:endParaRPr>
          </a:p>
        </p:txBody>
      </p:sp>
      <p:pic>
        <p:nvPicPr>
          <p:cNvPr id="2080" name="Google Shape;2080;p92"/>
          <p:cNvPicPr preferRelativeResize="0"/>
          <p:nvPr/>
        </p:nvPicPr>
        <p:blipFill>
          <a:blip r:embed="rId4">
            <a:alphaModFix/>
          </a:blip>
          <a:stretch>
            <a:fillRect/>
          </a:stretch>
        </p:blipFill>
        <p:spPr>
          <a:xfrm>
            <a:off x="1907688" y="-731538"/>
            <a:ext cx="1541020" cy="2069239"/>
          </a:xfrm>
          <a:prstGeom prst="rect">
            <a:avLst/>
          </a:prstGeom>
          <a:noFill/>
          <a:ln>
            <a:noFill/>
          </a:ln>
        </p:spPr>
      </p:pic>
      <p:pic>
        <p:nvPicPr>
          <p:cNvPr id="2081" name="Google Shape;2081;p92"/>
          <p:cNvPicPr preferRelativeResize="0"/>
          <p:nvPr/>
        </p:nvPicPr>
        <p:blipFill>
          <a:blip r:embed="rId5">
            <a:alphaModFix/>
          </a:blip>
          <a:stretch>
            <a:fillRect/>
          </a:stretch>
        </p:blipFill>
        <p:spPr>
          <a:xfrm>
            <a:off x="7350089" y="4224300"/>
            <a:ext cx="2085162" cy="2069238"/>
          </a:xfrm>
          <a:prstGeom prst="rect">
            <a:avLst/>
          </a:prstGeom>
          <a:noFill/>
          <a:ln>
            <a:noFill/>
          </a:ln>
        </p:spPr>
      </p:pic>
      <p:sp>
        <p:nvSpPr>
          <p:cNvPr id="2082" name="Google Shape;2082;p92"/>
          <p:cNvSpPr txBox="1"/>
          <p:nvPr/>
        </p:nvSpPr>
        <p:spPr>
          <a:xfrm>
            <a:off x="751725" y="2571650"/>
            <a:ext cx="34371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p:txBody>
      </p:sp>
      <p:sp>
        <p:nvSpPr>
          <p:cNvPr id="2083" name="Google Shape;2083;p92"/>
          <p:cNvSpPr txBox="1"/>
          <p:nvPr/>
        </p:nvSpPr>
        <p:spPr>
          <a:xfrm>
            <a:off x="751725" y="2181850"/>
            <a:ext cx="35091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Workspace URLs</a:t>
            </a:r>
            <a:endParaRPr sz="2200">
              <a:solidFill>
                <a:srgbClr val="25215D"/>
              </a:solidFill>
              <a:latin typeface="Poppins Medium"/>
              <a:ea typeface="Poppins Medium"/>
              <a:cs typeface="Poppins Medium"/>
              <a:sym typeface="Poppins Medium"/>
            </a:endParaRPr>
          </a:p>
        </p:txBody>
      </p:sp>
      <p:pic>
        <p:nvPicPr>
          <p:cNvPr id="2084" name="Google Shape;2084;p92"/>
          <p:cNvPicPr preferRelativeResize="0"/>
          <p:nvPr/>
        </p:nvPicPr>
        <p:blipFill>
          <a:blip r:embed="rId6">
            <a:alphaModFix/>
          </a:blip>
          <a:stretch>
            <a:fillRect/>
          </a:stretch>
        </p:blipFill>
        <p:spPr>
          <a:xfrm rot="1246493">
            <a:off x="7498569" y="-1986608"/>
            <a:ext cx="3125511" cy="378206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88" name="Shape 2088"/>
        <p:cNvGrpSpPr/>
        <p:nvPr/>
      </p:nvGrpSpPr>
      <p:grpSpPr>
        <a:xfrm>
          <a:off x="0" y="0"/>
          <a:ext cx="0" cy="0"/>
          <a:chOff x="0" y="0"/>
          <a:chExt cx="0" cy="0"/>
        </a:xfrm>
      </p:grpSpPr>
      <p:pic>
        <p:nvPicPr>
          <p:cNvPr id="2089" name="Google Shape;2089;p93"/>
          <p:cNvPicPr preferRelativeResize="0"/>
          <p:nvPr/>
        </p:nvPicPr>
        <p:blipFill>
          <a:blip r:embed="rId3">
            <a:alphaModFix/>
          </a:blip>
          <a:stretch>
            <a:fillRect/>
          </a:stretch>
        </p:blipFill>
        <p:spPr>
          <a:xfrm>
            <a:off x="6029817" y="-1215875"/>
            <a:ext cx="2533008" cy="2354899"/>
          </a:xfrm>
          <a:prstGeom prst="rect">
            <a:avLst/>
          </a:prstGeom>
          <a:noFill/>
          <a:ln>
            <a:noFill/>
          </a:ln>
        </p:spPr>
      </p:pic>
      <p:pic>
        <p:nvPicPr>
          <p:cNvPr id="2090" name="Google Shape;2090;p93"/>
          <p:cNvPicPr preferRelativeResize="0"/>
          <p:nvPr/>
        </p:nvPicPr>
        <p:blipFill>
          <a:blip r:embed="rId4">
            <a:alphaModFix/>
          </a:blip>
          <a:stretch>
            <a:fillRect/>
          </a:stretch>
        </p:blipFill>
        <p:spPr>
          <a:xfrm>
            <a:off x="-789287" y="2109912"/>
            <a:ext cx="1541020" cy="2069239"/>
          </a:xfrm>
          <a:prstGeom prst="rect">
            <a:avLst/>
          </a:prstGeom>
          <a:noFill/>
          <a:ln>
            <a:noFill/>
          </a:ln>
        </p:spPr>
      </p:pic>
      <p:pic>
        <p:nvPicPr>
          <p:cNvPr id="2091" name="Google Shape;2091;p93"/>
          <p:cNvPicPr preferRelativeResize="0"/>
          <p:nvPr/>
        </p:nvPicPr>
        <p:blipFill>
          <a:blip r:embed="rId5">
            <a:alphaModFix/>
          </a:blip>
          <a:stretch>
            <a:fillRect/>
          </a:stretch>
        </p:blipFill>
        <p:spPr>
          <a:xfrm>
            <a:off x="914389" y="4320650"/>
            <a:ext cx="2085162" cy="2069238"/>
          </a:xfrm>
          <a:prstGeom prst="rect">
            <a:avLst/>
          </a:prstGeom>
          <a:noFill/>
          <a:ln>
            <a:noFill/>
          </a:ln>
        </p:spPr>
      </p:pic>
      <p:pic>
        <p:nvPicPr>
          <p:cNvPr id="2092" name="Google Shape;2092;p93"/>
          <p:cNvPicPr preferRelativeResize="0"/>
          <p:nvPr/>
        </p:nvPicPr>
        <p:blipFill>
          <a:blip r:embed="rId6">
            <a:alphaModFix/>
          </a:blip>
          <a:stretch>
            <a:fillRect/>
          </a:stretch>
        </p:blipFill>
        <p:spPr>
          <a:xfrm rot="1246493">
            <a:off x="7547069" y="1643530"/>
            <a:ext cx="3125511" cy="3782067"/>
          </a:xfrm>
          <a:prstGeom prst="rect">
            <a:avLst/>
          </a:prstGeom>
          <a:noFill/>
          <a:ln>
            <a:noFill/>
          </a:ln>
        </p:spPr>
      </p:pic>
      <p:sp>
        <p:nvSpPr>
          <p:cNvPr id="2093" name="Google Shape;2093;p93"/>
          <p:cNvSpPr txBox="1"/>
          <p:nvPr/>
        </p:nvSpPr>
        <p:spPr>
          <a:xfrm>
            <a:off x="2209825" y="1719875"/>
            <a:ext cx="4724100" cy="189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rgbClr val="25215D"/>
                </a:solidFill>
                <a:latin typeface="Poppins Light"/>
                <a:ea typeface="Poppins Light"/>
                <a:cs typeface="Poppins Light"/>
                <a:sym typeface="Poppins Light"/>
              </a:rPr>
              <a:t>Are we leading people astray?</a:t>
            </a:r>
            <a:endParaRPr sz="2400">
              <a:solidFill>
                <a:srgbClr val="25215D"/>
              </a:solidFill>
              <a:latin typeface="Poppins Light"/>
              <a:ea typeface="Poppins Light"/>
              <a:cs typeface="Poppins Light"/>
              <a:sym typeface="Poppins Light"/>
            </a:endParaRPr>
          </a:p>
          <a:p>
            <a:pPr indent="0" lvl="0" marL="0" rtl="0" algn="ctr">
              <a:spcBef>
                <a:spcPts val="0"/>
              </a:spcBef>
              <a:spcAft>
                <a:spcPts val="0"/>
              </a:spcAft>
              <a:buNone/>
            </a:pPr>
            <a:r>
              <a:t/>
            </a:r>
            <a:endParaRPr sz="2400">
              <a:solidFill>
                <a:srgbClr val="25215D"/>
              </a:solidFill>
              <a:latin typeface="Poppins Light"/>
              <a:ea typeface="Poppins Light"/>
              <a:cs typeface="Poppins Light"/>
              <a:sym typeface="Poppins Light"/>
            </a:endParaRPr>
          </a:p>
          <a:p>
            <a:pPr indent="0" lvl="0" marL="0" rtl="0" algn="ctr">
              <a:spcBef>
                <a:spcPts val="0"/>
              </a:spcBef>
              <a:spcAft>
                <a:spcPts val="0"/>
              </a:spcAft>
              <a:buNone/>
            </a:pPr>
            <a:r>
              <a:rPr lang="en-GB" sz="2400">
                <a:solidFill>
                  <a:srgbClr val="25215D"/>
                </a:solidFill>
                <a:latin typeface="Poppins SemiBold"/>
                <a:ea typeface="Poppins SemiBold"/>
                <a:cs typeface="Poppins SemiBold"/>
                <a:sym typeface="Poppins SemiBold"/>
              </a:rPr>
              <a:t>Any serious mistakes?</a:t>
            </a:r>
            <a:endParaRPr sz="2400">
              <a:solidFill>
                <a:srgbClr val="25215D"/>
              </a:solidFill>
              <a:latin typeface="Poppins SemiBold"/>
              <a:ea typeface="Poppins SemiBold"/>
              <a:cs typeface="Poppins SemiBold"/>
              <a:sym typeface="Poppins SemiBold"/>
            </a:endParaRPr>
          </a:p>
        </p:txBody>
      </p:sp>
      <p:sp>
        <p:nvSpPr>
          <p:cNvPr id="2094" name="Google Shape;2094;p93"/>
          <p:cNvSpPr txBox="1"/>
          <p:nvPr/>
        </p:nvSpPr>
        <p:spPr>
          <a:xfrm>
            <a:off x="3118350" y="1080175"/>
            <a:ext cx="2907300" cy="33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4800">
                <a:solidFill>
                  <a:srgbClr val="25215D"/>
                </a:solidFill>
                <a:latin typeface="Poppins"/>
                <a:ea typeface="Poppins"/>
                <a:cs typeface="Poppins"/>
                <a:sym typeface="Poppins"/>
              </a:rPr>
              <a:t>“</a:t>
            </a:r>
            <a:endParaRPr b="1" sz="4800">
              <a:solidFill>
                <a:srgbClr val="25215D"/>
              </a:solidFill>
              <a:latin typeface="Poppins"/>
              <a:ea typeface="Poppins"/>
              <a:cs typeface="Poppins"/>
              <a:sym typeface="Poppi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8" name="Shape 2098"/>
        <p:cNvGrpSpPr/>
        <p:nvPr/>
      </p:nvGrpSpPr>
      <p:grpSpPr>
        <a:xfrm>
          <a:off x="0" y="0"/>
          <a:ext cx="0" cy="0"/>
          <a:chOff x="0" y="0"/>
          <a:chExt cx="0" cy="0"/>
        </a:xfrm>
      </p:grpSpPr>
      <p:pic>
        <p:nvPicPr>
          <p:cNvPr id="2099" name="Google Shape;2099;p94"/>
          <p:cNvPicPr preferRelativeResize="0"/>
          <p:nvPr/>
        </p:nvPicPr>
        <p:blipFill>
          <a:blip r:embed="rId3">
            <a:alphaModFix/>
          </a:blip>
          <a:stretch>
            <a:fillRect/>
          </a:stretch>
        </p:blipFill>
        <p:spPr>
          <a:xfrm>
            <a:off x="-8" y="3850550"/>
            <a:ext cx="2533008" cy="2354899"/>
          </a:xfrm>
          <a:prstGeom prst="rect">
            <a:avLst/>
          </a:prstGeom>
          <a:noFill/>
          <a:ln>
            <a:noFill/>
          </a:ln>
        </p:spPr>
      </p:pic>
      <p:sp>
        <p:nvSpPr>
          <p:cNvPr id="2100" name="Google Shape;2100;p94"/>
          <p:cNvSpPr txBox="1"/>
          <p:nvPr/>
        </p:nvSpPr>
        <p:spPr>
          <a:xfrm>
            <a:off x="4393050" y="293075"/>
            <a:ext cx="4083900" cy="4854600"/>
          </a:xfrm>
          <a:prstGeom prst="rect">
            <a:avLst/>
          </a:prstGeom>
          <a:noFill/>
          <a:ln>
            <a:noFill/>
          </a:ln>
        </p:spPr>
        <p:txBody>
          <a:bodyPr anchorCtr="0" anchor="ctr" bIns="91425" lIns="91425" spcFirstLastPara="1" rIns="91425" wrap="square" tIns="91425">
            <a:noAutofit/>
          </a:bodyPr>
          <a:lstStyle/>
          <a:p>
            <a:pPr indent="-256199" lvl="0" marL="179999" rtl="0" algn="l">
              <a:lnSpc>
                <a:spcPct val="100000"/>
              </a:lnSpc>
              <a:spcBef>
                <a:spcPts val="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Context: What does OpenUp do?</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Our fears?</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Key considerations</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Tools and approach</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Practical: try our approach</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1000"/>
              </a:spcAft>
              <a:buClr>
                <a:srgbClr val="25215D"/>
              </a:buClr>
              <a:buSzPts val="1200"/>
              <a:buFont typeface="Archivo"/>
              <a:buChar char="●"/>
            </a:pPr>
            <a:r>
              <a:rPr lang="en-GB" sz="1200">
                <a:solidFill>
                  <a:srgbClr val="25215D"/>
                </a:solidFill>
                <a:latin typeface="Archivo"/>
                <a:ea typeface="Archivo"/>
                <a:cs typeface="Archivo"/>
                <a:sym typeface="Archivo"/>
              </a:rPr>
              <a:t>Recap</a:t>
            </a:r>
            <a:endParaRPr sz="1200">
              <a:solidFill>
                <a:srgbClr val="25215D"/>
              </a:solidFill>
              <a:latin typeface="Archivo"/>
              <a:ea typeface="Archivo"/>
              <a:cs typeface="Archivo"/>
              <a:sym typeface="Archivo"/>
            </a:endParaRPr>
          </a:p>
        </p:txBody>
      </p:sp>
      <p:pic>
        <p:nvPicPr>
          <p:cNvPr id="2101" name="Google Shape;2101;p94"/>
          <p:cNvPicPr preferRelativeResize="0"/>
          <p:nvPr/>
        </p:nvPicPr>
        <p:blipFill>
          <a:blip r:embed="rId4">
            <a:alphaModFix/>
          </a:blip>
          <a:stretch>
            <a:fillRect/>
          </a:stretch>
        </p:blipFill>
        <p:spPr>
          <a:xfrm>
            <a:off x="1907688" y="-731538"/>
            <a:ext cx="1541020" cy="2069239"/>
          </a:xfrm>
          <a:prstGeom prst="rect">
            <a:avLst/>
          </a:prstGeom>
          <a:noFill/>
          <a:ln>
            <a:noFill/>
          </a:ln>
        </p:spPr>
      </p:pic>
      <p:pic>
        <p:nvPicPr>
          <p:cNvPr id="2102" name="Google Shape;2102;p94"/>
          <p:cNvPicPr preferRelativeResize="0"/>
          <p:nvPr/>
        </p:nvPicPr>
        <p:blipFill>
          <a:blip r:embed="rId5">
            <a:alphaModFix/>
          </a:blip>
          <a:stretch>
            <a:fillRect/>
          </a:stretch>
        </p:blipFill>
        <p:spPr>
          <a:xfrm>
            <a:off x="7350089" y="4224300"/>
            <a:ext cx="2085162" cy="2069238"/>
          </a:xfrm>
          <a:prstGeom prst="rect">
            <a:avLst/>
          </a:prstGeom>
          <a:noFill/>
          <a:ln>
            <a:noFill/>
          </a:ln>
        </p:spPr>
      </p:pic>
      <p:sp>
        <p:nvSpPr>
          <p:cNvPr id="2103" name="Google Shape;2103;p94"/>
          <p:cNvSpPr txBox="1"/>
          <p:nvPr/>
        </p:nvSpPr>
        <p:spPr>
          <a:xfrm>
            <a:off x="751725" y="2571650"/>
            <a:ext cx="45915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p:txBody>
      </p:sp>
      <p:sp>
        <p:nvSpPr>
          <p:cNvPr id="2104" name="Google Shape;2104;p94"/>
          <p:cNvSpPr txBox="1"/>
          <p:nvPr/>
        </p:nvSpPr>
        <p:spPr>
          <a:xfrm>
            <a:off x="751725" y="2181850"/>
            <a:ext cx="30222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What’s covered</a:t>
            </a:r>
            <a:endParaRPr sz="2200">
              <a:solidFill>
                <a:srgbClr val="25215D"/>
              </a:solidFill>
              <a:latin typeface="Poppins Medium"/>
              <a:ea typeface="Poppins Medium"/>
              <a:cs typeface="Poppins Medium"/>
              <a:sym typeface="Poppins Medium"/>
            </a:endParaRPr>
          </a:p>
        </p:txBody>
      </p:sp>
      <p:pic>
        <p:nvPicPr>
          <p:cNvPr id="2105" name="Google Shape;2105;p94"/>
          <p:cNvPicPr preferRelativeResize="0"/>
          <p:nvPr/>
        </p:nvPicPr>
        <p:blipFill>
          <a:blip r:embed="rId6">
            <a:alphaModFix/>
          </a:blip>
          <a:stretch>
            <a:fillRect/>
          </a:stretch>
        </p:blipFill>
        <p:spPr>
          <a:xfrm rot="1246493">
            <a:off x="7498569" y="-1986608"/>
            <a:ext cx="3125511" cy="3782067"/>
          </a:xfrm>
          <a:prstGeom prst="rect">
            <a:avLst/>
          </a:prstGeom>
          <a:noFill/>
          <a:ln>
            <a:noFill/>
          </a:ln>
        </p:spPr>
      </p:pic>
      <p:sp>
        <p:nvSpPr>
          <p:cNvPr id="2106" name="Google Shape;2106;p94"/>
          <p:cNvSpPr/>
          <p:nvPr/>
        </p:nvSpPr>
        <p:spPr>
          <a:xfrm rot="5400000">
            <a:off x="4212300" y="3392501"/>
            <a:ext cx="161400" cy="112200"/>
          </a:xfrm>
          <a:prstGeom prst="triangle">
            <a:avLst>
              <a:gd fmla="val 50000" name="adj"/>
            </a:avLst>
          </a:prstGeom>
          <a:solidFill>
            <a:srgbClr val="2521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0" name="Shape 2110"/>
        <p:cNvGrpSpPr/>
        <p:nvPr/>
      </p:nvGrpSpPr>
      <p:grpSpPr>
        <a:xfrm>
          <a:off x="0" y="0"/>
          <a:ext cx="0" cy="0"/>
          <a:chOff x="0" y="0"/>
          <a:chExt cx="0" cy="0"/>
        </a:xfrm>
      </p:grpSpPr>
      <p:pic>
        <p:nvPicPr>
          <p:cNvPr id="2111" name="Google Shape;2111;p95"/>
          <p:cNvPicPr preferRelativeResize="0"/>
          <p:nvPr/>
        </p:nvPicPr>
        <p:blipFill>
          <a:blip r:embed="rId3">
            <a:alphaModFix/>
          </a:blip>
          <a:stretch>
            <a:fillRect/>
          </a:stretch>
        </p:blipFill>
        <p:spPr>
          <a:xfrm>
            <a:off x="-1056083" y="4603775"/>
            <a:ext cx="2533008" cy="2354899"/>
          </a:xfrm>
          <a:prstGeom prst="rect">
            <a:avLst/>
          </a:prstGeom>
          <a:noFill/>
          <a:ln>
            <a:noFill/>
          </a:ln>
        </p:spPr>
      </p:pic>
      <p:pic>
        <p:nvPicPr>
          <p:cNvPr id="2112" name="Google Shape;2112;p95"/>
          <p:cNvPicPr preferRelativeResize="0"/>
          <p:nvPr/>
        </p:nvPicPr>
        <p:blipFill>
          <a:blip r:embed="rId4">
            <a:alphaModFix/>
          </a:blip>
          <a:stretch>
            <a:fillRect/>
          </a:stretch>
        </p:blipFill>
        <p:spPr>
          <a:xfrm>
            <a:off x="32963" y="-1130188"/>
            <a:ext cx="1541020" cy="2069239"/>
          </a:xfrm>
          <a:prstGeom prst="rect">
            <a:avLst/>
          </a:prstGeom>
          <a:noFill/>
          <a:ln>
            <a:noFill/>
          </a:ln>
        </p:spPr>
      </p:pic>
      <p:pic>
        <p:nvPicPr>
          <p:cNvPr id="2113" name="Google Shape;2113;p95"/>
          <p:cNvPicPr preferRelativeResize="0"/>
          <p:nvPr/>
        </p:nvPicPr>
        <p:blipFill>
          <a:blip r:embed="rId5">
            <a:alphaModFix/>
          </a:blip>
          <a:stretch>
            <a:fillRect/>
          </a:stretch>
        </p:blipFill>
        <p:spPr>
          <a:xfrm>
            <a:off x="7578689" y="4224300"/>
            <a:ext cx="2085162" cy="2069238"/>
          </a:xfrm>
          <a:prstGeom prst="rect">
            <a:avLst/>
          </a:prstGeom>
          <a:noFill/>
          <a:ln>
            <a:noFill/>
          </a:ln>
        </p:spPr>
      </p:pic>
      <p:pic>
        <p:nvPicPr>
          <p:cNvPr id="2114" name="Google Shape;2114;p95"/>
          <p:cNvPicPr preferRelativeResize="0"/>
          <p:nvPr/>
        </p:nvPicPr>
        <p:blipFill>
          <a:blip r:embed="rId6">
            <a:alphaModFix/>
          </a:blip>
          <a:stretch>
            <a:fillRect/>
          </a:stretch>
        </p:blipFill>
        <p:spPr>
          <a:xfrm rot="1246493">
            <a:off x="8432494" y="-1986608"/>
            <a:ext cx="3125511" cy="3782067"/>
          </a:xfrm>
          <a:prstGeom prst="rect">
            <a:avLst/>
          </a:prstGeom>
          <a:noFill/>
          <a:ln>
            <a:noFill/>
          </a:ln>
        </p:spPr>
      </p:pic>
      <p:grpSp>
        <p:nvGrpSpPr>
          <p:cNvPr id="2115" name="Google Shape;2115;p95"/>
          <p:cNvGrpSpPr/>
          <p:nvPr/>
        </p:nvGrpSpPr>
        <p:grpSpPr>
          <a:xfrm>
            <a:off x="1332150" y="658925"/>
            <a:ext cx="6368130" cy="3944850"/>
            <a:chOff x="1255950" y="658925"/>
            <a:chExt cx="6368130" cy="3944850"/>
          </a:xfrm>
        </p:grpSpPr>
        <p:grpSp>
          <p:nvGrpSpPr>
            <p:cNvPr id="2116" name="Google Shape;2116;p95"/>
            <p:cNvGrpSpPr/>
            <p:nvPr/>
          </p:nvGrpSpPr>
          <p:grpSpPr>
            <a:xfrm>
              <a:off x="1256538" y="658925"/>
              <a:ext cx="1675500" cy="1448575"/>
              <a:chOff x="5385275" y="1699850"/>
              <a:chExt cx="1675500" cy="1448575"/>
            </a:xfrm>
          </p:grpSpPr>
          <p:sp>
            <p:nvSpPr>
              <p:cNvPr id="2117" name="Google Shape;2117;p95"/>
              <p:cNvSpPr/>
              <p:nvPr/>
            </p:nvSpPr>
            <p:spPr>
              <a:xfrm>
                <a:off x="5385275" y="1699850"/>
                <a:ext cx="16755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Poppins"/>
                    <a:ea typeface="Poppins"/>
                    <a:cs typeface="Poppins"/>
                    <a:sym typeface="Poppins"/>
                  </a:rPr>
                  <a:t>Project definition</a:t>
                </a:r>
                <a:endParaRPr sz="1000">
                  <a:solidFill>
                    <a:srgbClr val="FFFFFF"/>
                  </a:solidFill>
                  <a:latin typeface="Poppins"/>
                  <a:ea typeface="Poppins"/>
                  <a:cs typeface="Poppins"/>
                  <a:sym typeface="Poppins"/>
                </a:endParaRPr>
              </a:p>
            </p:txBody>
          </p:sp>
          <p:sp>
            <p:nvSpPr>
              <p:cNvPr id="2118" name="Google Shape;2118;p95"/>
              <p:cNvSpPr/>
              <p:nvPr/>
            </p:nvSpPr>
            <p:spPr>
              <a:xfrm>
                <a:off x="5385275" y="2147475"/>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Domain knowledge</a:t>
                </a:r>
                <a:endParaRPr sz="800">
                  <a:solidFill>
                    <a:srgbClr val="25215D"/>
                  </a:solidFill>
                  <a:latin typeface="Archivo"/>
                  <a:ea typeface="Archivo"/>
                  <a:cs typeface="Archivo"/>
                  <a:sym typeface="Archivo"/>
                </a:endParaRPr>
              </a:p>
            </p:txBody>
          </p:sp>
          <p:sp>
            <p:nvSpPr>
              <p:cNvPr id="2119" name="Google Shape;2119;p95"/>
              <p:cNvSpPr/>
              <p:nvPr/>
            </p:nvSpPr>
            <p:spPr>
              <a:xfrm>
                <a:off x="5385275" y="2510250"/>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Track requirements</a:t>
                </a:r>
                <a:endParaRPr sz="800">
                  <a:solidFill>
                    <a:srgbClr val="25215D"/>
                  </a:solidFill>
                  <a:latin typeface="Archivo"/>
                  <a:ea typeface="Archivo"/>
                  <a:cs typeface="Archivo"/>
                  <a:sym typeface="Archivo"/>
                </a:endParaRPr>
              </a:p>
            </p:txBody>
          </p:sp>
          <p:sp>
            <p:nvSpPr>
              <p:cNvPr id="2120" name="Google Shape;2120;p95"/>
              <p:cNvSpPr/>
              <p:nvPr/>
            </p:nvSpPr>
            <p:spPr>
              <a:xfrm>
                <a:off x="5385275" y="2873025"/>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Bringing it all together</a:t>
                </a:r>
                <a:endParaRPr sz="800">
                  <a:solidFill>
                    <a:srgbClr val="25215D"/>
                  </a:solidFill>
                  <a:latin typeface="Archivo"/>
                  <a:ea typeface="Archivo"/>
                  <a:cs typeface="Archivo"/>
                  <a:sym typeface="Archivo"/>
                </a:endParaRPr>
              </a:p>
            </p:txBody>
          </p:sp>
        </p:grpSp>
        <p:grpSp>
          <p:nvGrpSpPr>
            <p:cNvPr id="2121" name="Google Shape;2121;p95"/>
            <p:cNvGrpSpPr/>
            <p:nvPr/>
          </p:nvGrpSpPr>
          <p:grpSpPr>
            <a:xfrm>
              <a:off x="4672275" y="658925"/>
              <a:ext cx="1675500" cy="1085800"/>
              <a:chOff x="5385275" y="1699850"/>
              <a:chExt cx="1675500" cy="1085800"/>
            </a:xfrm>
          </p:grpSpPr>
          <p:sp>
            <p:nvSpPr>
              <p:cNvPr id="2122" name="Google Shape;2122;p95"/>
              <p:cNvSpPr/>
              <p:nvPr/>
            </p:nvSpPr>
            <p:spPr>
              <a:xfrm>
                <a:off x="5385275" y="1699850"/>
                <a:ext cx="16755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Poppins"/>
                    <a:ea typeface="Poppins"/>
                    <a:cs typeface="Poppins"/>
                    <a:sym typeface="Poppins"/>
                  </a:rPr>
                  <a:t>Project management</a:t>
                </a:r>
                <a:endParaRPr sz="1000">
                  <a:solidFill>
                    <a:srgbClr val="FFFFFF"/>
                  </a:solidFill>
                  <a:latin typeface="Poppins"/>
                  <a:ea typeface="Poppins"/>
                  <a:cs typeface="Poppins"/>
                  <a:sym typeface="Poppins"/>
                </a:endParaRPr>
              </a:p>
            </p:txBody>
          </p:sp>
          <p:sp>
            <p:nvSpPr>
              <p:cNvPr id="2123" name="Google Shape;2123;p95"/>
              <p:cNvSpPr/>
              <p:nvPr/>
            </p:nvSpPr>
            <p:spPr>
              <a:xfrm>
                <a:off x="5385275" y="2147475"/>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Compliance</a:t>
                </a:r>
                <a:endParaRPr sz="800">
                  <a:solidFill>
                    <a:srgbClr val="25215D"/>
                  </a:solidFill>
                  <a:latin typeface="Archivo"/>
                  <a:ea typeface="Archivo"/>
                  <a:cs typeface="Archivo"/>
                  <a:sym typeface="Archivo"/>
                </a:endParaRPr>
              </a:p>
            </p:txBody>
          </p:sp>
          <p:sp>
            <p:nvSpPr>
              <p:cNvPr id="2124" name="Google Shape;2124;p95"/>
              <p:cNvSpPr/>
              <p:nvPr/>
            </p:nvSpPr>
            <p:spPr>
              <a:xfrm>
                <a:off x="5385275" y="2510250"/>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Administration</a:t>
                </a:r>
                <a:endParaRPr sz="800">
                  <a:solidFill>
                    <a:srgbClr val="25215D"/>
                  </a:solidFill>
                  <a:latin typeface="Archivo"/>
                  <a:ea typeface="Archivo"/>
                  <a:cs typeface="Archivo"/>
                  <a:sym typeface="Archivo"/>
                </a:endParaRPr>
              </a:p>
            </p:txBody>
          </p:sp>
        </p:grpSp>
        <p:grpSp>
          <p:nvGrpSpPr>
            <p:cNvPr id="2125" name="Google Shape;2125;p95"/>
            <p:cNvGrpSpPr/>
            <p:nvPr/>
          </p:nvGrpSpPr>
          <p:grpSpPr>
            <a:xfrm>
              <a:off x="1256538" y="2427063"/>
              <a:ext cx="1675500" cy="1800175"/>
              <a:chOff x="6490775" y="1771838"/>
              <a:chExt cx="1675500" cy="1800175"/>
            </a:xfrm>
          </p:grpSpPr>
          <p:sp>
            <p:nvSpPr>
              <p:cNvPr id="2126" name="Google Shape;2126;p95"/>
              <p:cNvSpPr/>
              <p:nvPr/>
            </p:nvSpPr>
            <p:spPr>
              <a:xfrm>
                <a:off x="6490775" y="1771838"/>
                <a:ext cx="16755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Poppins"/>
                    <a:ea typeface="Poppins"/>
                    <a:cs typeface="Poppins"/>
                    <a:sym typeface="Poppins"/>
                  </a:rPr>
                  <a:t>User experience</a:t>
                </a:r>
                <a:endParaRPr sz="1000">
                  <a:solidFill>
                    <a:srgbClr val="FFFFFF"/>
                  </a:solidFill>
                  <a:latin typeface="Poppins"/>
                  <a:ea typeface="Poppins"/>
                  <a:cs typeface="Poppins"/>
                  <a:sym typeface="Poppins"/>
                </a:endParaRPr>
              </a:p>
            </p:txBody>
          </p:sp>
          <p:sp>
            <p:nvSpPr>
              <p:cNvPr id="2127" name="Google Shape;2127;p95"/>
              <p:cNvSpPr/>
              <p:nvPr/>
            </p:nvSpPr>
            <p:spPr>
              <a:xfrm>
                <a:off x="6490775" y="221946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User research</a:t>
                </a:r>
                <a:endParaRPr sz="800">
                  <a:solidFill>
                    <a:srgbClr val="25215D"/>
                  </a:solidFill>
                  <a:latin typeface="Archivo"/>
                  <a:ea typeface="Archivo"/>
                  <a:cs typeface="Archivo"/>
                  <a:sym typeface="Archivo"/>
                </a:endParaRPr>
              </a:p>
            </p:txBody>
          </p:sp>
          <p:sp>
            <p:nvSpPr>
              <p:cNvPr id="2128" name="Google Shape;2128;p95"/>
              <p:cNvSpPr/>
              <p:nvPr/>
            </p:nvSpPr>
            <p:spPr>
              <a:xfrm>
                <a:off x="6490775" y="2582238"/>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Medium expertise</a:t>
                </a:r>
                <a:endParaRPr sz="800">
                  <a:solidFill>
                    <a:srgbClr val="25215D"/>
                  </a:solidFill>
                  <a:latin typeface="Archivo"/>
                  <a:ea typeface="Archivo"/>
                  <a:cs typeface="Archivo"/>
                  <a:sym typeface="Archivo"/>
                </a:endParaRPr>
              </a:p>
            </p:txBody>
          </p:sp>
          <p:sp>
            <p:nvSpPr>
              <p:cNvPr id="2129" name="Google Shape;2129;p95"/>
              <p:cNvSpPr/>
              <p:nvPr/>
            </p:nvSpPr>
            <p:spPr>
              <a:xfrm>
                <a:off x="6490775" y="294501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Writing for the user</a:t>
                </a:r>
                <a:endParaRPr sz="800">
                  <a:solidFill>
                    <a:srgbClr val="25215D"/>
                  </a:solidFill>
                  <a:latin typeface="Archivo"/>
                  <a:ea typeface="Archivo"/>
                  <a:cs typeface="Archivo"/>
                  <a:sym typeface="Archivo"/>
                </a:endParaRPr>
              </a:p>
            </p:txBody>
          </p:sp>
          <p:sp>
            <p:nvSpPr>
              <p:cNvPr id="2130" name="Google Shape;2130;p95"/>
              <p:cNvSpPr/>
              <p:nvPr/>
            </p:nvSpPr>
            <p:spPr>
              <a:xfrm>
                <a:off x="6490775" y="329661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User testing</a:t>
                </a:r>
                <a:endParaRPr sz="800">
                  <a:solidFill>
                    <a:srgbClr val="25215D"/>
                  </a:solidFill>
                  <a:latin typeface="Archivo"/>
                  <a:ea typeface="Archivo"/>
                  <a:cs typeface="Archivo"/>
                  <a:sym typeface="Archivo"/>
                </a:endParaRPr>
              </a:p>
            </p:txBody>
          </p:sp>
        </p:grpSp>
        <p:grpSp>
          <p:nvGrpSpPr>
            <p:cNvPr id="2131" name="Google Shape;2131;p95"/>
            <p:cNvGrpSpPr/>
            <p:nvPr/>
          </p:nvGrpSpPr>
          <p:grpSpPr>
            <a:xfrm>
              <a:off x="4672291" y="2726208"/>
              <a:ext cx="2951788" cy="1500988"/>
              <a:chOff x="4132475" y="2463200"/>
              <a:chExt cx="3522000" cy="1500988"/>
            </a:xfrm>
          </p:grpSpPr>
          <p:sp>
            <p:nvSpPr>
              <p:cNvPr id="2132" name="Google Shape;2132;p95"/>
              <p:cNvSpPr/>
              <p:nvPr/>
            </p:nvSpPr>
            <p:spPr>
              <a:xfrm>
                <a:off x="4132475" y="2463200"/>
                <a:ext cx="3522000" cy="371100"/>
              </a:xfrm>
              <a:prstGeom prst="roundRect">
                <a:avLst>
                  <a:gd fmla="val 16457" name="adj"/>
                </a:avLst>
              </a:prstGeom>
              <a:solidFill>
                <a:srgbClr val="2521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Poppins"/>
                    <a:ea typeface="Poppins"/>
                    <a:cs typeface="Poppins"/>
                    <a:sym typeface="Poppins"/>
                  </a:rPr>
                  <a:t>Implementation</a:t>
                </a:r>
                <a:endParaRPr sz="1000">
                  <a:solidFill>
                    <a:srgbClr val="FFFFFF"/>
                  </a:solidFill>
                  <a:latin typeface="Poppins"/>
                  <a:ea typeface="Poppins"/>
                  <a:cs typeface="Poppins"/>
                  <a:sym typeface="Poppins"/>
                </a:endParaRPr>
              </a:p>
            </p:txBody>
          </p:sp>
          <p:grpSp>
            <p:nvGrpSpPr>
              <p:cNvPr id="2133" name="Google Shape;2133;p95"/>
              <p:cNvGrpSpPr/>
              <p:nvPr/>
            </p:nvGrpSpPr>
            <p:grpSpPr>
              <a:xfrm>
                <a:off x="4132475" y="2968050"/>
                <a:ext cx="1675500" cy="996138"/>
                <a:chOff x="4132475" y="2968050"/>
                <a:chExt cx="1675500" cy="996138"/>
              </a:xfrm>
            </p:grpSpPr>
            <p:sp>
              <p:nvSpPr>
                <p:cNvPr id="2134" name="Google Shape;2134;p95"/>
                <p:cNvSpPr/>
                <p:nvPr/>
              </p:nvSpPr>
              <p:spPr>
                <a:xfrm>
                  <a:off x="4132475" y="332601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Creating content</a:t>
                  </a:r>
                  <a:endParaRPr sz="800">
                    <a:solidFill>
                      <a:srgbClr val="25215D"/>
                    </a:solidFill>
                    <a:latin typeface="Archivo"/>
                    <a:ea typeface="Archivo"/>
                    <a:cs typeface="Archivo"/>
                    <a:sym typeface="Archivo"/>
                  </a:endParaRPr>
                </a:p>
              </p:txBody>
            </p:sp>
            <p:sp>
              <p:nvSpPr>
                <p:cNvPr id="2135" name="Google Shape;2135;p95"/>
                <p:cNvSpPr/>
                <p:nvPr/>
              </p:nvSpPr>
              <p:spPr>
                <a:xfrm>
                  <a:off x="4132475" y="3688788"/>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Community management</a:t>
                  </a:r>
                  <a:endParaRPr sz="800">
                    <a:solidFill>
                      <a:srgbClr val="25215D"/>
                    </a:solidFill>
                    <a:latin typeface="Archivo"/>
                    <a:ea typeface="Archivo"/>
                    <a:cs typeface="Archivo"/>
                    <a:sym typeface="Archivo"/>
                  </a:endParaRPr>
                </a:p>
              </p:txBody>
            </p:sp>
            <p:sp>
              <p:nvSpPr>
                <p:cNvPr id="2136" name="Google Shape;2136;p95"/>
                <p:cNvSpPr/>
                <p:nvPr/>
              </p:nvSpPr>
              <p:spPr>
                <a:xfrm>
                  <a:off x="4132475" y="2968050"/>
                  <a:ext cx="1675500" cy="2706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Non-tech</a:t>
                  </a:r>
                  <a:endParaRPr b="1" sz="900">
                    <a:solidFill>
                      <a:srgbClr val="25215D"/>
                    </a:solidFill>
                    <a:latin typeface="Archivo"/>
                    <a:ea typeface="Archivo"/>
                    <a:cs typeface="Archivo"/>
                    <a:sym typeface="Archivo"/>
                  </a:endParaRPr>
                </a:p>
              </p:txBody>
            </p:sp>
          </p:grpSp>
          <p:grpSp>
            <p:nvGrpSpPr>
              <p:cNvPr id="2137" name="Google Shape;2137;p95"/>
              <p:cNvGrpSpPr/>
              <p:nvPr/>
            </p:nvGrpSpPr>
            <p:grpSpPr>
              <a:xfrm>
                <a:off x="5978850" y="2968050"/>
                <a:ext cx="1675500" cy="996138"/>
                <a:chOff x="5978850" y="2968050"/>
                <a:chExt cx="1675500" cy="996138"/>
              </a:xfrm>
            </p:grpSpPr>
            <p:sp>
              <p:nvSpPr>
                <p:cNvPr id="2138" name="Google Shape;2138;p95"/>
                <p:cNvSpPr/>
                <p:nvPr/>
              </p:nvSpPr>
              <p:spPr>
                <a:xfrm>
                  <a:off x="5978850" y="2968050"/>
                  <a:ext cx="1675500" cy="270600"/>
                </a:xfrm>
                <a:prstGeom prst="roundRect">
                  <a:avLst>
                    <a:gd fmla="val 8454" name="adj"/>
                  </a:avLst>
                </a:prstGeom>
                <a:solidFill>
                  <a:srgbClr val="A59F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25215D"/>
                      </a:solidFill>
                      <a:latin typeface="Archivo"/>
                      <a:ea typeface="Archivo"/>
                      <a:cs typeface="Archivo"/>
                      <a:sym typeface="Archivo"/>
                    </a:rPr>
                    <a:t>Tech</a:t>
                  </a:r>
                  <a:endParaRPr b="1" sz="900">
                    <a:solidFill>
                      <a:srgbClr val="25215D"/>
                    </a:solidFill>
                    <a:latin typeface="Archivo"/>
                    <a:ea typeface="Archivo"/>
                    <a:cs typeface="Archivo"/>
                    <a:sym typeface="Archivo"/>
                  </a:endParaRPr>
                </a:p>
              </p:txBody>
            </p:sp>
            <p:sp>
              <p:nvSpPr>
                <p:cNvPr id="2139" name="Google Shape;2139;p95"/>
                <p:cNvSpPr/>
                <p:nvPr/>
              </p:nvSpPr>
              <p:spPr>
                <a:xfrm>
                  <a:off x="5978850" y="3326013"/>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Technical leadership</a:t>
                  </a:r>
                  <a:endParaRPr sz="800">
                    <a:solidFill>
                      <a:srgbClr val="25215D"/>
                    </a:solidFill>
                    <a:latin typeface="Archivo"/>
                    <a:ea typeface="Archivo"/>
                    <a:cs typeface="Archivo"/>
                    <a:sym typeface="Archivo"/>
                  </a:endParaRPr>
                </a:p>
              </p:txBody>
            </p:sp>
            <p:sp>
              <p:nvSpPr>
                <p:cNvPr id="2140" name="Google Shape;2140;p95"/>
                <p:cNvSpPr/>
                <p:nvPr/>
              </p:nvSpPr>
              <p:spPr>
                <a:xfrm>
                  <a:off x="5978850" y="3688788"/>
                  <a:ext cx="16755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Implementation</a:t>
                  </a:r>
                  <a:endParaRPr sz="800">
                    <a:solidFill>
                      <a:srgbClr val="25215D"/>
                    </a:solidFill>
                    <a:latin typeface="Archivo"/>
                    <a:ea typeface="Archivo"/>
                    <a:cs typeface="Archivo"/>
                    <a:sym typeface="Archivo"/>
                  </a:endParaRPr>
                </a:p>
              </p:txBody>
            </p:sp>
          </p:grpSp>
        </p:grpSp>
        <p:sp>
          <p:nvSpPr>
            <p:cNvPr id="2141" name="Google Shape;2141;p95"/>
            <p:cNvSpPr/>
            <p:nvPr/>
          </p:nvSpPr>
          <p:spPr>
            <a:xfrm>
              <a:off x="1255950" y="4328375"/>
              <a:ext cx="6368100" cy="275400"/>
            </a:xfrm>
            <a:prstGeom prst="roundRect">
              <a:avLst>
                <a:gd fmla="val 83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rgbClr val="25215D"/>
                  </a:solidFill>
                  <a:latin typeface="Archivo"/>
                  <a:ea typeface="Archivo"/>
                  <a:cs typeface="Archivo"/>
                  <a:sym typeface="Archivo"/>
                </a:rPr>
                <a:t>Visual design</a:t>
              </a:r>
              <a:endParaRPr sz="800">
                <a:solidFill>
                  <a:srgbClr val="25215D"/>
                </a:solidFill>
                <a:latin typeface="Archivo"/>
                <a:ea typeface="Archivo"/>
                <a:cs typeface="Archivo"/>
                <a:sym typeface="Archivo"/>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5" name="Shape 2145"/>
        <p:cNvGrpSpPr/>
        <p:nvPr/>
      </p:nvGrpSpPr>
      <p:grpSpPr>
        <a:xfrm>
          <a:off x="0" y="0"/>
          <a:ext cx="0" cy="0"/>
          <a:chOff x="0" y="0"/>
          <a:chExt cx="0" cy="0"/>
        </a:xfrm>
      </p:grpSpPr>
      <p:pic>
        <p:nvPicPr>
          <p:cNvPr id="2146" name="Google Shape;2146;p96"/>
          <p:cNvPicPr preferRelativeResize="0"/>
          <p:nvPr/>
        </p:nvPicPr>
        <p:blipFill>
          <a:blip r:embed="rId3">
            <a:alphaModFix/>
          </a:blip>
          <a:stretch>
            <a:fillRect/>
          </a:stretch>
        </p:blipFill>
        <p:spPr>
          <a:xfrm>
            <a:off x="-8" y="3850550"/>
            <a:ext cx="2533008" cy="2354899"/>
          </a:xfrm>
          <a:prstGeom prst="rect">
            <a:avLst/>
          </a:prstGeom>
          <a:noFill/>
          <a:ln>
            <a:noFill/>
          </a:ln>
        </p:spPr>
      </p:pic>
      <p:sp>
        <p:nvSpPr>
          <p:cNvPr id="2147" name="Google Shape;2147;p96"/>
          <p:cNvSpPr txBox="1"/>
          <p:nvPr/>
        </p:nvSpPr>
        <p:spPr>
          <a:xfrm>
            <a:off x="4393050" y="293075"/>
            <a:ext cx="4083900" cy="4854600"/>
          </a:xfrm>
          <a:prstGeom prst="rect">
            <a:avLst/>
          </a:prstGeom>
          <a:noFill/>
          <a:ln>
            <a:noFill/>
          </a:ln>
        </p:spPr>
        <p:txBody>
          <a:bodyPr anchorCtr="0" anchor="ctr" bIns="91425" lIns="91425" spcFirstLastPara="1" rIns="91425" wrap="square" tIns="91425">
            <a:noAutofit/>
          </a:bodyPr>
          <a:lstStyle/>
          <a:p>
            <a:pPr indent="-256199" lvl="0" marL="179999" rtl="0" algn="l">
              <a:lnSpc>
                <a:spcPct val="100000"/>
              </a:lnSpc>
              <a:spcBef>
                <a:spcPts val="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This is the essence of Agile</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Agile: a set of principles</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Scrum: An agile methodology</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Minimise risk</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Maximise user value</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The limitations of humans</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Many great tools (procedures, not websites)</a:t>
            </a:r>
            <a:endParaRPr sz="1200">
              <a:solidFill>
                <a:srgbClr val="25215D"/>
              </a:solidFill>
              <a:latin typeface="Archivo"/>
              <a:ea typeface="Archivo"/>
              <a:cs typeface="Archivo"/>
              <a:sym typeface="Archivo"/>
            </a:endParaRPr>
          </a:p>
          <a:p>
            <a:pPr indent="-304800" lvl="1" marL="914400" rtl="0" algn="l">
              <a:lnSpc>
                <a:spcPct val="100000"/>
              </a:lnSpc>
              <a:spcBef>
                <a:spcPts val="1000"/>
              </a:spcBef>
              <a:spcAft>
                <a:spcPts val="1000"/>
              </a:spcAft>
              <a:buClr>
                <a:srgbClr val="25215D"/>
              </a:buClr>
              <a:buSzPts val="1200"/>
              <a:buFont typeface="Archivo"/>
              <a:buChar char="○"/>
            </a:pPr>
            <a:r>
              <a:rPr lang="en-GB" sz="1200">
                <a:solidFill>
                  <a:srgbClr val="25215D"/>
                </a:solidFill>
                <a:latin typeface="Archivo"/>
                <a:ea typeface="Archivo"/>
                <a:cs typeface="Archivo"/>
                <a:sym typeface="Archivo"/>
              </a:rPr>
              <a:t>Identify assumptions</a:t>
            </a:r>
            <a:endParaRPr sz="1200">
              <a:solidFill>
                <a:srgbClr val="25215D"/>
              </a:solidFill>
              <a:latin typeface="Archivo"/>
              <a:ea typeface="Archivo"/>
              <a:cs typeface="Archivo"/>
              <a:sym typeface="Archivo"/>
            </a:endParaRPr>
          </a:p>
        </p:txBody>
      </p:sp>
      <p:pic>
        <p:nvPicPr>
          <p:cNvPr id="2148" name="Google Shape;2148;p96"/>
          <p:cNvPicPr preferRelativeResize="0"/>
          <p:nvPr/>
        </p:nvPicPr>
        <p:blipFill>
          <a:blip r:embed="rId4">
            <a:alphaModFix/>
          </a:blip>
          <a:stretch>
            <a:fillRect/>
          </a:stretch>
        </p:blipFill>
        <p:spPr>
          <a:xfrm>
            <a:off x="1907688" y="-731538"/>
            <a:ext cx="1541020" cy="2069239"/>
          </a:xfrm>
          <a:prstGeom prst="rect">
            <a:avLst/>
          </a:prstGeom>
          <a:noFill/>
          <a:ln>
            <a:noFill/>
          </a:ln>
        </p:spPr>
      </p:pic>
      <p:pic>
        <p:nvPicPr>
          <p:cNvPr id="2149" name="Google Shape;2149;p96"/>
          <p:cNvPicPr preferRelativeResize="0"/>
          <p:nvPr/>
        </p:nvPicPr>
        <p:blipFill>
          <a:blip r:embed="rId5">
            <a:alphaModFix/>
          </a:blip>
          <a:stretch>
            <a:fillRect/>
          </a:stretch>
        </p:blipFill>
        <p:spPr>
          <a:xfrm>
            <a:off x="7350089" y="4224300"/>
            <a:ext cx="2085162" cy="2069238"/>
          </a:xfrm>
          <a:prstGeom prst="rect">
            <a:avLst/>
          </a:prstGeom>
          <a:noFill/>
          <a:ln>
            <a:noFill/>
          </a:ln>
        </p:spPr>
      </p:pic>
      <p:sp>
        <p:nvSpPr>
          <p:cNvPr id="2150" name="Google Shape;2150;p96"/>
          <p:cNvSpPr txBox="1"/>
          <p:nvPr/>
        </p:nvSpPr>
        <p:spPr>
          <a:xfrm>
            <a:off x="751725" y="2571650"/>
            <a:ext cx="34371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Help is available</a:t>
            </a:r>
            <a:endParaRPr>
              <a:solidFill>
                <a:srgbClr val="00B451"/>
              </a:solidFill>
              <a:latin typeface="Poppins Light"/>
              <a:ea typeface="Poppins Light"/>
              <a:cs typeface="Poppins Light"/>
              <a:sym typeface="Poppins Light"/>
            </a:endParaRPr>
          </a:p>
        </p:txBody>
      </p:sp>
      <p:sp>
        <p:nvSpPr>
          <p:cNvPr id="2151" name="Google Shape;2151;p96"/>
          <p:cNvSpPr txBox="1"/>
          <p:nvPr/>
        </p:nvSpPr>
        <p:spPr>
          <a:xfrm>
            <a:off x="751725" y="2181850"/>
            <a:ext cx="35091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Agile and Scrum</a:t>
            </a:r>
            <a:endParaRPr sz="2200">
              <a:solidFill>
                <a:srgbClr val="25215D"/>
              </a:solidFill>
              <a:latin typeface="Poppins Medium"/>
              <a:ea typeface="Poppins Medium"/>
              <a:cs typeface="Poppins Medium"/>
              <a:sym typeface="Poppins Medium"/>
            </a:endParaRPr>
          </a:p>
        </p:txBody>
      </p:sp>
      <p:pic>
        <p:nvPicPr>
          <p:cNvPr id="2152" name="Google Shape;2152;p96"/>
          <p:cNvPicPr preferRelativeResize="0"/>
          <p:nvPr/>
        </p:nvPicPr>
        <p:blipFill>
          <a:blip r:embed="rId6">
            <a:alphaModFix/>
          </a:blip>
          <a:stretch>
            <a:fillRect/>
          </a:stretch>
        </p:blipFill>
        <p:spPr>
          <a:xfrm rot="1246493">
            <a:off x="7498569" y="-1986608"/>
            <a:ext cx="3125511" cy="37820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 name="Shape 182"/>
        <p:cNvGrpSpPr/>
        <p:nvPr/>
      </p:nvGrpSpPr>
      <p:grpSpPr>
        <a:xfrm>
          <a:off x="0" y="0"/>
          <a:ext cx="0" cy="0"/>
          <a:chOff x="0" y="0"/>
          <a:chExt cx="0" cy="0"/>
        </a:xfrm>
      </p:grpSpPr>
      <p:pic>
        <p:nvPicPr>
          <p:cNvPr id="183" name="Google Shape;183;p34"/>
          <p:cNvPicPr preferRelativeResize="0"/>
          <p:nvPr/>
        </p:nvPicPr>
        <p:blipFill>
          <a:blip r:embed="rId3">
            <a:alphaModFix/>
          </a:blip>
          <a:stretch>
            <a:fillRect/>
          </a:stretch>
        </p:blipFill>
        <p:spPr>
          <a:xfrm>
            <a:off x="3481387" y="438275"/>
            <a:ext cx="5287224" cy="4148899"/>
          </a:xfrm>
          <a:prstGeom prst="rect">
            <a:avLst/>
          </a:prstGeom>
          <a:noFill/>
          <a:ln>
            <a:noFill/>
          </a:ln>
        </p:spPr>
      </p:pic>
      <p:sp>
        <p:nvSpPr>
          <p:cNvPr id="184" name="Google Shape;184;p34"/>
          <p:cNvSpPr txBox="1"/>
          <p:nvPr/>
        </p:nvSpPr>
        <p:spPr>
          <a:xfrm>
            <a:off x="3265425" y="4689725"/>
            <a:ext cx="5721000" cy="359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municipalmoney.gov.za/profiles/municipality-FS194-m</a:t>
            </a:r>
            <a:r>
              <a:rPr lang="en-GB"/>
              <a:t>alu</a:t>
            </a:r>
            <a:r>
              <a:rPr lang="en-GB"/>
              <a:t>ti-a-phofung/</a:t>
            </a:r>
            <a:endParaRPr/>
          </a:p>
        </p:txBody>
      </p:sp>
      <p:sp>
        <p:nvSpPr>
          <p:cNvPr id="185" name="Google Shape;185;p34"/>
          <p:cNvSpPr txBox="1"/>
          <p:nvPr/>
        </p:nvSpPr>
        <p:spPr>
          <a:xfrm>
            <a:off x="914400" y="1743925"/>
            <a:ext cx="44958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rgbClr val="FFFFFF"/>
              </a:solidFill>
              <a:latin typeface="Poppins"/>
              <a:ea typeface="Poppins"/>
              <a:cs typeface="Poppins"/>
              <a:sym typeface="Poppins"/>
            </a:endParaRPr>
          </a:p>
        </p:txBody>
      </p:sp>
      <p:sp>
        <p:nvSpPr>
          <p:cNvPr id="186" name="Google Shape;186;p34"/>
          <p:cNvSpPr txBox="1"/>
          <p:nvPr/>
        </p:nvSpPr>
        <p:spPr>
          <a:xfrm>
            <a:off x="751725" y="1163475"/>
            <a:ext cx="45915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Accessible fiscal data</a:t>
            </a:r>
            <a:endParaRPr>
              <a:solidFill>
                <a:srgbClr val="00B451"/>
              </a:solidFill>
              <a:latin typeface="Poppins Light"/>
              <a:ea typeface="Poppins Light"/>
              <a:cs typeface="Poppins Light"/>
              <a:sym typeface="Poppins Light"/>
            </a:endParaRPr>
          </a:p>
        </p:txBody>
      </p:sp>
      <p:sp>
        <p:nvSpPr>
          <p:cNvPr id="187" name="Google Shape;187;p34"/>
          <p:cNvSpPr txBox="1"/>
          <p:nvPr/>
        </p:nvSpPr>
        <p:spPr>
          <a:xfrm>
            <a:off x="751725" y="773675"/>
            <a:ext cx="45915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Municipal Money</a:t>
            </a:r>
            <a:endParaRPr sz="2200">
              <a:solidFill>
                <a:srgbClr val="25215D"/>
              </a:solidFill>
              <a:latin typeface="Poppins Medium"/>
              <a:ea typeface="Poppins Medium"/>
              <a:cs typeface="Poppins Medium"/>
              <a:sym typeface="Poppins Medium"/>
            </a:endParaRPr>
          </a:p>
        </p:txBody>
      </p:sp>
      <p:sp>
        <p:nvSpPr>
          <p:cNvPr id="188" name="Google Shape;188;p34"/>
          <p:cNvSpPr txBox="1"/>
          <p:nvPr/>
        </p:nvSpPr>
        <p:spPr>
          <a:xfrm>
            <a:off x="818850" y="1637450"/>
            <a:ext cx="4591500" cy="2683200"/>
          </a:xfrm>
          <a:prstGeom prst="rect">
            <a:avLst/>
          </a:prstGeom>
          <a:noFill/>
          <a:ln>
            <a:noFill/>
          </a:ln>
        </p:spPr>
        <p:txBody>
          <a:bodyPr anchorCtr="0" anchor="t" bIns="91425" lIns="91425" spcFirstLastPara="1" rIns="91425" wrap="square" tIns="91425">
            <a:noAutofit/>
          </a:bodyPr>
          <a:lstStyle/>
          <a:p>
            <a:pPr indent="-256199" lvl="0" marL="179999" rtl="0" algn="l">
              <a:lnSpc>
                <a:spcPct val="100000"/>
              </a:lnSpc>
              <a:spcBef>
                <a:spcPts val="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Contact details for leadership</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Easy to read indicators</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Missing data is data</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1000"/>
              </a:spcAft>
              <a:buClr>
                <a:srgbClr val="25215D"/>
              </a:buClr>
              <a:buSzPts val="1200"/>
              <a:buFont typeface="Archivo"/>
              <a:buChar char="●"/>
            </a:pPr>
            <a:r>
              <a:rPr lang="en-GB" sz="1200">
                <a:solidFill>
                  <a:srgbClr val="25215D"/>
                </a:solidFill>
                <a:latin typeface="Archivo"/>
                <a:ea typeface="Archivo"/>
                <a:cs typeface="Archivo"/>
                <a:sym typeface="Archivo"/>
              </a:rPr>
              <a:t>Next steps still unclear</a:t>
            </a:r>
            <a:endParaRPr sz="1200">
              <a:solidFill>
                <a:srgbClr val="25215D"/>
              </a:solidFill>
              <a:latin typeface="Archivo"/>
              <a:ea typeface="Archivo"/>
              <a:cs typeface="Archivo"/>
              <a:sym typeface="Archivo"/>
            </a:endParaRPr>
          </a:p>
        </p:txBody>
      </p:sp>
      <p:pic>
        <p:nvPicPr>
          <p:cNvPr id="189" name="Google Shape;189;p34"/>
          <p:cNvPicPr preferRelativeResize="0"/>
          <p:nvPr/>
        </p:nvPicPr>
        <p:blipFill>
          <a:blip r:embed="rId4">
            <a:alphaModFix/>
          </a:blip>
          <a:stretch>
            <a:fillRect/>
          </a:stretch>
        </p:blipFill>
        <p:spPr>
          <a:xfrm>
            <a:off x="6029817" y="-1215875"/>
            <a:ext cx="2533008" cy="2354899"/>
          </a:xfrm>
          <a:prstGeom prst="rect">
            <a:avLst/>
          </a:prstGeom>
          <a:noFill/>
          <a:ln>
            <a:noFill/>
          </a:ln>
        </p:spPr>
      </p:pic>
      <p:pic>
        <p:nvPicPr>
          <p:cNvPr id="190" name="Google Shape;190;p34"/>
          <p:cNvPicPr preferRelativeResize="0"/>
          <p:nvPr/>
        </p:nvPicPr>
        <p:blipFill>
          <a:blip r:embed="rId5">
            <a:alphaModFix/>
          </a:blip>
          <a:stretch>
            <a:fillRect/>
          </a:stretch>
        </p:blipFill>
        <p:spPr>
          <a:xfrm>
            <a:off x="-789287" y="2109912"/>
            <a:ext cx="1541020" cy="2069239"/>
          </a:xfrm>
          <a:prstGeom prst="rect">
            <a:avLst/>
          </a:prstGeom>
          <a:noFill/>
          <a:ln>
            <a:noFill/>
          </a:ln>
        </p:spPr>
      </p:pic>
      <p:pic>
        <p:nvPicPr>
          <p:cNvPr id="191" name="Google Shape;191;p34"/>
          <p:cNvPicPr preferRelativeResize="0"/>
          <p:nvPr/>
        </p:nvPicPr>
        <p:blipFill>
          <a:blip r:embed="rId6">
            <a:alphaModFix/>
          </a:blip>
          <a:stretch>
            <a:fillRect/>
          </a:stretch>
        </p:blipFill>
        <p:spPr>
          <a:xfrm>
            <a:off x="914389" y="4320650"/>
            <a:ext cx="2085162" cy="2069238"/>
          </a:xfrm>
          <a:prstGeom prst="rect">
            <a:avLst/>
          </a:prstGeom>
          <a:noFill/>
          <a:ln>
            <a:noFill/>
          </a:ln>
        </p:spPr>
      </p:pic>
      <p:pic>
        <p:nvPicPr>
          <p:cNvPr id="192" name="Google Shape;192;p34"/>
          <p:cNvPicPr preferRelativeResize="0"/>
          <p:nvPr/>
        </p:nvPicPr>
        <p:blipFill>
          <a:blip r:embed="rId7">
            <a:alphaModFix/>
          </a:blip>
          <a:stretch>
            <a:fillRect/>
          </a:stretch>
        </p:blipFill>
        <p:spPr>
          <a:xfrm rot="1246493">
            <a:off x="8082544" y="1802380"/>
            <a:ext cx="3125511" cy="3782067"/>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6" name="Shape 2156"/>
        <p:cNvGrpSpPr/>
        <p:nvPr/>
      </p:nvGrpSpPr>
      <p:grpSpPr>
        <a:xfrm>
          <a:off x="0" y="0"/>
          <a:ext cx="0" cy="0"/>
          <a:chOff x="0" y="0"/>
          <a:chExt cx="0" cy="0"/>
        </a:xfrm>
      </p:grpSpPr>
      <p:pic>
        <p:nvPicPr>
          <p:cNvPr id="2157" name="Google Shape;2157;p97"/>
          <p:cNvPicPr preferRelativeResize="0"/>
          <p:nvPr/>
        </p:nvPicPr>
        <p:blipFill>
          <a:blip r:embed="rId3">
            <a:alphaModFix/>
          </a:blip>
          <a:stretch>
            <a:fillRect/>
          </a:stretch>
        </p:blipFill>
        <p:spPr>
          <a:xfrm>
            <a:off x="-8" y="3850550"/>
            <a:ext cx="2533008" cy="2354899"/>
          </a:xfrm>
          <a:prstGeom prst="rect">
            <a:avLst/>
          </a:prstGeom>
          <a:noFill/>
          <a:ln>
            <a:noFill/>
          </a:ln>
        </p:spPr>
      </p:pic>
      <p:sp>
        <p:nvSpPr>
          <p:cNvPr id="2158" name="Google Shape;2158;p97"/>
          <p:cNvSpPr txBox="1"/>
          <p:nvPr/>
        </p:nvSpPr>
        <p:spPr>
          <a:xfrm>
            <a:off x="4393050" y="293075"/>
            <a:ext cx="4083900" cy="4854600"/>
          </a:xfrm>
          <a:prstGeom prst="rect">
            <a:avLst/>
          </a:prstGeom>
          <a:noFill/>
          <a:ln>
            <a:noFill/>
          </a:ln>
        </p:spPr>
        <p:txBody>
          <a:bodyPr anchorCtr="0" anchor="ctr" bIns="91425" lIns="91425" spcFirstLastPara="1" rIns="91425" wrap="square" tIns="91425">
            <a:noAutofit/>
          </a:bodyPr>
          <a:lstStyle/>
          <a:p>
            <a:pPr indent="-256199" lvl="0" marL="179999" rtl="0" algn="l">
              <a:lnSpc>
                <a:spcPct val="100000"/>
              </a:lnSpc>
              <a:spcBef>
                <a:spcPts val="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More control, not less.</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Fixed cost</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Variable scope</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1000"/>
              </a:spcAft>
              <a:buClr>
                <a:srgbClr val="25215D"/>
              </a:buClr>
              <a:buSzPts val="1200"/>
              <a:buFont typeface="Archivo"/>
              <a:buChar char="●"/>
            </a:pPr>
            <a:r>
              <a:rPr lang="en-GB" sz="1200">
                <a:solidFill>
                  <a:srgbClr val="25215D"/>
                </a:solidFill>
                <a:latin typeface="Archivo"/>
                <a:ea typeface="Archivo"/>
                <a:cs typeface="Archivo"/>
                <a:sym typeface="Archivo"/>
              </a:rPr>
              <a:t>Scope is the thing we don’t understand</a:t>
            </a:r>
            <a:endParaRPr sz="1200">
              <a:solidFill>
                <a:srgbClr val="25215D"/>
              </a:solidFill>
              <a:latin typeface="Archivo"/>
              <a:ea typeface="Archivo"/>
              <a:cs typeface="Archivo"/>
              <a:sym typeface="Archivo"/>
            </a:endParaRPr>
          </a:p>
        </p:txBody>
      </p:sp>
      <p:pic>
        <p:nvPicPr>
          <p:cNvPr id="2159" name="Google Shape;2159;p97"/>
          <p:cNvPicPr preferRelativeResize="0"/>
          <p:nvPr/>
        </p:nvPicPr>
        <p:blipFill>
          <a:blip r:embed="rId4">
            <a:alphaModFix/>
          </a:blip>
          <a:stretch>
            <a:fillRect/>
          </a:stretch>
        </p:blipFill>
        <p:spPr>
          <a:xfrm>
            <a:off x="1907688" y="-731538"/>
            <a:ext cx="1541020" cy="2069239"/>
          </a:xfrm>
          <a:prstGeom prst="rect">
            <a:avLst/>
          </a:prstGeom>
          <a:noFill/>
          <a:ln>
            <a:noFill/>
          </a:ln>
        </p:spPr>
      </p:pic>
      <p:pic>
        <p:nvPicPr>
          <p:cNvPr id="2160" name="Google Shape;2160;p97"/>
          <p:cNvPicPr preferRelativeResize="0"/>
          <p:nvPr/>
        </p:nvPicPr>
        <p:blipFill>
          <a:blip r:embed="rId5">
            <a:alphaModFix/>
          </a:blip>
          <a:stretch>
            <a:fillRect/>
          </a:stretch>
        </p:blipFill>
        <p:spPr>
          <a:xfrm>
            <a:off x="7350089" y="4224300"/>
            <a:ext cx="2085162" cy="2069238"/>
          </a:xfrm>
          <a:prstGeom prst="rect">
            <a:avLst/>
          </a:prstGeom>
          <a:noFill/>
          <a:ln>
            <a:noFill/>
          </a:ln>
        </p:spPr>
      </p:pic>
      <p:sp>
        <p:nvSpPr>
          <p:cNvPr id="2161" name="Google Shape;2161;p97"/>
          <p:cNvSpPr txBox="1"/>
          <p:nvPr/>
        </p:nvSpPr>
        <p:spPr>
          <a:xfrm>
            <a:off x="751725" y="2571650"/>
            <a:ext cx="34371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p:txBody>
      </p:sp>
      <p:sp>
        <p:nvSpPr>
          <p:cNvPr id="2162" name="Google Shape;2162;p97"/>
          <p:cNvSpPr txBox="1"/>
          <p:nvPr/>
        </p:nvSpPr>
        <p:spPr>
          <a:xfrm>
            <a:off x="751725" y="2181850"/>
            <a:ext cx="35091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Agile and government</a:t>
            </a:r>
            <a:endParaRPr sz="2200">
              <a:solidFill>
                <a:srgbClr val="25215D"/>
              </a:solidFill>
              <a:latin typeface="Poppins Medium"/>
              <a:ea typeface="Poppins Medium"/>
              <a:cs typeface="Poppins Medium"/>
              <a:sym typeface="Poppins Medium"/>
            </a:endParaRPr>
          </a:p>
        </p:txBody>
      </p:sp>
      <p:pic>
        <p:nvPicPr>
          <p:cNvPr id="2163" name="Google Shape;2163;p97"/>
          <p:cNvPicPr preferRelativeResize="0"/>
          <p:nvPr/>
        </p:nvPicPr>
        <p:blipFill>
          <a:blip r:embed="rId6">
            <a:alphaModFix/>
          </a:blip>
          <a:stretch>
            <a:fillRect/>
          </a:stretch>
        </p:blipFill>
        <p:spPr>
          <a:xfrm rot="1246493">
            <a:off x="7498569" y="-1986608"/>
            <a:ext cx="3125511" cy="3782067"/>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67" name="Shape 2167"/>
        <p:cNvGrpSpPr/>
        <p:nvPr/>
      </p:nvGrpSpPr>
      <p:grpSpPr>
        <a:xfrm>
          <a:off x="0" y="0"/>
          <a:ext cx="0" cy="0"/>
          <a:chOff x="0" y="0"/>
          <a:chExt cx="0" cy="0"/>
        </a:xfrm>
      </p:grpSpPr>
      <p:sp>
        <p:nvSpPr>
          <p:cNvPr id="2168" name="Google Shape;2168;p98"/>
          <p:cNvSpPr/>
          <p:nvPr/>
        </p:nvSpPr>
        <p:spPr>
          <a:xfrm>
            <a:off x="3712225" y="2083064"/>
            <a:ext cx="1719554" cy="72722"/>
          </a:xfrm>
          <a:custGeom>
            <a:rect b="b" l="l" r="r" t="t"/>
            <a:pathLst>
              <a:path extrusionOk="0" h="5922" w="53577">
                <a:moveTo>
                  <a:pt x="0" y="1553"/>
                </a:moveTo>
                <a:cubicBezTo>
                  <a:pt x="13998" y="2827"/>
                  <a:pt x="28101" y="2562"/>
                  <a:pt x="42157" y="2562"/>
                </a:cubicBezTo>
                <a:cubicBezTo>
                  <a:pt x="44720" y="2562"/>
                  <a:pt x="47277" y="2262"/>
                  <a:pt x="49821" y="1957"/>
                </a:cubicBezTo>
                <a:cubicBezTo>
                  <a:pt x="50765" y="1844"/>
                  <a:pt x="53577" y="1366"/>
                  <a:pt x="52645" y="1553"/>
                </a:cubicBezTo>
                <a:cubicBezTo>
                  <a:pt x="40448" y="3997"/>
                  <a:pt x="27767" y="2440"/>
                  <a:pt x="15330" y="2158"/>
                </a:cubicBezTo>
                <a:cubicBezTo>
                  <a:pt x="11026" y="2061"/>
                  <a:pt x="3777" y="-2331"/>
                  <a:pt x="2420" y="1755"/>
                </a:cubicBezTo>
                <a:cubicBezTo>
                  <a:pt x="1952" y="3165"/>
                  <a:pt x="5373" y="2195"/>
                  <a:pt x="6858" y="2158"/>
                </a:cubicBezTo>
                <a:cubicBezTo>
                  <a:pt x="10219" y="2074"/>
                  <a:pt x="13581" y="1957"/>
                  <a:pt x="16943" y="1957"/>
                </a:cubicBezTo>
                <a:cubicBezTo>
                  <a:pt x="24686" y="1957"/>
                  <a:pt x="32402" y="2870"/>
                  <a:pt x="40139" y="3167"/>
                </a:cubicBezTo>
                <a:cubicBezTo>
                  <a:pt x="40211" y="3170"/>
                  <a:pt x="50212" y="3086"/>
                  <a:pt x="50023" y="3369"/>
                </a:cubicBezTo>
                <a:cubicBezTo>
                  <a:pt x="46927" y="8017"/>
                  <a:pt x="38853" y="3602"/>
                  <a:pt x="33281" y="3974"/>
                </a:cubicBezTo>
                <a:cubicBezTo>
                  <a:pt x="24017" y="4592"/>
                  <a:pt x="14453" y="7236"/>
                  <a:pt x="5446" y="4982"/>
                </a:cubicBezTo>
              </a:path>
            </a:pathLst>
          </a:custGeom>
          <a:noFill/>
          <a:ln cap="flat" cmpd="sng" w="19050">
            <a:solidFill>
              <a:srgbClr val="00B451"/>
            </a:solidFill>
            <a:prstDash val="solid"/>
            <a:round/>
            <a:headEnd len="med" w="med" type="none"/>
            <a:tailEnd len="med" w="med" type="none"/>
          </a:ln>
        </p:spPr>
      </p:sp>
      <p:pic>
        <p:nvPicPr>
          <p:cNvPr id="2169" name="Google Shape;2169;p98"/>
          <p:cNvPicPr preferRelativeResize="0"/>
          <p:nvPr/>
        </p:nvPicPr>
        <p:blipFill>
          <a:blip r:embed="rId3">
            <a:alphaModFix/>
          </a:blip>
          <a:stretch>
            <a:fillRect/>
          </a:stretch>
        </p:blipFill>
        <p:spPr>
          <a:xfrm>
            <a:off x="6029817" y="-1215875"/>
            <a:ext cx="2533008" cy="2354899"/>
          </a:xfrm>
          <a:prstGeom prst="rect">
            <a:avLst/>
          </a:prstGeom>
          <a:noFill/>
          <a:ln>
            <a:noFill/>
          </a:ln>
        </p:spPr>
      </p:pic>
      <p:pic>
        <p:nvPicPr>
          <p:cNvPr id="2170" name="Google Shape;2170;p98"/>
          <p:cNvPicPr preferRelativeResize="0"/>
          <p:nvPr/>
        </p:nvPicPr>
        <p:blipFill>
          <a:blip r:embed="rId4">
            <a:alphaModFix/>
          </a:blip>
          <a:stretch>
            <a:fillRect/>
          </a:stretch>
        </p:blipFill>
        <p:spPr>
          <a:xfrm>
            <a:off x="-789287" y="2109912"/>
            <a:ext cx="1541020" cy="2069239"/>
          </a:xfrm>
          <a:prstGeom prst="rect">
            <a:avLst/>
          </a:prstGeom>
          <a:noFill/>
          <a:ln>
            <a:noFill/>
          </a:ln>
        </p:spPr>
      </p:pic>
      <p:pic>
        <p:nvPicPr>
          <p:cNvPr id="2171" name="Google Shape;2171;p98"/>
          <p:cNvPicPr preferRelativeResize="0"/>
          <p:nvPr/>
        </p:nvPicPr>
        <p:blipFill>
          <a:blip r:embed="rId5">
            <a:alphaModFix/>
          </a:blip>
          <a:stretch>
            <a:fillRect/>
          </a:stretch>
        </p:blipFill>
        <p:spPr>
          <a:xfrm>
            <a:off x="914389" y="4320650"/>
            <a:ext cx="2085162" cy="2069238"/>
          </a:xfrm>
          <a:prstGeom prst="rect">
            <a:avLst/>
          </a:prstGeom>
          <a:noFill/>
          <a:ln>
            <a:noFill/>
          </a:ln>
        </p:spPr>
      </p:pic>
      <p:pic>
        <p:nvPicPr>
          <p:cNvPr id="2172" name="Google Shape;2172;p98"/>
          <p:cNvPicPr preferRelativeResize="0"/>
          <p:nvPr/>
        </p:nvPicPr>
        <p:blipFill>
          <a:blip r:embed="rId6">
            <a:alphaModFix/>
          </a:blip>
          <a:stretch>
            <a:fillRect/>
          </a:stretch>
        </p:blipFill>
        <p:spPr>
          <a:xfrm rot="1246493">
            <a:off x="7547069" y="1643530"/>
            <a:ext cx="3125511" cy="3782067"/>
          </a:xfrm>
          <a:prstGeom prst="rect">
            <a:avLst/>
          </a:prstGeom>
          <a:noFill/>
          <a:ln>
            <a:noFill/>
          </a:ln>
        </p:spPr>
      </p:pic>
      <p:sp>
        <p:nvSpPr>
          <p:cNvPr id="2173" name="Google Shape;2173;p98"/>
          <p:cNvSpPr txBox="1"/>
          <p:nvPr/>
        </p:nvSpPr>
        <p:spPr>
          <a:xfrm>
            <a:off x="2209825" y="1719875"/>
            <a:ext cx="4724100" cy="189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rgbClr val="25215D"/>
                </a:solidFill>
                <a:latin typeface="Poppins Light"/>
                <a:ea typeface="Poppins Light"/>
                <a:cs typeface="Poppins Light"/>
                <a:sym typeface="Poppins Light"/>
              </a:rPr>
              <a:t>Make the best impact we can with this budget</a:t>
            </a:r>
            <a:endParaRPr sz="2400">
              <a:solidFill>
                <a:srgbClr val="25215D"/>
              </a:solidFill>
              <a:latin typeface="Poppins Light"/>
              <a:ea typeface="Poppins Light"/>
              <a:cs typeface="Poppins Light"/>
              <a:sym typeface="Poppins Light"/>
            </a:endParaRPr>
          </a:p>
          <a:p>
            <a:pPr indent="0" lvl="0" marL="0" rtl="0" algn="ctr">
              <a:spcBef>
                <a:spcPts val="0"/>
              </a:spcBef>
              <a:spcAft>
                <a:spcPts val="0"/>
              </a:spcAft>
              <a:buNone/>
            </a:pPr>
            <a:r>
              <a:t/>
            </a:r>
            <a:endParaRPr sz="2400">
              <a:solidFill>
                <a:srgbClr val="25215D"/>
              </a:solidFill>
              <a:latin typeface="Poppins Light"/>
              <a:ea typeface="Poppins Light"/>
              <a:cs typeface="Poppins Light"/>
              <a:sym typeface="Poppins Light"/>
            </a:endParaRPr>
          </a:p>
          <a:p>
            <a:pPr indent="0" lvl="0" marL="0" rtl="0" algn="ctr">
              <a:spcBef>
                <a:spcPts val="0"/>
              </a:spcBef>
              <a:spcAft>
                <a:spcPts val="0"/>
              </a:spcAft>
              <a:buNone/>
            </a:pPr>
            <a:r>
              <a:rPr lang="en-GB" sz="2400">
                <a:solidFill>
                  <a:srgbClr val="25215D"/>
                </a:solidFill>
                <a:latin typeface="Poppins SemiBold"/>
                <a:ea typeface="Poppins SemiBold"/>
                <a:cs typeface="Poppins SemiBold"/>
                <a:sym typeface="Poppins SemiBold"/>
              </a:rPr>
              <a:t>Recognise that we don’t yet understand</a:t>
            </a:r>
            <a:endParaRPr sz="2400">
              <a:solidFill>
                <a:srgbClr val="25215D"/>
              </a:solidFill>
              <a:latin typeface="Poppins SemiBold"/>
              <a:ea typeface="Poppins SemiBold"/>
              <a:cs typeface="Poppins SemiBold"/>
              <a:sym typeface="Poppins SemiBold"/>
            </a:endParaRPr>
          </a:p>
        </p:txBody>
      </p:sp>
      <p:sp>
        <p:nvSpPr>
          <p:cNvPr id="2174" name="Google Shape;2174;p98"/>
          <p:cNvSpPr txBox="1"/>
          <p:nvPr/>
        </p:nvSpPr>
        <p:spPr>
          <a:xfrm>
            <a:off x="3118350" y="1080175"/>
            <a:ext cx="2907300" cy="33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4800">
                <a:solidFill>
                  <a:srgbClr val="25215D"/>
                </a:solidFill>
                <a:latin typeface="Poppins"/>
                <a:ea typeface="Poppins"/>
                <a:cs typeface="Poppins"/>
                <a:sym typeface="Poppins"/>
              </a:rPr>
              <a:t>“</a:t>
            </a:r>
            <a:endParaRPr b="1" sz="4800">
              <a:solidFill>
                <a:srgbClr val="25215D"/>
              </a:solidFill>
              <a:latin typeface="Poppins"/>
              <a:ea typeface="Poppins"/>
              <a:cs typeface="Poppins"/>
              <a:sym typeface="Poppins"/>
            </a:endParaRPr>
          </a:p>
        </p:txBody>
      </p:sp>
      <p:grpSp>
        <p:nvGrpSpPr>
          <p:cNvPr id="2175" name="Google Shape;2175;p98"/>
          <p:cNvGrpSpPr/>
          <p:nvPr/>
        </p:nvGrpSpPr>
        <p:grpSpPr>
          <a:xfrm>
            <a:off x="5616725" y="705702"/>
            <a:ext cx="3063321" cy="1537949"/>
            <a:chOff x="5616725" y="1315302"/>
            <a:chExt cx="3063321" cy="1537949"/>
          </a:xfrm>
        </p:grpSpPr>
        <p:sp>
          <p:nvSpPr>
            <p:cNvPr id="2176" name="Google Shape;2176;p98"/>
            <p:cNvSpPr/>
            <p:nvPr/>
          </p:nvSpPr>
          <p:spPr>
            <a:xfrm>
              <a:off x="5616725" y="1820400"/>
              <a:ext cx="1599294" cy="1032851"/>
            </a:xfrm>
            <a:custGeom>
              <a:rect b="b" l="l" r="r" t="t"/>
              <a:pathLst>
                <a:path extrusionOk="0" h="29529" w="30861">
                  <a:moveTo>
                    <a:pt x="0" y="27835"/>
                  </a:moveTo>
                  <a:cubicBezTo>
                    <a:pt x="6235" y="30956"/>
                    <a:pt x="15147" y="29529"/>
                    <a:pt x="20776" y="25415"/>
                  </a:cubicBezTo>
                  <a:cubicBezTo>
                    <a:pt x="28135" y="20037"/>
                    <a:pt x="30861" y="9114"/>
                    <a:pt x="30861" y="0"/>
                  </a:cubicBezTo>
                </a:path>
              </a:pathLst>
            </a:custGeom>
            <a:noFill/>
            <a:ln cap="flat" cmpd="sng" w="9525">
              <a:solidFill>
                <a:schemeClr val="dk2"/>
              </a:solidFill>
              <a:prstDash val="solid"/>
              <a:round/>
              <a:headEnd len="med" w="med" type="none"/>
              <a:tailEnd len="med" w="med" type="none"/>
            </a:ln>
          </p:spPr>
        </p:sp>
        <p:sp>
          <p:nvSpPr>
            <p:cNvPr id="2177" name="Google Shape;2177;p98"/>
            <p:cNvSpPr txBox="1"/>
            <p:nvPr/>
          </p:nvSpPr>
          <p:spPr>
            <a:xfrm rot="171212">
              <a:off x="5764945" y="1387293"/>
              <a:ext cx="2904602" cy="48961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999999"/>
                  </a:solidFill>
                  <a:latin typeface="Archivo"/>
                  <a:ea typeface="Archivo"/>
                  <a:cs typeface="Archivo"/>
                  <a:sym typeface="Archivo"/>
                </a:rPr>
                <a:t>And learn as much as we can</a:t>
              </a:r>
              <a:endParaRPr sz="1200">
                <a:solidFill>
                  <a:srgbClr val="999999"/>
                </a:solidFill>
                <a:latin typeface="Archivo"/>
                <a:ea typeface="Archivo"/>
                <a:cs typeface="Archivo"/>
                <a:sym typeface="Archivo"/>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1" name="Shape 2181"/>
        <p:cNvGrpSpPr/>
        <p:nvPr/>
      </p:nvGrpSpPr>
      <p:grpSpPr>
        <a:xfrm>
          <a:off x="0" y="0"/>
          <a:ext cx="0" cy="0"/>
          <a:chOff x="0" y="0"/>
          <a:chExt cx="0" cy="0"/>
        </a:xfrm>
      </p:grpSpPr>
      <p:pic>
        <p:nvPicPr>
          <p:cNvPr id="2182" name="Google Shape;2182;p99"/>
          <p:cNvPicPr preferRelativeResize="0"/>
          <p:nvPr/>
        </p:nvPicPr>
        <p:blipFill>
          <a:blip r:embed="rId3">
            <a:alphaModFix/>
          </a:blip>
          <a:stretch>
            <a:fillRect/>
          </a:stretch>
        </p:blipFill>
        <p:spPr>
          <a:xfrm>
            <a:off x="7461025" y="-2304550"/>
            <a:ext cx="3771776" cy="4417949"/>
          </a:xfrm>
          <a:prstGeom prst="rect">
            <a:avLst/>
          </a:prstGeom>
          <a:noFill/>
          <a:ln>
            <a:noFill/>
          </a:ln>
        </p:spPr>
      </p:pic>
      <p:pic>
        <p:nvPicPr>
          <p:cNvPr id="2183" name="Google Shape;2183;p99"/>
          <p:cNvPicPr preferRelativeResize="0"/>
          <p:nvPr/>
        </p:nvPicPr>
        <p:blipFill>
          <a:blip r:embed="rId4">
            <a:alphaModFix/>
          </a:blip>
          <a:stretch>
            <a:fillRect/>
          </a:stretch>
        </p:blipFill>
        <p:spPr>
          <a:xfrm>
            <a:off x="-8" y="3850550"/>
            <a:ext cx="2533008" cy="2354899"/>
          </a:xfrm>
          <a:prstGeom prst="rect">
            <a:avLst/>
          </a:prstGeom>
          <a:noFill/>
          <a:ln>
            <a:noFill/>
          </a:ln>
        </p:spPr>
      </p:pic>
      <p:sp>
        <p:nvSpPr>
          <p:cNvPr id="2184" name="Google Shape;2184;p99"/>
          <p:cNvSpPr txBox="1"/>
          <p:nvPr/>
        </p:nvSpPr>
        <p:spPr>
          <a:xfrm>
            <a:off x="4393050" y="293075"/>
            <a:ext cx="4083900" cy="4854600"/>
          </a:xfrm>
          <a:prstGeom prst="rect">
            <a:avLst/>
          </a:prstGeom>
          <a:noFill/>
          <a:ln>
            <a:noFill/>
          </a:ln>
        </p:spPr>
        <p:txBody>
          <a:bodyPr anchorCtr="0" anchor="ctr" bIns="91425" lIns="91425" spcFirstLastPara="1" rIns="91425" wrap="square" tIns="91425">
            <a:noAutofit/>
          </a:bodyPr>
          <a:lstStyle/>
          <a:p>
            <a:pPr indent="-256199" lvl="0" marL="179999" rtl="0" algn="l">
              <a:lnSpc>
                <a:spcPct val="100000"/>
              </a:lnSpc>
              <a:spcBef>
                <a:spcPts val="0"/>
              </a:spcBef>
              <a:spcAft>
                <a:spcPts val="0"/>
              </a:spcAft>
              <a:buClr>
                <a:srgbClr val="FFFFFF"/>
              </a:buClr>
              <a:buSzPts val="1200"/>
              <a:buFont typeface="Archivo"/>
              <a:buChar char="●"/>
            </a:pPr>
            <a:r>
              <a:rPr lang="en-GB" sz="1200">
                <a:solidFill>
                  <a:srgbClr val="FFFFFF"/>
                </a:solidFill>
                <a:latin typeface="Archivo"/>
                <a:ea typeface="Archivo"/>
                <a:cs typeface="Archivo"/>
                <a:sym typeface="Archivo"/>
              </a:rPr>
              <a:t>Peter Koen of pondo.co</a:t>
            </a:r>
            <a:endParaRPr sz="1200">
              <a:solidFill>
                <a:srgbClr val="FFFFFF"/>
              </a:solidFill>
              <a:latin typeface="Archivo"/>
              <a:ea typeface="Archivo"/>
              <a:cs typeface="Archivo"/>
              <a:sym typeface="Archivo"/>
            </a:endParaRPr>
          </a:p>
          <a:p>
            <a:pPr indent="-256199" lvl="0" marL="179999" rtl="0" algn="l">
              <a:lnSpc>
                <a:spcPct val="100000"/>
              </a:lnSpc>
              <a:spcBef>
                <a:spcPts val="1000"/>
              </a:spcBef>
              <a:spcAft>
                <a:spcPts val="0"/>
              </a:spcAft>
              <a:buClr>
                <a:srgbClr val="FFFFFF"/>
              </a:buClr>
              <a:buSzPts val="1200"/>
              <a:buFont typeface="Archivo"/>
              <a:buChar char="●"/>
            </a:pPr>
            <a:r>
              <a:rPr lang="en-GB" sz="1200">
                <a:solidFill>
                  <a:srgbClr val="FFFFFF"/>
                </a:solidFill>
                <a:latin typeface="Archivo"/>
                <a:ea typeface="Archivo"/>
                <a:cs typeface="Archivo"/>
                <a:sym typeface="Archivo"/>
              </a:rPr>
              <a:t>Jennifer Walker</a:t>
            </a:r>
            <a:endParaRPr sz="1200">
              <a:solidFill>
                <a:srgbClr val="FFFFFF"/>
              </a:solidFill>
              <a:latin typeface="Archivo"/>
              <a:ea typeface="Archivo"/>
              <a:cs typeface="Archivo"/>
              <a:sym typeface="Archivo"/>
            </a:endParaRPr>
          </a:p>
          <a:p>
            <a:pPr indent="-256199" lvl="0" marL="179999" rtl="0" algn="l">
              <a:lnSpc>
                <a:spcPct val="100000"/>
              </a:lnSpc>
              <a:spcBef>
                <a:spcPts val="1000"/>
              </a:spcBef>
              <a:spcAft>
                <a:spcPts val="0"/>
              </a:spcAft>
              <a:buClr>
                <a:srgbClr val="FFFFFF"/>
              </a:buClr>
              <a:buSzPts val="1200"/>
              <a:buFont typeface="Archivo"/>
              <a:buChar char="●"/>
            </a:pPr>
            <a:r>
              <a:rPr lang="en-GB" sz="1200">
                <a:solidFill>
                  <a:srgbClr val="FFFFFF"/>
                </a:solidFill>
                <a:latin typeface="Archivo"/>
                <a:ea typeface="Archivo"/>
                <a:cs typeface="Archivo"/>
                <a:sym typeface="Archivo"/>
              </a:rPr>
              <a:t>Code for all</a:t>
            </a:r>
            <a:endParaRPr sz="1200">
              <a:solidFill>
                <a:srgbClr val="FFFFFF"/>
              </a:solidFill>
              <a:latin typeface="Archivo"/>
              <a:ea typeface="Archivo"/>
              <a:cs typeface="Archivo"/>
              <a:sym typeface="Archivo"/>
            </a:endParaRPr>
          </a:p>
          <a:p>
            <a:pPr indent="-256199" lvl="0" marL="179999" rtl="0" algn="l">
              <a:lnSpc>
                <a:spcPct val="100000"/>
              </a:lnSpc>
              <a:spcBef>
                <a:spcPts val="1000"/>
              </a:spcBef>
              <a:spcAft>
                <a:spcPts val="1000"/>
              </a:spcAft>
              <a:buClr>
                <a:srgbClr val="FFFFFF"/>
              </a:buClr>
              <a:buSzPts val="1200"/>
              <a:buFont typeface="Archivo"/>
              <a:buChar char="●"/>
            </a:pPr>
            <a:r>
              <a:rPr lang="en-GB" sz="1200">
                <a:solidFill>
                  <a:srgbClr val="FFFFFF"/>
                </a:solidFill>
                <a:latin typeface="Archivo"/>
                <a:ea typeface="Archivo"/>
                <a:cs typeface="Archivo"/>
                <a:sym typeface="Archivo"/>
              </a:rPr>
              <a:t>Colleagues</a:t>
            </a:r>
            <a:endParaRPr sz="1200">
              <a:solidFill>
                <a:srgbClr val="FFFFFF"/>
              </a:solidFill>
              <a:latin typeface="Archivo"/>
              <a:ea typeface="Archivo"/>
              <a:cs typeface="Archivo"/>
              <a:sym typeface="Archivo"/>
            </a:endParaRPr>
          </a:p>
        </p:txBody>
      </p:sp>
      <p:pic>
        <p:nvPicPr>
          <p:cNvPr id="2185" name="Google Shape;2185;p99"/>
          <p:cNvPicPr preferRelativeResize="0"/>
          <p:nvPr/>
        </p:nvPicPr>
        <p:blipFill>
          <a:blip r:embed="rId5">
            <a:alphaModFix/>
          </a:blip>
          <a:stretch>
            <a:fillRect/>
          </a:stretch>
        </p:blipFill>
        <p:spPr>
          <a:xfrm>
            <a:off x="1907688" y="-731538"/>
            <a:ext cx="1541020" cy="2069239"/>
          </a:xfrm>
          <a:prstGeom prst="rect">
            <a:avLst/>
          </a:prstGeom>
          <a:noFill/>
          <a:ln>
            <a:noFill/>
          </a:ln>
        </p:spPr>
      </p:pic>
      <p:pic>
        <p:nvPicPr>
          <p:cNvPr id="2186" name="Google Shape;2186;p99"/>
          <p:cNvPicPr preferRelativeResize="0"/>
          <p:nvPr/>
        </p:nvPicPr>
        <p:blipFill>
          <a:blip r:embed="rId6">
            <a:alphaModFix/>
          </a:blip>
          <a:stretch>
            <a:fillRect/>
          </a:stretch>
        </p:blipFill>
        <p:spPr>
          <a:xfrm>
            <a:off x="7350089" y="4224300"/>
            <a:ext cx="2085162" cy="2069238"/>
          </a:xfrm>
          <a:prstGeom prst="rect">
            <a:avLst/>
          </a:prstGeom>
          <a:noFill/>
          <a:ln>
            <a:noFill/>
          </a:ln>
        </p:spPr>
      </p:pic>
      <p:sp>
        <p:nvSpPr>
          <p:cNvPr id="2187" name="Google Shape;2187;p99"/>
          <p:cNvSpPr txBox="1"/>
          <p:nvPr/>
        </p:nvSpPr>
        <p:spPr>
          <a:xfrm>
            <a:off x="751725" y="2571650"/>
            <a:ext cx="33042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p:txBody>
      </p:sp>
      <p:sp>
        <p:nvSpPr>
          <p:cNvPr id="2188" name="Google Shape;2188;p99"/>
          <p:cNvSpPr txBox="1"/>
          <p:nvPr/>
        </p:nvSpPr>
        <p:spPr>
          <a:xfrm>
            <a:off x="751725" y="2181850"/>
            <a:ext cx="45915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FFFFFF"/>
                </a:solidFill>
                <a:latin typeface="Poppins Medium"/>
                <a:ea typeface="Poppins Medium"/>
                <a:cs typeface="Poppins Medium"/>
                <a:sym typeface="Poppins Medium"/>
              </a:rPr>
              <a:t>Acknowledgements</a:t>
            </a:r>
            <a:endParaRPr sz="2200">
              <a:solidFill>
                <a:srgbClr val="FFFFFF"/>
              </a:solidFill>
              <a:latin typeface="Poppins Medium"/>
              <a:ea typeface="Poppins Medium"/>
              <a:cs typeface="Poppins Medium"/>
              <a:sym typeface="Poppins Medium"/>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2" name="Shape 2192"/>
        <p:cNvGrpSpPr/>
        <p:nvPr/>
      </p:nvGrpSpPr>
      <p:grpSpPr>
        <a:xfrm>
          <a:off x="0" y="0"/>
          <a:ext cx="0" cy="0"/>
          <a:chOff x="0" y="0"/>
          <a:chExt cx="0" cy="0"/>
        </a:xfrm>
      </p:grpSpPr>
      <p:pic>
        <p:nvPicPr>
          <p:cNvPr id="2193" name="Google Shape;2193;p100"/>
          <p:cNvPicPr preferRelativeResize="0"/>
          <p:nvPr/>
        </p:nvPicPr>
        <p:blipFill>
          <a:blip r:embed="rId3">
            <a:alphaModFix/>
          </a:blip>
          <a:stretch>
            <a:fillRect/>
          </a:stretch>
        </p:blipFill>
        <p:spPr>
          <a:xfrm>
            <a:off x="7461025" y="-2304550"/>
            <a:ext cx="3771776" cy="4417949"/>
          </a:xfrm>
          <a:prstGeom prst="rect">
            <a:avLst/>
          </a:prstGeom>
          <a:noFill/>
          <a:ln>
            <a:noFill/>
          </a:ln>
        </p:spPr>
      </p:pic>
      <p:pic>
        <p:nvPicPr>
          <p:cNvPr id="2194" name="Google Shape;2194;p100"/>
          <p:cNvPicPr preferRelativeResize="0"/>
          <p:nvPr/>
        </p:nvPicPr>
        <p:blipFill>
          <a:blip r:embed="rId4">
            <a:alphaModFix/>
          </a:blip>
          <a:stretch>
            <a:fillRect/>
          </a:stretch>
        </p:blipFill>
        <p:spPr>
          <a:xfrm>
            <a:off x="-8" y="3850550"/>
            <a:ext cx="2533008" cy="2354899"/>
          </a:xfrm>
          <a:prstGeom prst="rect">
            <a:avLst/>
          </a:prstGeom>
          <a:noFill/>
          <a:ln>
            <a:noFill/>
          </a:ln>
        </p:spPr>
      </p:pic>
      <p:sp>
        <p:nvSpPr>
          <p:cNvPr id="2195" name="Google Shape;2195;p100"/>
          <p:cNvSpPr txBox="1"/>
          <p:nvPr/>
        </p:nvSpPr>
        <p:spPr>
          <a:xfrm>
            <a:off x="4393050" y="293075"/>
            <a:ext cx="4083900" cy="4854600"/>
          </a:xfrm>
          <a:prstGeom prst="rect">
            <a:avLst/>
          </a:prstGeom>
          <a:noFill/>
          <a:ln>
            <a:noFill/>
          </a:ln>
        </p:spPr>
        <p:txBody>
          <a:bodyPr anchorCtr="0" anchor="ctr" bIns="91425" lIns="91425" spcFirstLastPara="1" rIns="91425" wrap="square" tIns="91425">
            <a:noAutofit/>
          </a:bodyPr>
          <a:lstStyle/>
          <a:p>
            <a:pPr indent="0" lvl="0" marL="457200" rtl="0" algn="l">
              <a:lnSpc>
                <a:spcPct val="100000"/>
              </a:lnSpc>
              <a:spcBef>
                <a:spcPts val="0"/>
              </a:spcBef>
              <a:spcAft>
                <a:spcPts val="1000"/>
              </a:spcAft>
              <a:buNone/>
            </a:pPr>
            <a:r>
              <a:t/>
            </a:r>
            <a:endParaRPr sz="1200">
              <a:solidFill>
                <a:srgbClr val="FFFFFF"/>
              </a:solidFill>
              <a:latin typeface="Archivo"/>
              <a:ea typeface="Archivo"/>
              <a:cs typeface="Archivo"/>
              <a:sym typeface="Archivo"/>
            </a:endParaRPr>
          </a:p>
        </p:txBody>
      </p:sp>
      <p:pic>
        <p:nvPicPr>
          <p:cNvPr id="2196" name="Google Shape;2196;p100"/>
          <p:cNvPicPr preferRelativeResize="0"/>
          <p:nvPr/>
        </p:nvPicPr>
        <p:blipFill>
          <a:blip r:embed="rId5">
            <a:alphaModFix/>
          </a:blip>
          <a:stretch>
            <a:fillRect/>
          </a:stretch>
        </p:blipFill>
        <p:spPr>
          <a:xfrm>
            <a:off x="1907688" y="-731538"/>
            <a:ext cx="1541020" cy="2069239"/>
          </a:xfrm>
          <a:prstGeom prst="rect">
            <a:avLst/>
          </a:prstGeom>
          <a:noFill/>
          <a:ln>
            <a:noFill/>
          </a:ln>
        </p:spPr>
      </p:pic>
      <p:pic>
        <p:nvPicPr>
          <p:cNvPr id="2197" name="Google Shape;2197;p100"/>
          <p:cNvPicPr preferRelativeResize="0"/>
          <p:nvPr/>
        </p:nvPicPr>
        <p:blipFill>
          <a:blip r:embed="rId6">
            <a:alphaModFix/>
          </a:blip>
          <a:stretch>
            <a:fillRect/>
          </a:stretch>
        </p:blipFill>
        <p:spPr>
          <a:xfrm>
            <a:off x="7350089" y="4224300"/>
            <a:ext cx="2085162" cy="2069238"/>
          </a:xfrm>
          <a:prstGeom prst="rect">
            <a:avLst/>
          </a:prstGeom>
          <a:noFill/>
          <a:ln>
            <a:noFill/>
          </a:ln>
        </p:spPr>
      </p:pic>
      <p:sp>
        <p:nvSpPr>
          <p:cNvPr id="2198" name="Google Shape;2198;p100"/>
          <p:cNvSpPr txBox="1"/>
          <p:nvPr/>
        </p:nvSpPr>
        <p:spPr>
          <a:xfrm>
            <a:off x="751725" y="2571650"/>
            <a:ext cx="76461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Licensed under </a:t>
            </a:r>
            <a:r>
              <a:rPr lang="en-GB" u="sng">
                <a:solidFill>
                  <a:schemeClr val="hlink"/>
                </a:solidFill>
                <a:latin typeface="Poppins Light"/>
                <a:ea typeface="Poppins Light"/>
                <a:cs typeface="Poppins Light"/>
                <a:sym typeface="Poppins Light"/>
                <a:hlinkClick r:id="rId7"/>
              </a:rPr>
              <a:t>Creative Commons Attribution 4.0 International License</a:t>
            </a:r>
            <a:r>
              <a:rPr lang="en-GB">
                <a:solidFill>
                  <a:srgbClr val="00B451"/>
                </a:solidFill>
                <a:latin typeface="Poppins Light"/>
                <a:ea typeface="Poppins Light"/>
                <a:cs typeface="Poppins Light"/>
                <a:sym typeface="Poppins Light"/>
              </a:rPr>
              <a:t>.</a:t>
            </a:r>
            <a:endParaRPr>
              <a:solidFill>
                <a:srgbClr val="00B451"/>
              </a:solidFill>
              <a:latin typeface="Poppins Light"/>
              <a:ea typeface="Poppins Light"/>
              <a:cs typeface="Poppins Light"/>
              <a:sym typeface="Poppins Light"/>
            </a:endParaRPr>
          </a:p>
        </p:txBody>
      </p:sp>
      <p:sp>
        <p:nvSpPr>
          <p:cNvPr id="2199" name="Google Shape;2199;p100"/>
          <p:cNvSpPr txBox="1"/>
          <p:nvPr/>
        </p:nvSpPr>
        <p:spPr>
          <a:xfrm>
            <a:off x="751725" y="2181850"/>
            <a:ext cx="45915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FFFFFF"/>
                </a:solidFill>
                <a:latin typeface="Poppins Medium"/>
                <a:ea typeface="Poppins Medium"/>
                <a:cs typeface="Poppins Medium"/>
                <a:sym typeface="Poppins Medium"/>
              </a:rPr>
              <a:t>Feel free to use this</a:t>
            </a:r>
            <a:endParaRPr sz="2200">
              <a:solidFill>
                <a:srgbClr val="FFFFFF"/>
              </a:solidFill>
              <a:latin typeface="Poppins Medium"/>
              <a:ea typeface="Poppins Medium"/>
              <a:cs typeface="Poppins Medium"/>
              <a:sym typeface="Poppi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6" name="Shape 196"/>
        <p:cNvGrpSpPr/>
        <p:nvPr/>
      </p:nvGrpSpPr>
      <p:grpSpPr>
        <a:xfrm>
          <a:off x="0" y="0"/>
          <a:ext cx="0" cy="0"/>
          <a:chOff x="0" y="0"/>
          <a:chExt cx="0" cy="0"/>
        </a:xfrm>
      </p:grpSpPr>
      <p:pic>
        <p:nvPicPr>
          <p:cNvPr id="197" name="Google Shape;197;p35"/>
          <p:cNvPicPr preferRelativeResize="0"/>
          <p:nvPr/>
        </p:nvPicPr>
        <p:blipFill>
          <a:blip r:embed="rId3">
            <a:alphaModFix/>
          </a:blip>
          <a:stretch>
            <a:fillRect/>
          </a:stretch>
        </p:blipFill>
        <p:spPr>
          <a:xfrm>
            <a:off x="3816850" y="793031"/>
            <a:ext cx="4960500" cy="3557444"/>
          </a:xfrm>
          <a:prstGeom prst="rect">
            <a:avLst/>
          </a:prstGeom>
          <a:noFill/>
          <a:ln>
            <a:noFill/>
          </a:ln>
        </p:spPr>
      </p:pic>
      <p:sp>
        <p:nvSpPr>
          <p:cNvPr id="198" name="Google Shape;198;p35"/>
          <p:cNvSpPr txBox="1"/>
          <p:nvPr/>
        </p:nvSpPr>
        <p:spPr>
          <a:xfrm>
            <a:off x="4025750" y="4689725"/>
            <a:ext cx="4960500" cy="359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codebridgeyouth.org.za/communities/matzikama</a:t>
            </a:r>
            <a:endParaRPr/>
          </a:p>
        </p:txBody>
      </p:sp>
      <p:sp>
        <p:nvSpPr>
          <p:cNvPr id="199" name="Google Shape;199;p35"/>
          <p:cNvSpPr txBox="1"/>
          <p:nvPr/>
        </p:nvSpPr>
        <p:spPr>
          <a:xfrm>
            <a:off x="914400" y="1743925"/>
            <a:ext cx="44958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rgbClr val="FFFFFF"/>
              </a:solidFill>
              <a:latin typeface="Poppins"/>
              <a:ea typeface="Poppins"/>
              <a:cs typeface="Poppins"/>
              <a:sym typeface="Poppins"/>
            </a:endParaRPr>
          </a:p>
        </p:txBody>
      </p:sp>
      <p:sp>
        <p:nvSpPr>
          <p:cNvPr id="200" name="Google Shape;200;p35"/>
          <p:cNvSpPr txBox="1"/>
          <p:nvPr/>
        </p:nvSpPr>
        <p:spPr>
          <a:xfrm>
            <a:off x="751725" y="1163475"/>
            <a:ext cx="45915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rgbClr val="00B451"/>
                </a:solidFill>
                <a:latin typeface="Poppins Light"/>
                <a:ea typeface="Poppins Light"/>
                <a:cs typeface="Poppins Light"/>
                <a:sym typeface="Poppins Light"/>
              </a:rPr>
              <a:t>Civic participation groups</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Clr>
                <a:schemeClr val="dk1"/>
              </a:buClr>
              <a:buSzPts val="1100"/>
              <a:buFont typeface="Arial"/>
              <a:buNone/>
            </a:pPr>
            <a:r>
              <a:t/>
            </a:r>
            <a:endParaRPr>
              <a:solidFill>
                <a:srgbClr val="00B451"/>
              </a:solidFill>
              <a:latin typeface="Poppins Light"/>
              <a:ea typeface="Poppins Light"/>
              <a:cs typeface="Poppins Light"/>
              <a:sym typeface="Poppins Light"/>
            </a:endParaRPr>
          </a:p>
          <a:p>
            <a:pPr indent="0" lvl="0" marL="0" rtl="0" algn="l">
              <a:spcBef>
                <a:spcPts val="0"/>
              </a:spcBef>
              <a:spcAft>
                <a:spcPts val="0"/>
              </a:spcAft>
              <a:buNone/>
            </a:pPr>
            <a:r>
              <a:t/>
            </a:r>
            <a:endParaRPr>
              <a:solidFill>
                <a:srgbClr val="00B451"/>
              </a:solidFill>
              <a:latin typeface="Poppins Light"/>
              <a:ea typeface="Poppins Light"/>
              <a:cs typeface="Poppins Light"/>
              <a:sym typeface="Poppins Light"/>
            </a:endParaRPr>
          </a:p>
        </p:txBody>
      </p:sp>
      <p:sp>
        <p:nvSpPr>
          <p:cNvPr id="201" name="Google Shape;201;p35"/>
          <p:cNvSpPr txBox="1"/>
          <p:nvPr/>
        </p:nvSpPr>
        <p:spPr>
          <a:xfrm>
            <a:off x="751725" y="773675"/>
            <a:ext cx="45915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CodeBridge Youth</a:t>
            </a:r>
            <a:endParaRPr sz="2200">
              <a:solidFill>
                <a:srgbClr val="25215D"/>
              </a:solidFill>
              <a:latin typeface="Poppins Medium"/>
              <a:ea typeface="Poppins Medium"/>
              <a:cs typeface="Poppins Medium"/>
              <a:sym typeface="Poppins Medium"/>
            </a:endParaRPr>
          </a:p>
        </p:txBody>
      </p:sp>
      <p:sp>
        <p:nvSpPr>
          <p:cNvPr id="202" name="Google Shape;202;p35"/>
          <p:cNvSpPr txBox="1"/>
          <p:nvPr/>
        </p:nvSpPr>
        <p:spPr>
          <a:xfrm>
            <a:off x="818850" y="1637450"/>
            <a:ext cx="4591500" cy="2683200"/>
          </a:xfrm>
          <a:prstGeom prst="rect">
            <a:avLst/>
          </a:prstGeom>
          <a:noFill/>
          <a:ln>
            <a:noFill/>
          </a:ln>
        </p:spPr>
        <p:txBody>
          <a:bodyPr anchorCtr="0" anchor="t" bIns="91425" lIns="91425" spcFirstLastPara="1" rIns="91425" wrap="square" tIns="91425">
            <a:noAutofit/>
          </a:bodyPr>
          <a:lstStyle/>
          <a:p>
            <a:pPr indent="-256199" lvl="0" marL="179999" rtl="0" algn="l">
              <a:lnSpc>
                <a:spcPct val="100000"/>
              </a:lnSpc>
              <a:spcBef>
                <a:spcPts val="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Meet where they are</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Opportunity to upskill</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Use existing processes</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1000"/>
              </a:spcAft>
              <a:buClr>
                <a:srgbClr val="25215D"/>
              </a:buClr>
              <a:buSzPts val="1200"/>
              <a:buFont typeface="Archivo"/>
              <a:buChar char="●"/>
            </a:pPr>
            <a:r>
              <a:rPr lang="en-GB" sz="1200">
                <a:solidFill>
                  <a:srgbClr val="25215D"/>
                </a:solidFill>
                <a:latin typeface="Archivo"/>
                <a:ea typeface="Archivo"/>
                <a:cs typeface="Archivo"/>
                <a:sym typeface="Archivo"/>
              </a:rPr>
              <a:t>In collaboration with municipality</a:t>
            </a:r>
            <a:endParaRPr sz="1200">
              <a:solidFill>
                <a:srgbClr val="25215D"/>
              </a:solidFill>
              <a:latin typeface="Archivo"/>
              <a:ea typeface="Archivo"/>
              <a:cs typeface="Archivo"/>
              <a:sym typeface="Archivo"/>
            </a:endParaRPr>
          </a:p>
        </p:txBody>
      </p:sp>
      <p:pic>
        <p:nvPicPr>
          <p:cNvPr id="203" name="Google Shape;203;p35"/>
          <p:cNvPicPr preferRelativeResize="0"/>
          <p:nvPr/>
        </p:nvPicPr>
        <p:blipFill>
          <a:blip r:embed="rId4">
            <a:alphaModFix/>
          </a:blip>
          <a:stretch>
            <a:fillRect/>
          </a:stretch>
        </p:blipFill>
        <p:spPr>
          <a:xfrm>
            <a:off x="6029817" y="-1215875"/>
            <a:ext cx="2533008" cy="2354899"/>
          </a:xfrm>
          <a:prstGeom prst="rect">
            <a:avLst/>
          </a:prstGeom>
          <a:noFill/>
          <a:ln>
            <a:noFill/>
          </a:ln>
        </p:spPr>
      </p:pic>
      <p:pic>
        <p:nvPicPr>
          <p:cNvPr id="204" name="Google Shape;204;p35"/>
          <p:cNvPicPr preferRelativeResize="0"/>
          <p:nvPr/>
        </p:nvPicPr>
        <p:blipFill>
          <a:blip r:embed="rId5">
            <a:alphaModFix/>
          </a:blip>
          <a:stretch>
            <a:fillRect/>
          </a:stretch>
        </p:blipFill>
        <p:spPr>
          <a:xfrm>
            <a:off x="-789287" y="2109912"/>
            <a:ext cx="1541020" cy="2069239"/>
          </a:xfrm>
          <a:prstGeom prst="rect">
            <a:avLst/>
          </a:prstGeom>
          <a:noFill/>
          <a:ln>
            <a:noFill/>
          </a:ln>
        </p:spPr>
      </p:pic>
      <p:pic>
        <p:nvPicPr>
          <p:cNvPr id="205" name="Google Shape;205;p35"/>
          <p:cNvPicPr preferRelativeResize="0"/>
          <p:nvPr/>
        </p:nvPicPr>
        <p:blipFill>
          <a:blip r:embed="rId6">
            <a:alphaModFix/>
          </a:blip>
          <a:stretch>
            <a:fillRect/>
          </a:stretch>
        </p:blipFill>
        <p:spPr>
          <a:xfrm>
            <a:off x="914389" y="4320650"/>
            <a:ext cx="2085162" cy="2069238"/>
          </a:xfrm>
          <a:prstGeom prst="rect">
            <a:avLst/>
          </a:prstGeom>
          <a:noFill/>
          <a:ln>
            <a:noFill/>
          </a:ln>
        </p:spPr>
      </p:pic>
      <p:pic>
        <p:nvPicPr>
          <p:cNvPr id="206" name="Google Shape;206;p35"/>
          <p:cNvPicPr preferRelativeResize="0"/>
          <p:nvPr/>
        </p:nvPicPr>
        <p:blipFill>
          <a:blip r:embed="rId7">
            <a:alphaModFix/>
          </a:blip>
          <a:stretch>
            <a:fillRect/>
          </a:stretch>
        </p:blipFill>
        <p:spPr>
          <a:xfrm rot="1246493">
            <a:off x="8082544" y="1802380"/>
            <a:ext cx="3125511" cy="378206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 name="Shape 210"/>
        <p:cNvGrpSpPr/>
        <p:nvPr/>
      </p:nvGrpSpPr>
      <p:grpSpPr>
        <a:xfrm>
          <a:off x="0" y="0"/>
          <a:ext cx="0" cy="0"/>
          <a:chOff x="0" y="0"/>
          <a:chExt cx="0" cy="0"/>
        </a:xfrm>
      </p:grpSpPr>
      <p:pic>
        <p:nvPicPr>
          <p:cNvPr id="211" name="Google Shape;211;p36"/>
          <p:cNvPicPr preferRelativeResize="0"/>
          <p:nvPr/>
        </p:nvPicPr>
        <p:blipFill>
          <a:blip r:embed="rId3">
            <a:alphaModFix/>
          </a:blip>
          <a:stretch>
            <a:fillRect/>
          </a:stretch>
        </p:blipFill>
        <p:spPr>
          <a:xfrm>
            <a:off x="3763325" y="786800"/>
            <a:ext cx="4960499" cy="3569912"/>
          </a:xfrm>
          <a:prstGeom prst="rect">
            <a:avLst/>
          </a:prstGeom>
          <a:noFill/>
          <a:ln>
            <a:noFill/>
          </a:ln>
        </p:spPr>
      </p:pic>
      <p:sp>
        <p:nvSpPr>
          <p:cNvPr id="212" name="Google Shape;212;p36"/>
          <p:cNvSpPr txBox="1"/>
          <p:nvPr/>
        </p:nvSpPr>
        <p:spPr>
          <a:xfrm>
            <a:off x="914400" y="1743925"/>
            <a:ext cx="44958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rgbClr val="FFFFFF"/>
              </a:solidFill>
              <a:latin typeface="Poppins"/>
              <a:ea typeface="Poppins"/>
              <a:cs typeface="Poppins"/>
              <a:sym typeface="Poppins"/>
            </a:endParaRPr>
          </a:p>
        </p:txBody>
      </p:sp>
      <p:sp>
        <p:nvSpPr>
          <p:cNvPr id="213" name="Google Shape;213;p36"/>
          <p:cNvSpPr txBox="1"/>
          <p:nvPr/>
        </p:nvSpPr>
        <p:spPr>
          <a:xfrm>
            <a:off x="751725" y="1163475"/>
            <a:ext cx="45915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B451"/>
                </a:solidFill>
                <a:latin typeface="Poppins Light"/>
                <a:ea typeface="Poppins Light"/>
                <a:cs typeface="Poppins Light"/>
                <a:sym typeface="Poppins Light"/>
              </a:rPr>
              <a:t>Guide to the process</a:t>
            </a:r>
            <a:endParaRPr>
              <a:solidFill>
                <a:srgbClr val="00B451"/>
              </a:solidFill>
              <a:latin typeface="Poppins Light"/>
              <a:ea typeface="Poppins Light"/>
              <a:cs typeface="Poppins Light"/>
              <a:sym typeface="Poppins Light"/>
            </a:endParaRPr>
          </a:p>
        </p:txBody>
      </p:sp>
      <p:sp>
        <p:nvSpPr>
          <p:cNvPr id="214" name="Google Shape;214;p36"/>
          <p:cNvSpPr txBox="1"/>
          <p:nvPr/>
        </p:nvSpPr>
        <p:spPr>
          <a:xfrm>
            <a:off x="751725" y="773675"/>
            <a:ext cx="4591500" cy="49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2200">
                <a:solidFill>
                  <a:srgbClr val="25215D"/>
                </a:solidFill>
                <a:latin typeface="Poppins Medium"/>
                <a:ea typeface="Poppins Medium"/>
                <a:cs typeface="Poppins Medium"/>
                <a:sym typeface="Poppins Medium"/>
              </a:rPr>
              <a:t>Local gov planning</a:t>
            </a:r>
            <a:endParaRPr sz="2200">
              <a:solidFill>
                <a:srgbClr val="25215D"/>
              </a:solidFill>
              <a:latin typeface="Poppins Medium"/>
              <a:ea typeface="Poppins Medium"/>
              <a:cs typeface="Poppins Medium"/>
              <a:sym typeface="Poppins Medium"/>
            </a:endParaRPr>
          </a:p>
        </p:txBody>
      </p:sp>
      <p:sp>
        <p:nvSpPr>
          <p:cNvPr id="215" name="Google Shape;215;p36"/>
          <p:cNvSpPr txBox="1"/>
          <p:nvPr/>
        </p:nvSpPr>
        <p:spPr>
          <a:xfrm>
            <a:off x="818850" y="1637450"/>
            <a:ext cx="2766900" cy="2541600"/>
          </a:xfrm>
          <a:prstGeom prst="rect">
            <a:avLst/>
          </a:prstGeom>
          <a:noFill/>
          <a:ln>
            <a:noFill/>
          </a:ln>
        </p:spPr>
        <p:txBody>
          <a:bodyPr anchorCtr="0" anchor="t" bIns="91425" lIns="91425" spcFirstLastPara="1" rIns="91425" wrap="square" tIns="91425">
            <a:noAutofit/>
          </a:bodyPr>
          <a:lstStyle/>
          <a:p>
            <a:pPr indent="-256199" lvl="0" marL="179999" rtl="0" algn="l">
              <a:lnSpc>
                <a:spcPct val="100000"/>
              </a:lnSpc>
              <a:spcBef>
                <a:spcPts val="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Participation opportunities</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0"/>
              </a:spcAft>
              <a:buClr>
                <a:srgbClr val="25215D"/>
              </a:buClr>
              <a:buSzPts val="1200"/>
              <a:buFont typeface="Archivo"/>
              <a:buChar char="●"/>
            </a:pPr>
            <a:r>
              <a:rPr lang="en-GB" sz="1200">
                <a:solidFill>
                  <a:srgbClr val="25215D"/>
                </a:solidFill>
                <a:latin typeface="Archivo"/>
                <a:ea typeface="Archivo"/>
                <a:cs typeface="Archivo"/>
                <a:sym typeface="Archivo"/>
              </a:rPr>
              <a:t>Legislated process</a:t>
            </a:r>
            <a:endParaRPr sz="1200">
              <a:solidFill>
                <a:srgbClr val="25215D"/>
              </a:solidFill>
              <a:latin typeface="Archivo"/>
              <a:ea typeface="Archivo"/>
              <a:cs typeface="Archivo"/>
              <a:sym typeface="Archivo"/>
            </a:endParaRPr>
          </a:p>
          <a:p>
            <a:pPr indent="-256199" lvl="0" marL="179999" rtl="0" algn="l">
              <a:lnSpc>
                <a:spcPct val="100000"/>
              </a:lnSpc>
              <a:spcBef>
                <a:spcPts val="1000"/>
              </a:spcBef>
              <a:spcAft>
                <a:spcPts val="1000"/>
              </a:spcAft>
              <a:buClr>
                <a:srgbClr val="25215D"/>
              </a:buClr>
              <a:buSzPts val="1200"/>
              <a:buFont typeface="Archivo"/>
              <a:buChar char="●"/>
            </a:pPr>
            <a:r>
              <a:rPr lang="en-GB" sz="1200">
                <a:solidFill>
                  <a:srgbClr val="25215D"/>
                </a:solidFill>
                <a:latin typeface="Archivo"/>
                <a:ea typeface="Archivo"/>
                <a:cs typeface="Archivo"/>
                <a:sym typeface="Archivo"/>
              </a:rPr>
              <a:t>Specific meeting dates?</a:t>
            </a:r>
            <a:endParaRPr sz="1200">
              <a:solidFill>
                <a:srgbClr val="25215D"/>
              </a:solidFill>
              <a:latin typeface="Archivo"/>
              <a:ea typeface="Archivo"/>
              <a:cs typeface="Archivo"/>
              <a:sym typeface="Archivo"/>
            </a:endParaRPr>
          </a:p>
        </p:txBody>
      </p:sp>
      <p:pic>
        <p:nvPicPr>
          <p:cNvPr id="216" name="Google Shape;216;p36"/>
          <p:cNvPicPr preferRelativeResize="0"/>
          <p:nvPr/>
        </p:nvPicPr>
        <p:blipFill>
          <a:blip r:embed="rId4">
            <a:alphaModFix/>
          </a:blip>
          <a:stretch>
            <a:fillRect/>
          </a:stretch>
        </p:blipFill>
        <p:spPr>
          <a:xfrm>
            <a:off x="6029817" y="-1215875"/>
            <a:ext cx="2533008" cy="2354899"/>
          </a:xfrm>
          <a:prstGeom prst="rect">
            <a:avLst/>
          </a:prstGeom>
          <a:noFill/>
          <a:ln>
            <a:noFill/>
          </a:ln>
        </p:spPr>
      </p:pic>
      <p:pic>
        <p:nvPicPr>
          <p:cNvPr id="217" name="Google Shape;217;p36"/>
          <p:cNvPicPr preferRelativeResize="0"/>
          <p:nvPr/>
        </p:nvPicPr>
        <p:blipFill>
          <a:blip r:embed="rId5">
            <a:alphaModFix/>
          </a:blip>
          <a:stretch>
            <a:fillRect/>
          </a:stretch>
        </p:blipFill>
        <p:spPr>
          <a:xfrm>
            <a:off x="-789287" y="2109912"/>
            <a:ext cx="1541020" cy="2069239"/>
          </a:xfrm>
          <a:prstGeom prst="rect">
            <a:avLst/>
          </a:prstGeom>
          <a:noFill/>
          <a:ln>
            <a:noFill/>
          </a:ln>
        </p:spPr>
      </p:pic>
      <p:pic>
        <p:nvPicPr>
          <p:cNvPr id="218" name="Google Shape;218;p36"/>
          <p:cNvPicPr preferRelativeResize="0"/>
          <p:nvPr/>
        </p:nvPicPr>
        <p:blipFill>
          <a:blip r:embed="rId6">
            <a:alphaModFix/>
          </a:blip>
          <a:stretch>
            <a:fillRect/>
          </a:stretch>
        </p:blipFill>
        <p:spPr>
          <a:xfrm>
            <a:off x="914389" y="4320650"/>
            <a:ext cx="2085162" cy="2069238"/>
          </a:xfrm>
          <a:prstGeom prst="rect">
            <a:avLst/>
          </a:prstGeom>
          <a:noFill/>
          <a:ln>
            <a:noFill/>
          </a:ln>
        </p:spPr>
      </p:pic>
      <p:pic>
        <p:nvPicPr>
          <p:cNvPr id="219" name="Google Shape;219;p36"/>
          <p:cNvPicPr preferRelativeResize="0"/>
          <p:nvPr/>
        </p:nvPicPr>
        <p:blipFill>
          <a:blip r:embed="rId7">
            <a:alphaModFix/>
          </a:blip>
          <a:stretch>
            <a:fillRect/>
          </a:stretch>
        </p:blipFill>
        <p:spPr>
          <a:xfrm rot="1246493">
            <a:off x="8082544" y="1802380"/>
            <a:ext cx="3125511" cy="378206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rk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